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
  </p:notesMasterIdLst>
  <p:sldIdLst>
    <p:sldId id="256" r:id="rId2"/>
    <p:sldId id="290" r:id="rId3"/>
    <p:sldId id="259" r:id="rId4"/>
    <p:sldId id="302" r:id="rId5"/>
    <p:sldId id="306" r:id="rId6"/>
    <p:sldId id="288" r:id="rId7"/>
    <p:sldId id="289" r:id="rId8"/>
    <p:sldId id="280" r:id="rId9"/>
    <p:sldId id="281" r:id="rId10"/>
    <p:sldId id="291" r:id="rId11"/>
    <p:sldId id="294" r:id="rId12"/>
    <p:sldId id="295" r:id="rId13"/>
    <p:sldId id="296" r:id="rId14"/>
    <p:sldId id="307" r:id="rId15"/>
    <p:sldId id="297" r:id="rId1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gKQVHGCDCUFCZtlMasMby/FRnD4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097BCD-1E02-4405-A14A-4CF2B8DAC238}">
  <a:tblStyle styleId="{5F097BCD-1E02-4405-A14A-4CF2B8DAC2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1" autoAdjust="0"/>
    <p:restoredTop sz="77386" autoAdjust="0"/>
  </p:normalViewPr>
  <p:slideViewPr>
    <p:cSldViewPr snapToGrid="0">
      <p:cViewPr varScale="1">
        <p:scale>
          <a:sx n="53" d="100"/>
          <a:sy n="53" d="100"/>
        </p:scale>
        <p:origin x="403" y="48"/>
      </p:cViewPr>
      <p:guideLst>
        <p:guide orient="horz" pos="2160"/>
        <p:guide pos="2880"/>
      </p:guideLst>
    </p:cSldViewPr>
  </p:slideViewPr>
  <p:notesTextViewPr>
    <p:cViewPr>
      <p:scale>
        <a:sx n="1" d="1"/>
        <a:sy n="1" d="1"/>
      </p:scale>
      <p:origin x="0" y="0"/>
    </p:cViewPr>
  </p:notesTextViewPr>
  <p:sorterViewPr>
    <p:cViewPr>
      <p:scale>
        <a:sx n="180" d="100"/>
        <a:sy n="1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8890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3" name="Google Shape;8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The glue used should be PVA for interior use – this is the same glue used to stick paper together.</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5495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5495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5495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5495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46154-A0D5-51CC-A048-A5AC12964F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C55B0-7E5E-F01E-8946-C864C4D2E4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D39B0-EF9C-5A14-D3DC-5E1C8D94A852}"/>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p:txBody>
      </p:sp>
      <p:sp>
        <p:nvSpPr>
          <p:cNvPr id="4" name="Slide Number Placeholder 3">
            <a:extLst>
              <a:ext uri="{FF2B5EF4-FFF2-40B4-BE49-F238E27FC236}">
                <a16:creationId xmlns:a16="http://schemas.microsoft.com/office/drawing/2014/main" id="{2300DB42-55CB-DEE0-C96A-57105675C1C9}"/>
              </a:ext>
            </a:extLst>
          </p:cNvPr>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0112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dirty="0"/>
          </a:p>
          <a:p>
            <a:endParaRPr lang="en-GB" dirty="0"/>
          </a:p>
        </p:txBody>
      </p:sp>
      <p:sp>
        <p:nvSpPr>
          <p:cNvPr id="4" name="Slide Number Placeholder 3"/>
          <p:cNvSpPr>
            <a:spLocks noGrp="1"/>
          </p:cNvSpPr>
          <p:nvPr>
            <p:ph type="sldNum" sz="quarter" idx="5"/>
          </p:nvPr>
        </p:nvSpPr>
        <p:spPr/>
        <p:txBody>
          <a:bodyPr/>
          <a:lstStyle/>
          <a:p>
            <a:fld id="{26D38C6A-27F3-4D9F-AFF5-F53EC4158501}" type="slidenum">
              <a:rPr lang="en-GB" smtClean="0"/>
              <a:t>2</a:t>
            </a:fld>
            <a:endParaRPr lang="en-GB" dirty="0"/>
          </a:p>
        </p:txBody>
      </p:sp>
    </p:spTree>
    <p:extLst>
      <p:ext uri="{BB962C8B-B14F-4D97-AF65-F5344CB8AC3E}">
        <p14:creationId xmlns:p14="http://schemas.microsoft.com/office/powerpoint/2010/main" val="643115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9f17790bba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9f17790bb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6" name="Google Shape;106;g29f17790bb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9ceae7891d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29ceae7891d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5" name="Google Shape;115;g29ceae7891d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9ceae7891d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29ceae7891d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The size of the L-shape and shape will depend upon the available timber. The cut shape can be removed and used as a template for the final product.</a:t>
            </a:r>
            <a:endParaRPr dirty="0"/>
          </a:p>
        </p:txBody>
      </p:sp>
      <p:sp>
        <p:nvSpPr>
          <p:cNvPr id="115" name="Google Shape;115;g29ceae7891d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9ceae7891d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29ceae7891d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Safety notes – tools can be heavy for younger children and may also have sharp edges.</a:t>
            </a:r>
            <a:r>
              <a:rPr lang="en-GB" baseline="0" dirty="0"/>
              <a:t> All activities will need close supervision.</a:t>
            </a:r>
            <a:endParaRPr dirty="0"/>
          </a:p>
        </p:txBody>
      </p:sp>
      <p:sp>
        <p:nvSpPr>
          <p:cNvPr id="115" name="Google Shape;115;g29ceae7891d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If the wood is pre-cut, this section can be skipped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Safety notes – tools can be heavy for younger children and may also have sharp edges.</a:t>
            </a:r>
            <a:r>
              <a:rPr lang="en-GB" baseline="0" dirty="0"/>
              <a:t> All activities will need close supervision.</a:t>
            </a: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4257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Safety notes – tools can be heavy for younger children and may also have sharp edges.</a:t>
            </a:r>
            <a:r>
              <a:rPr lang="en-GB" baseline="0" dirty="0"/>
              <a:t> All activities will need close supervision.</a:t>
            </a: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1571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Safety notes – tools can be heavy for younger children and may also have sharp edges.</a:t>
            </a:r>
            <a:r>
              <a:rPr lang="en-GB" baseline="0" dirty="0"/>
              <a:t> All activities will need close supervision.</a:t>
            </a: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5495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sp>
        <p:nvSpPr>
          <p:cNvPr id="13" name="Google Shape;13;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6" name="Google Shape;16;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7" name="Google Shape;17;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2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2"/>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73" name="Google Shape;73;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74" name="Google Shape;74;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23"/>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3"/>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79" name="Google Shape;79;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0" name="Google Shape;80;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14"/>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4"/>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22" name="Google Shape;22;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23" name="Google Shape;23;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15"/>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5"/>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7" name="Google Shape;27;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28" name="Google Shape;28;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29" name="Google Shape;29;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6"/>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35" name="Google Shape;35;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36" name="Google Shape;36;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17"/>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7"/>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17"/>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17"/>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4" name="Google Shape;44;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5" name="Google Shape;45;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1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9" name="Google Shape;49;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0" name="Google Shape;50;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3" name="Google Shape;53;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4" name="Google Shape;54;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2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0"/>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20"/>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60" name="Google Shape;60;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61" name="Google Shape;61;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2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1"/>
          <p:cNvSpPr>
            <a:spLocks noGrp="1"/>
          </p:cNvSpPr>
          <p:nvPr>
            <p:ph type="pic" idx="2"/>
          </p:nvPr>
        </p:nvSpPr>
        <p:spPr>
          <a:xfrm>
            <a:off x="3887391" y="987426"/>
            <a:ext cx="4629150" cy="4873625"/>
          </a:xfrm>
          <a:prstGeom prst="rect">
            <a:avLst/>
          </a:prstGeom>
          <a:noFill/>
          <a:ln>
            <a:noFill/>
          </a:ln>
        </p:spPr>
      </p:sp>
      <p:sp>
        <p:nvSpPr>
          <p:cNvPr id="65" name="Google Shape;65;p21"/>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67" name="Google Shape;67;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68" name="Google Shape;68;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
          <p:cNvSpPr txBox="1"/>
          <p:nvPr/>
        </p:nvSpPr>
        <p:spPr>
          <a:xfrm>
            <a:off x="1007550" y="1143890"/>
            <a:ext cx="7128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dirty="0">
                <a:solidFill>
                  <a:srgbClr val="0093D3"/>
                </a:solidFill>
                <a:latin typeface="Arial"/>
                <a:ea typeface="Arial"/>
                <a:cs typeface="Arial"/>
                <a:sym typeface="Arial"/>
              </a:rPr>
              <a:t>Design </a:t>
            </a:r>
            <a:r>
              <a:rPr lang="en-GB" sz="3600" b="1" i="0" u="none" strike="noStrike" cap="none">
                <a:solidFill>
                  <a:srgbClr val="0093D3"/>
                </a:solidFill>
                <a:latin typeface="Arial"/>
                <a:ea typeface="Arial"/>
                <a:cs typeface="Arial"/>
                <a:sym typeface="Arial"/>
              </a:rPr>
              <a:t>a Bookend</a:t>
            </a:r>
            <a:endParaRPr sz="1400" b="0" i="0" u="none" strike="noStrike" cap="none" dirty="0">
              <a:solidFill>
                <a:srgbClr val="000000"/>
              </a:solidFill>
              <a:latin typeface="Arial"/>
              <a:ea typeface="Arial"/>
              <a:cs typeface="Arial"/>
              <a:sym typeface="Arial"/>
            </a:endParaRPr>
          </a:p>
        </p:txBody>
      </p:sp>
      <p:sp>
        <p:nvSpPr>
          <p:cNvPr id="86" name="Google Shape;86;p1"/>
          <p:cNvSpPr txBox="1"/>
          <p:nvPr/>
        </p:nvSpPr>
        <p:spPr>
          <a:xfrm>
            <a:off x="844445" y="5483298"/>
            <a:ext cx="745510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Arial"/>
                <a:ea typeface="Arial"/>
                <a:cs typeface="Arial"/>
                <a:sym typeface="Arial"/>
              </a:rPr>
              <a:t>Designing and making a bookend for World Book Day</a:t>
            </a:r>
            <a:endParaRPr sz="1400" b="0" i="0" u="none" strike="noStrike" cap="none" dirty="0">
              <a:solidFill>
                <a:srgbClr val="000000"/>
              </a:solidFill>
              <a:latin typeface="Arial"/>
              <a:ea typeface="Arial"/>
              <a:cs typeface="Arial"/>
              <a:sym typeface="Aria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4020" y="1229020"/>
            <a:ext cx="2199980" cy="4254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C:\Users\mrscj\Documents\Education\IET\Winter 2024\Bookend\Photos\20240228_141147.jpg">
            <a:extLst>
              <a:ext uri="{FF2B5EF4-FFF2-40B4-BE49-F238E27FC236}">
                <a16:creationId xmlns:a16="http://schemas.microsoft.com/office/drawing/2014/main" id="{13460ABB-C764-2950-F387-1E67A94D1F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212" t="11676" r="9370" b="12459"/>
          <a:stretch/>
        </p:blipFill>
        <p:spPr bwMode="auto">
          <a:xfrm rot="5400000">
            <a:off x="2981960" y="2195541"/>
            <a:ext cx="3180078" cy="32105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96DD73D-DF24-EA5F-67F0-AFE0142AD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534" y="1229020"/>
            <a:ext cx="2199979" cy="4254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18;g29ceae7891d_0_6"/>
          <p:cNvSpPr txBox="1"/>
          <p:nvPr/>
        </p:nvSpPr>
        <p:spPr>
          <a:xfrm>
            <a:off x="0" y="1012677"/>
            <a:ext cx="8805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en-GB" sz="3600" b="1" dirty="0">
                <a:latin typeface="+mn-lt"/>
                <a:ea typeface="Calibri"/>
                <a:cs typeface="Calibri"/>
                <a:sym typeface="Calibri"/>
              </a:rPr>
              <a:t>Making the Joint</a:t>
            </a:r>
            <a:endParaRPr b="0" i="0" u="none" strike="noStrike" cap="none" dirty="0">
              <a:solidFill>
                <a:srgbClr val="000000"/>
              </a:solidFill>
              <a:latin typeface="+mn-lt"/>
              <a:ea typeface="Arial"/>
              <a:cs typeface="Arial"/>
              <a:sym typeface="Arial"/>
            </a:endParaRPr>
          </a:p>
        </p:txBody>
      </p:sp>
      <p:sp>
        <p:nvSpPr>
          <p:cNvPr id="7" name="Google Shape;110;g29f17790bba_0_0"/>
          <p:cNvSpPr txBox="1"/>
          <p:nvPr/>
        </p:nvSpPr>
        <p:spPr>
          <a:xfrm>
            <a:off x="134563" y="1867867"/>
            <a:ext cx="5418607" cy="41333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indent="-381000">
              <a:lnSpc>
                <a:spcPct val="90000"/>
              </a:lnSpc>
              <a:spcAft>
                <a:spcPts val="600"/>
              </a:spcAft>
              <a:buClr>
                <a:schemeClr val="dk1"/>
              </a:buClr>
              <a:buSzPts val="2400"/>
              <a:buChar char="•"/>
              <a:defRPr sz="2400">
                <a:solidFill>
                  <a:schemeClr val="dk1"/>
                </a:solidFill>
              </a:defRPr>
            </a:lvl1pPr>
          </a:lstStyle>
          <a:p>
            <a:r>
              <a:rPr lang="en-GB" dirty="0"/>
              <a:t>The next step is gluing the two bits together - this sounds easy but it can be messy</a:t>
            </a:r>
          </a:p>
          <a:p>
            <a:r>
              <a:rPr lang="en-GB" dirty="0"/>
              <a:t>Put one piece on top of the other (making the L-shape) and carefully mark a line where the join is</a:t>
            </a:r>
          </a:p>
          <a:p>
            <a:r>
              <a:rPr lang="en-GB" dirty="0"/>
              <a:t>Put a little bit of glue on the place where the joint will be</a:t>
            </a:r>
          </a:p>
          <a:p>
            <a:r>
              <a:rPr lang="en-GB" dirty="0"/>
              <a:t>Spread the glue out with a spreader</a:t>
            </a:r>
          </a:p>
          <a:p>
            <a:endParaRPr lang="en-GB" dirty="0"/>
          </a:p>
        </p:txBody>
      </p:sp>
      <p:sp>
        <p:nvSpPr>
          <p:cNvPr id="8" name="Google Shape;277;g29ceae7891d_0_118"/>
          <p:cNvSpPr txBox="1"/>
          <p:nvPr/>
        </p:nvSpPr>
        <p:spPr>
          <a:xfrm>
            <a:off x="3828851" y="1012677"/>
            <a:ext cx="743149" cy="68323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3600" dirty="0">
                <a:solidFill>
                  <a:srgbClr val="FF0000"/>
                </a:solidFill>
                <a:latin typeface="Calibri"/>
                <a:ea typeface="Calibri"/>
                <a:cs typeface="Calibri"/>
                <a:sym typeface="Calibri"/>
              </a:rPr>
              <a:t>⚠</a:t>
            </a:r>
            <a:endParaRPr sz="1600" dirty="0">
              <a:solidFill>
                <a:srgbClr val="FF0000"/>
              </a:solidFill>
            </a:endParaRPr>
          </a:p>
        </p:txBody>
      </p:sp>
      <p:pic>
        <p:nvPicPr>
          <p:cNvPr id="9" name="Picture 3" descr="C:\Users\mrscj\Documents\Education\IET\Winter 2024\Bookend\Photos\20240221_135205.jpg"/>
          <p:cNvPicPr>
            <a:picLocks noChangeAspect="1" noChangeArrowheads="1"/>
          </p:cNvPicPr>
          <p:nvPr/>
        </p:nvPicPr>
        <p:blipFill rotWithShape="1">
          <a:blip r:embed="rId3">
            <a:extLst>
              <a:ext uri="{28A0092B-C50C-407E-A947-70E740481C1C}">
                <a14:useLocalDpi xmlns:a14="http://schemas.microsoft.com/office/drawing/2010/main" val="0"/>
              </a:ext>
            </a:extLst>
          </a:blip>
          <a:srcRect l="26226" r="8434" b="5346"/>
          <a:stretch/>
        </p:blipFill>
        <p:spPr bwMode="auto">
          <a:xfrm rot="5400000">
            <a:off x="6267262" y="1423601"/>
            <a:ext cx="2106885" cy="26515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mrscj\Documents\Education\IET\Winter 2024\Bookend\Photos\20240221_13565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953" y="3934567"/>
            <a:ext cx="2651505" cy="1988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172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18;g29ceae7891d_0_6"/>
          <p:cNvSpPr txBox="1"/>
          <p:nvPr/>
        </p:nvSpPr>
        <p:spPr>
          <a:xfrm>
            <a:off x="0" y="1012677"/>
            <a:ext cx="8805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en-GB" sz="3600" b="1" dirty="0">
                <a:latin typeface="+mn-lt"/>
                <a:ea typeface="Calibri"/>
                <a:cs typeface="Calibri"/>
                <a:sym typeface="Calibri"/>
              </a:rPr>
              <a:t> Clamping</a:t>
            </a:r>
            <a:endParaRPr b="0" i="0" u="none" strike="noStrike" cap="none" dirty="0">
              <a:solidFill>
                <a:srgbClr val="000000"/>
              </a:solidFill>
              <a:latin typeface="+mn-lt"/>
              <a:ea typeface="Arial"/>
              <a:cs typeface="Arial"/>
              <a:sym typeface="Arial"/>
            </a:endParaRPr>
          </a:p>
        </p:txBody>
      </p:sp>
      <p:sp>
        <p:nvSpPr>
          <p:cNvPr id="7" name="Google Shape;110;g29f17790bba_0_0"/>
          <p:cNvSpPr txBox="1"/>
          <p:nvPr/>
        </p:nvSpPr>
        <p:spPr>
          <a:xfrm>
            <a:off x="3456335" y="1695911"/>
            <a:ext cx="4935089" cy="339165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457200" indent="-381000">
              <a:lnSpc>
                <a:spcPct val="90000"/>
              </a:lnSpc>
              <a:spcAft>
                <a:spcPts val="600"/>
              </a:spcAft>
              <a:buClr>
                <a:schemeClr val="dk1"/>
              </a:buClr>
              <a:buSzPts val="2400"/>
              <a:buChar char="•"/>
              <a:defRPr sz="2400">
                <a:solidFill>
                  <a:schemeClr val="dk1"/>
                </a:solidFill>
              </a:defRPr>
            </a:lvl1pPr>
          </a:lstStyle>
          <a:p>
            <a:r>
              <a:rPr lang="en-GB" dirty="0"/>
              <a:t>Use the clamp to squeeze the two pieces of wood together where the glue is</a:t>
            </a:r>
          </a:p>
          <a:p>
            <a:r>
              <a:rPr lang="en-GB" dirty="0"/>
              <a:t>Glue might ooze out of the joint - wipe it off quickly with a damp sponge or cloth</a:t>
            </a:r>
          </a:p>
          <a:p>
            <a:r>
              <a:rPr lang="en-GB" dirty="0"/>
              <a:t>Wash your hands to remove any glue afterwards</a:t>
            </a:r>
          </a:p>
          <a:p>
            <a:r>
              <a:rPr lang="en-GB" dirty="0"/>
              <a:t>Leave the glue overnight to dry</a:t>
            </a:r>
          </a:p>
        </p:txBody>
      </p:sp>
      <p:sp>
        <p:nvSpPr>
          <p:cNvPr id="8" name="Google Shape;277;g29ceae7891d_0_118"/>
          <p:cNvSpPr txBox="1"/>
          <p:nvPr/>
        </p:nvSpPr>
        <p:spPr>
          <a:xfrm>
            <a:off x="2497591" y="1012677"/>
            <a:ext cx="743149" cy="68323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3600" dirty="0">
                <a:solidFill>
                  <a:srgbClr val="FF0000"/>
                </a:solidFill>
                <a:latin typeface="Calibri"/>
                <a:ea typeface="Calibri"/>
                <a:cs typeface="Calibri"/>
                <a:sym typeface="Calibri"/>
              </a:rPr>
              <a:t>⚠</a:t>
            </a:r>
            <a:endParaRPr sz="1600" dirty="0">
              <a:solidFill>
                <a:srgbClr val="FF0000"/>
              </a:solidFill>
            </a:endParaRPr>
          </a:p>
        </p:txBody>
      </p:sp>
      <p:pic>
        <p:nvPicPr>
          <p:cNvPr id="10" name="Picture 4" descr="C:\Users\mrscj\Downloads\20240221_1358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87307" y="1673632"/>
            <a:ext cx="2653433" cy="19900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rscj\Documents\Education\IET\Winter 2024\Bookend\Photos\20240221_140042.jp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rot="5400000">
            <a:off x="790926" y="3559633"/>
            <a:ext cx="2246197" cy="265343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4410" y="4988858"/>
            <a:ext cx="1020589" cy="102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759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18;g29ceae7891d_0_6"/>
          <p:cNvSpPr txBox="1"/>
          <p:nvPr/>
        </p:nvSpPr>
        <p:spPr>
          <a:xfrm>
            <a:off x="0" y="1012677"/>
            <a:ext cx="8805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en-GB" sz="3600" b="1" dirty="0">
                <a:latin typeface="+mn-lt"/>
                <a:ea typeface="Calibri"/>
                <a:cs typeface="Calibri"/>
                <a:sym typeface="Calibri"/>
              </a:rPr>
              <a:t> Decorating your Bookend 1</a:t>
            </a:r>
            <a:endParaRPr b="0" i="0" u="none" strike="noStrike" cap="none" dirty="0">
              <a:solidFill>
                <a:srgbClr val="000000"/>
              </a:solidFill>
              <a:latin typeface="+mn-lt"/>
              <a:ea typeface="Arial"/>
              <a:cs typeface="Arial"/>
              <a:sym typeface="Arial"/>
            </a:endParaRPr>
          </a:p>
        </p:txBody>
      </p:sp>
      <p:sp>
        <p:nvSpPr>
          <p:cNvPr id="7" name="Google Shape;110;g29f17790bba_0_0"/>
          <p:cNvSpPr txBox="1"/>
          <p:nvPr/>
        </p:nvSpPr>
        <p:spPr>
          <a:xfrm>
            <a:off x="141470" y="1842709"/>
            <a:ext cx="5834905" cy="757090"/>
          </a:xfrm>
          <a:prstGeom prst="rect">
            <a:avLst/>
          </a:prstGeom>
          <a:noFill/>
          <a:ln>
            <a:noFill/>
          </a:ln>
        </p:spPr>
        <p:txBody>
          <a:bodyPr spcFirstLastPara="1" wrap="square" lIns="91425" tIns="45700" rIns="91425" bIns="45700" anchor="t" anchorCtr="0">
            <a:spAutoFit/>
          </a:bodyPr>
          <a:lstStyle/>
          <a:p>
            <a:pPr marL="76200" marR="0" lvl="0" algn="l" rtl="0">
              <a:lnSpc>
                <a:spcPct val="90000"/>
              </a:lnSpc>
              <a:spcBef>
                <a:spcPts val="0"/>
              </a:spcBef>
              <a:spcAft>
                <a:spcPts val="0"/>
              </a:spcAft>
              <a:buClr>
                <a:schemeClr val="dk1"/>
              </a:buClr>
              <a:buSzPts val="2400"/>
            </a:pPr>
            <a:r>
              <a:rPr lang="en-GB" sz="2400" b="0" i="0" u="none" strike="noStrike" cap="none" dirty="0">
                <a:solidFill>
                  <a:schemeClr val="dk1"/>
                </a:solidFill>
                <a:sym typeface="Arial"/>
              </a:rPr>
              <a:t>It’s up to you which way the bookend should stand</a:t>
            </a:r>
          </a:p>
        </p:txBody>
      </p:sp>
      <p:pic>
        <p:nvPicPr>
          <p:cNvPr id="9218" name="Picture 2" descr="C:\Users\mrscj\Downloads\20240222_120832.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5400000">
            <a:off x="6293832" y="1585665"/>
            <a:ext cx="2961898" cy="246221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mrscj\Downloads\20240222_120837.jp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rot="5400000">
            <a:off x="223092" y="3363610"/>
            <a:ext cx="2866271" cy="257511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3464287" y="2837329"/>
            <a:ext cx="1876425" cy="990302"/>
          </a:xfrm>
          <a:prstGeom prst="wedgeRoundRectCallout">
            <a:avLst>
              <a:gd name="adj1" fmla="val 110639"/>
              <a:gd name="adj2" fmla="val 2812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dirty="0"/>
              <a:t>This way it will be taller</a:t>
            </a:r>
          </a:p>
        </p:txBody>
      </p:sp>
      <p:sp>
        <p:nvSpPr>
          <p:cNvPr id="10" name="Rounded Rectangular Callout 9"/>
          <p:cNvSpPr/>
          <p:nvPr/>
        </p:nvSpPr>
        <p:spPr>
          <a:xfrm>
            <a:off x="4572000" y="4836577"/>
            <a:ext cx="2073087" cy="1008746"/>
          </a:xfrm>
          <a:prstGeom prst="wedgeRoundRectCallout">
            <a:avLst>
              <a:gd name="adj1" fmla="val -133017"/>
              <a:gd name="adj2" fmla="val 14063"/>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dirty="0"/>
              <a:t>Or this way it will be longer</a:t>
            </a:r>
          </a:p>
        </p:txBody>
      </p:sp>
    </p:spTree>
    <p:extLst>
      <p:ext uri="{BB962C8B-B14F-4D97-AF65-F5344CB8AC3E}">
        <p14:creationId xmlns:p14="http://schemas.microsoft.com/office/powerpoint/2010/main" val="1071945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18;g29ceae7891d_0_6"/>
          <p:cNvSpPr txBox="1"/>
          <p:nvPr/>
        </p:nvSpPr>
        <p:spPr>
          <a:xfrm>
            <a:off x="-66675" y="1012677"/>
            <a:ext cx="8805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en-GB" sz="3600" b="1" dirty="0">
                <a:latin typeface="+mn-lt"/>
                <a:ea typeface="Calibri"/>
                <a:cs typeface="Calibri"/>
                <a:sym typeface="Calibri"/>
              </a:rPr>
              <a:t> Decorating your Bookend 2</a:t>
            </a:r>
            <a:endParaRPr b="0" i="0" u="none" strike="noStrike" cap="none" dirty="0">
              <a:solidFill>
                <a:srgbClr val="000000"/>
              </a:solidFill>
              <a:latin typeface="+mn-lt"/>
              <a:ea typeface="Arial"/>
              <a:cs typeface="Arial"/>
              <a:sym typeface="Arial"/>
            </a:endParaRPr>
          </a:p>
        </p:txBody>
      </p:sp>
      <p:sp>
        <p:nvSpPr>
          <p:cNvPr id="7" name="Google Shape;110;g29f17790bba_0_0"/>
          <p:cNvSpPr txBox="1"/>
          <p:nvPr/>
        </p:nvSpPr>
        <p:spPr>
          <a:xfrm>
            <a:off x="202824" y="1966432"/>
            <a:ext cx="4809007" cy="37240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457200" indent="-381000">
              <a:lnSpc>
                <a:spcPct val="90000"/>
              </a:lnSpc>
              <a:spcAft>
                <a:spcPts val="600"/>
              </a:spcAft>
              <a:buClr>
                <a:schemeClr val="dk1"/>
              </a:buClr>
              <a:buSzPts val="2400"/>
              <a:buChar char="•"/>
              <a:defRPr sz="2400">
                <a:solidFill>
                  <a:schemeClr val="dk1"/>
                </a:solidFill>
              </a:defRPr>
            </a:lvl1pPr>
          </a:lstStyle>
          <a:p>
            <a:r>
              <a:rPr lang="en-GB" dirty="0"/>
              <a:t>Using your design, decorate your bookend</a:t>
            </a:r>
          </a:p>
          <a:p>
            <a:r>
              <a:rPr lang="en-GB" dirty="0"/>
              <a:t>Our design idea was ‘Winnie the Pooh’, as we love the book</a:t>
            </a:r>
          </a:p>
          <a:p>
            <a:r>
              <a:rPr lang="en-GB" dirty="0"/>
              <a:t>For this bookend we chose to stand it tall.</a:t>
            </a:r>
          </a:p>
          <a:p>
            <a:r>
              <a:rPr lang="en-GB" dirty="0"/>
              <a:t>We coloured in the wood to look like trees, as Winnie the Pooh lives in ‘Hundred Acre Wood’</a:t>
            </a:r>
          </a:p>
        </p:txBody>
      </p:sp>
      <p:pic>
        <p:nvPicPr>
          <p:cNvPr id="19" name="Picture 2" descr="C:\Users\mrscj\Documents\Education\IET\Winter 2024\Bookend\Photos\20240228_1351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271933" y="2367561"/>
            <a:ext cx="3452531" cy="2589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525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2804E-F74F-5FF4-F51D-8EAD7847C0AC}"/>
            </a:ext>
          </a:extLst>
        </p:cNvPr>
        <p:cNvGrpSpPr/>
        <p:nvPr/>
      </p:nvGrpSpPr>
      <p:grpSpPr>
        <a:xfrm>
          <a:off x="0" y="0"/>
          <a:ext cx="0" cy="0"/>
          <a:chOff x="0" y="0"/>
          <a:chExt cx="0" cy="0"/>
        </a:xfrm>
      </p:grpSpPr>
      <p:pic>
        <p:nvPicPr>
          <p:cNvPr id="11" name="Picture 10" descr="C:\Users\mrscj\Documents\Education\IET\Winter 2024\Bookend\Photos\20240228_1351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229941" y="3138410"/>
            <a:ext cx="3156754" cy="2367565"/>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8;g29ceae7891d_0_6">
            <a:extLst>
              <a:ext uri="{FF2B5EF4-FFF2-40B4-BE49-F238E27FC236}">
                <a16:creationId xmlns:a16="http://schemas.microsoft.com/office/drawing/2014/main" id="{5C2ECC0B-B815-822F-75B7-E7ED6E55928D}"/>
              </a:ext>
            </a:extLst>
          </p:cNvPr>
          <p:cNvSpPr txBox="1"/>
          <p:nvPr/>
        </p:nvSpPr>
        <p:spPr>
          <a:xfrm>
            <a:off x="-66675" y="1012677"/>
            <a:ext cx="8805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en-GB" sz="3600" b="1" dirty="0">
                <a:latin typeface="+mn-lt"/>
                <a:ea typeface="Calibri"/>
                <a:cs typeface="Calibri"/>
                <a:sym typeface="Calibri"/>
              </a:rPr>
              <a:t> Decorating your Bookend 3</a:t>
            </a:r>
            <a:endParaRPr b="0" i="0" u="none" strike="noStrike" cap="none" dirty="0">
              <a:solidFill>
                <a:srgbClr val="000000"/>
              </a:solidFill>
              <a:latin typeface="+mn-lt"/>
              <a:ea typeface="Arial"/>
              <a:cs typeface="Arial"/>
              <a:sym typeface="Arial"/>
            </a:endParaRPr>
          </a:p>
        </p:txBody>
      </p:sp>
      <p:sp>
        <p:nvSpPr>
          <p:cNvPr id="7" name="Google Shape;110;g29f17790bba_0_0">
            <a:extLst>
              <a:ext uri="{FF2B5EF4-FFF2-40B4-BE49-F238E27FC236}">
                <a16:creationId xmlns:a16="http://schemas.microsoft.com/office/drawing/2014/main" id="{115BF155-4D4C-DE90-2017-2794C8C6C613}"/>
              </a:ext>
            </a:extLst>
          </p:cNvPr>
          <p:cNvSpPr txBox="1"/>
          <p:nvPr/>
        </p:nvSpPr>
        <p:spPr>
          <a:xfrm>
            <a:off x="114962" y="1736494"/>
            <a:ext cx="4809007" cy="41333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457200" indent="-381000">
              <a:lnSpc>
                <a:spcPct val="90000"/>
              </a:lnSpc>
              <a:spcAft>
                <a:spcPts val="600"/>
              </a:spcAft>
              <a:buClr>
                <a:schemeClr val="dk1"/>
              </a:buClr>
              <a:buSzPts val="2400"/>
              <a:buChar char="•"/>
              <a:defRPr sz="2400">
                <a:solidFill>
                  <a:schemeClr val="dk1"/>
                </a:solidFill>
              </a:defRPr>
            </a:lvl1pPr>
          </a:lstStyle>
          <a:p>
            <a:r>
              <a:rPr lang="en-GB" dirty="0"/>
              <a:t>On our design, we copied Winnie the Pooh and piglet from a book</a:t>
            </a:r>
          </a:p>
          <a:p>
            <a:r>
              <a:rPr lang="en-GB" dirty="0"/>
              <a:t>Use the paper version of your design as a template to draw the final version on card</a:t>
            </a:r>
          </a:p>
          <a:p>
            <a:r>
              <a:rPr lang="en-GB" dirty="0"/>
              <a:t>Cut it out using scissors – remember to keep the tabs!</a:t>
            </a:r>
          </a:p>
          <a:p>
            <a:r>
              <a:rPr lang="en-GB" dirty="0"/>
              <a:t>Add colour and detail</a:t>
            </a:r>
          </a:p>
          <a:p>
            <a:r>
              <a:rPr lang="en-GB" dirty="0"/>
              <a:t>Glue your final design to the bookend</a:t>
            </a:r>
          </a:p>
        </p:txBody>
      </p:sp>
      <p:pic>
        <p:nvPicPr>
          <p:cNvPr id="1037" name="Picture 13" descr="C:\Users\mrscj\Documents\Education\IET\Winter 2024\Bookend\Photos\20240228_135018.jpg">
            <a:extLst>
              <a:ext uri="{FF2B5EF4-FFF2-40B4-BE49-F238E27FC236}">
                <a16:creationId xmlns:a16="http://schemas.microsoft.com/office/drawing/2014/main" id="{DC4834B2-074B-C020-D11A-D5025C0E37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rot="5400000">
            <a:off x="4966776" y="1756327"/>
            <a:ext cx="1990400" cy="210333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77;g29ceae7891d_0_118">
            <a:extLst>
              <a:ext uri="{FF2B5EF4-FFF2-40B4-BE49-F238E27FC236}">
                <a16:creationId xmlns:a16="http://schemas.microsoft.com/office/drawing/2014/main" id="{5F2FFCDB-1444-A138-F4F7-2487D43B5C5D}"/>
              </a:ext>
            </a:extLst>
          </p:cNvPr>
          <p:cNvSpPr txBox="1"/>
          <p:nvPr/>
        </p:nvSpPr>
        <p:spPr>
          <a:xfrm>
            <a:off x="6270494" y="1016125"/>
            <a:ext cx="743149" cy="68323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3600" dirty="0">
                <a:solidFill>
                  <a:srgbClr val="FF0000"/>
                </a:solidFill>
                <a:latin typeface="Calibri"/>
                <a:ea typeface="Calibri"/>
                <a:cs typeface="Calibri"/>
                <a:sym typeface="Calibri"/>
              </a:rPr>
              <a:t>⚠</a:t>
            </a:r>
            <a:endParaRPr sz="1600" dirty="0">
              <a:solidFill>
                <a:srgbClr val="FF0000"/>
              </a:solidFill>
            </a:endParaRPr>
          </a:p>
        </p:txBody>
      </p:sp>
    </p:spTree>
    <p:extLst>
      <p:ext uri="{BB962C8B-B14F-4D97-AF65-F5344CB8AC3E}">
        <p14:creationId xmlns:p14="http://schemas.microsoft.com/office/powerpoint/2010/main" val="2852824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18;g29ceae7891d_0_6"/>
          <p:cNvSpPr txBox="1"/>
          <p:nvPr/>
        </p:nvSpPr>
        <p:spPr>
          <a:xfrm>
            <a:off x="0" y="1012677"/>
            <a:ext cx="8805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en-GB" sz="3600" b="1" dirty="0">
                <a:latin typeface="+mn-lt"/>
                <a:ea typeface="Calibri"/>
                <a:cs typeface="Calibri"/>
                <a:sym typeface="Calibri"/>
              </a:rPr>
              <a:t> Testing your Bookend </a:t>
            </a:r>
            <a:endParaRPr b="0" i="0" u="none" strike="noStrike" cap="none" dirty="0">
              <a:solidFill>
                <a:srgbClr val="000000"/>
              </a:solidFill>
              <a:latin typeface="+mn-lt"/>
              <a:ea typeface="Arial"/>
              <a:cs typeface="Arial"/>
              <a:sym typeface="Arial"/>
            </a:endParaRPr>
          </a:p>
        </p:txBody>
      </p:sp>
      <p:sp>
        <p:nvSpPr>
          <p:cNvPr id="13" name="Google Shape;110;g29f17790bba_0_0"/>
          <p:cNvSpPr txBox="1"/>
          <p:nvPr/>
        </p:nvSpPr>
        <p:spPr>
          <a:xfrm>
            <a:off x="106028" y="2263688"/>
            <a:ext cx="4191476" cy="2419083"/>
          </a:xfrm>
          <a:prstGeom prst="rect">
            <a:avLst/>
          </a:prstGeom>
          <a:noFill/>
          <a:ln>
            <a:noFill/>
          </a:ln>
        </p:spPr>
        <p:txBody>
          <a:bodyPr spcFirstLastPara="1" wrap="square" lIns="91425" tIns="45700" rIns="91425" bIns="45700" anchor="t" anchorCtr="0">
            <a:spAutoFit/>
          </a:bodyPr>
          <a:lstStyle/>
          <a:p>
            <a:pPr marL="419100" marR="0" lvl="0" indent="-342900" algn="l" rtl="0">
              <a:lnSpc>
                <a:spcPct val="90000"/>
              </a:lnSpc>
              <a:spcBef>
                <a:spcPts val="0"/>
              </a:spcBef>
              <a:spcAft>
                <a:spcPts val="0"/>
              </a:spcAft>
              <a:buClr>
                <a:schemeClr val="dk1"/>
              </a:buClr>
              <a:buSzPts val="2400"/>
              <a:buFont typeface="Arial" panose="020B0604020202020204" pitchFamily="34" charset="0"/>
              <a:buChar char="•"/>
            </a:pPr>
            <a:r>
              <a:rPr lang="en-GB" sz="2400" b="0" i="0" u="none" strike="noStrike" cap="none" dirty="0">
                <a:solidFill>
                  <a:schemeClr val="dk1"/>
                </a:solidFill>
                <a:sym typeface="Arial"/>
              </a:rPr>
              <a:t>When it is done, try your bookend with some books</a:t>
            </a:r>
          </a:p>
          <a:p>
            <a:pPr marL="419100" marR="0" lvl="0" indent="-342900" algn="l" rtl="0">
              <a:lnSpc>
                <a:spcPct val="90000"/>
              </a:lnSpc>
              <a:spcBef>
                <a:spcPts val="0"/>
              </a:spcBef>
              <a:spcAft>
                <a:spcPts val="0"/>
              </a:spcAft>
              <a:buClr>
                <a:schemeClr val="dk1"/>
              </a:buClr>
              <a:buSzPts val="2400"/>
              <a:buFont typeface="Arial" panose="020B0604020202020204" pitchFamily="34" charset="0"/>
              <a:buChar char="•"/>
            </a:pPr>
            <a:endParaRPr lang="en-GB" sz="2400" b="0" i="0" u="none" strike="noStrike" cap="none" dirty="0">
              <a:solidFill>
                <a:schemeClr val="dk1"/>
              </a:solidFill>
              <a:sym typeface="Arial"/>
            </a:endParaRPr>
          </a:p>
          <a:p>
            <a:pPr marL="419100" marR="0" lvl="0" indent="-342900" algn="l" rtl="0">
              <a:lnSpc>
                <a:spcPct val="90000"/>
              </a:lnSpc>
              <a:spcBef>
                <a:spcPts val="0"/>
              </a:spcBef>
              <a:spcAft>
                <a:spcPts val="0"/>
              </a:spcAft>
              <a:buClr>
                <a:schemeClr val="dk1"/>
              </a:buClr>
              <a:buSzPts val="2400"/>
              <a:buFont typeface="Arial" panose="020B0604020202020204" pitchFamily="34" charset="0"/>
              <a:buChar char="•"/>
            </a:pPr>
            <a:r>
              <a:rPr lang="en-GB" sz="2400" dirty="0">
                <a:solidFill>
                  <a:schemeClr val="dk1"/>
                </a:solidFill>
              </a:rPr>
              <a:t>With only one bookend you will need to prop the other end up with a wall or the end of a bookshelf</a:t>
            </a:r>
            <a:endParaRPr lang="en-GB" sz="2400" b="0" i="0" u="none" strike="noStrike" cap="none" dirty="0">
              <a:solidFill>
                <a:schemeClr val="dk1"/>
              </a:solidFill>
              <a:sym typeface="Arial"/>
            </a:endParaRPr>
          </a:p>
        </p:txBody>
      </p:sp>
      <p:pic>
        <p:nvPicPr>
          <p:cNvPr id="3074" name="Picture 2" descr="C:\Users\mrscj\Documents\Education\IET\Winter 2024\Bookend\Photos\20240228_141147.jpg"/>
          <p:cNvPicPr>
            <a:picLocks noChangeAspect="1" noChangeArrowheads="1"/>
          </p:cNvPicPr>
          <p:nvPr/>
        </p:nvPicPr>
        <p:blipFill rotWithShape="1">
          <a:blip r:embed="rId2">
            <a:extLst>
              <a:ext uri="{28A0092B-C50C-407E-A947-70E740481C1C}">
                <a14:useLocalDpi xmlns:a14="http://schemas.microsoft.com/office/drawing/2010/main" val="0"/>
              </a:ext>
            </a:extLst>
          </a:blip>
          <a:srcRect l="11349" r="4550"/>
          <a:stretch/>
        </p:blipFill>
        <p:spPr bwMode="auto">
          <a:xfrm rot="5400000">
            <a:off x="4805710" y="1680008"/>
            <a:ext cx="3871607" cy="419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785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855796-C4C8-4CF2-9732-C7B4FDEBA063}"/>
              </a:ext>
            </a:extLst>
          </p:cNvPr>
          <p:cNvSpPr txBox="1"/>
          <p:nvPr/>
        </p:nvSpPr>
        <p:spPr>
          <a:xfrm>
            <a:off x="554299" y="1102271"/>
            <a:ext cx="8035401" cy="4708981"/>
          </a:xfrm>
          <a:prstGeom prst="rect">
            <a:avLst/>
          </a:prstGeom>
          <a:noFill/>
        </p:spPr>
        <p:txBody>
          <a:bodyPr wrap="square">
            <a:spAutoFit/>
          </a:bodyPr>
          <a:lstStyle/>
          <a:p>
            <a:pPr fontAlgn="base"/>
            <a:r>
              <a:rPr lang="en-GB" sz="2000" b="1" u="sng" dirty="0">
                <a:effectLst/>
                <a:latin typeface="Arial" panose="020B0604020202020204" pitchFamily="34" charset="0"/>
                <a:ea typeface="Times New Roman" panose="02020603050405020304" pitchFamily="18" charset="0"/>
                <a:cs typeface="Arial" panose="020B0604020202020204" pitchFamily="34" charset="0"/>
              </a:rPr>
              <a:t>Stay safe</a:t>
            </a:r>
            <a:r>
              <a:rPr lang="en-GB" sz="2000" b="1" dirty="0">
                <a:effectLst/>
                <a:latin typeface="Arial" panose="020B0604020202020204" pitchFamily="34" charset="0"/>
                <a:ea typeface="Times New Roman" panose="02020603050405020304" pitchFamily="18" charset="0"/>
                <a:cs typeface="Arial" panose="020B0604020202020204" pitchFamily="34" charset="0"/>
              </a:rPr>
              <a:t>  </a:t>
            </a:r>
          </a:p>
          <a:p>
            <a:pPr fontAlgn="base"/>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p>
            <a:pPr fontAlgn="base"/>
            <a:r>
              <a:rPr lang="en-GB" sz="2000" dirty="0">
                <a:effectLst/>
                <a:latin typeface="Arial" panose="020B0604020202020204" pitchFamily="34" charset="0"/>
                <a:ea typeface="Times New Roman" panose="02020603050405020304" pitchFamily="18" charset="0"/>
                <a:cs typeface="Arial" panose="020B0604020202020204" pitchFamily="34" charset="0"/>
              </a:rPr>
              <a:t>Whether you are a scientist researching a new medicine or an engineer solving climate change, safety always comes first. An adult must always be around and supervising when doing this activity. You are responsible for:</a:t>
            </a:r>
          </a:p>
          <a:p>
            <a:pPr fontAlgn="base"/>
            <a:r>
              <a:rPr lang="en-GB" sz="2000" dirty="0">
                <a:effectLst/>
                <a:latin typeface="Arial" panose="020B0604020202020204" pitchFamily="34" charset="0"/>
                <a:ea typeface="Times New Roman" panose="02020603050405020304" pitchFamily="18" charset="0"/>
                <a:cs typeface="Arial" panose="020B0604020202020204" pitchFamily="34" charset="0"/>
              </a:rPr>
              <a:t> </a:t>
            </a: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cs typeface="Arial" panose="020B0604020202020204" pitchFamily="34" charset="0"/>
              </a:rPr>
              <a:t>ensuring that any equipment used for this activity is in good working condition</a:t>
            </a: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cs typeface="Arial" panose="020B0604020202020204" pitchFamily="34" charset="0"/>
              </a:rPr>
              <a:t>behaving sensibly and following any safety instructions so as not to hurt or injure yourself or others </a:t>
            </a:r>
          </a:p>
          <a:p>
            <a:pPr fontAlgn="base"/>
            <a:r>
              <a:rPr lang="en-US" sz="2000" dirty="0">
                <a:effectLst/>
                <a:latin typeface="Arial" panose="020B0604020202020204" pitchFamily="34" charset="0"/>
                <a:ea typeface="Times New Roman" panose="02020603050405020304" pitchFamily="18" charset="0"/>
                <a:cs typeface="Arial" panose="020B0604020202020204" pitchFamily="34" charset="0"/>
              </a:rPr>
              <a:t> </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p>
            <a:pPr fontAlgn="base"/>
            <a:r>
              <a:rPr lang="en-GB" sz="2000" dirty="0">
                <a:effectLst/>
                <a:latin typeface="Arial" panose="020B0604020202020204" pitchFamily="34" charset="0"/>
                <a:ea typeface="Times New Roman" panose="02020603050405020304" pitchFamily="18" charset="0"/>
                <a:cs typeface="Arial" panose="020B0604020202020204" pitchFamily="34" charset="0"/>
              </a:rPr>
              <a:t>Please note that in the absence of any negligence or other breach of duty by us, this activity is carried out at your own risk. It is important to take extra care at the stages marked with this symbol:  </a:t>
            </a:r>
          </a:p>
        </p:txBody>
      </p:sp>
      <p:sp>
        <p:nvSpPr>
          <p:cNvPr id="6" name="Google Shape;277;g29ceae7891d_0_118"/>
          <p:cNvSpPr txBox="1"/>
          <p:nvPr/>
        </p:nvSpPr>
        <p:spPr>
          <a:xfrm>
            <a:off x="6788134" y="5366457"/>
            <a:ext cx="743149" cy="68323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3600" b="0" i="0" u="none" strike="noStrike" cap="none" dirty="0">
                <a:solidFill>
                  <a:schemeClr val="dk1"/>
                </a:solidFill>
                <a:latin typeface="Arial"/>
                <a:ea typeface="Arial"/>
                <a:cs typeface="Arial"/>
                <a:sym typeface="Arial"/>
              </a:rPr>
              <a:t>⚠</a:t>
            </a:r>
            <a:endParaRPr sz="1600" dirty="0">
              <a:solidFill>
                <a:srgbClr val="FF0000"/>
              </a:solidFill>
            </a:endParaRPr>
          </a:p>
        </p:txBody>
      </p:sp>
    </p:spTree>
    <p:extLst>
      <p:ext uri="{BB962C8B-B14F-4D97-AF65-F5344CB8AC3E}">
        <p14:creationId xmlns:p14="http://schemas.microsoft.com/office/powerpoint/2010/main" val="1882154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29f17790bba_0_0"/>
          <p:cNvSpPr txBox="1"/>
          <p:nvPr/>
        </p:nvSpPr>
        <p:spPr>
          <a:xfrm>
            <a:off x="0" y="1043633"/>
            <a:ext cx="9046200" cy="8208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109" name="Google Shape;109;g29f17790bba_0_0"/>
          <p:cNvSpPr txBox="1"/>
          <p:nvPr/>
        </p:nvSpPr>
        <p:spPr>
          <a:xfrm>
            <a:off x="393538" y="1084673"/>
            <a:ext cx="8750461"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dirty="0">
                <a:solidFill>
                  <a:schemeClr val="dk1"/>
                </a:solidFill>
                <a:latin typeface="Arial"/>
                <a:ea typeface="Arial"/>
                <a:cs typeface="Arial"/>
                <a:sym typeface="Arial"/>
              </a:rPr>
              <a:t>Design Brief</a:t>
            </a:r>
            <a:endParaRPr sz="1400" b="0" i="0" u="none" strike="noStrike" cap="none" dirty="0">
              <a:solidFill>
                <a:srgbClr val="000000"/>
              </a:solidFill>
              <a:latin typeface="Arial"/>
              <a:ea typeface="Arial"/>
              <a:cs typeface="Arial"/>
              <a:sym typeface="Arial"/>
            </a:endParaRPr>
          </a:p>
        </p:txBody>
      </p:sp>
      <p:sp>
        <p:nvSpPr>
          <p:cNvPr id="110" name="Google Shape;110;g29f17790bba_0_0"/>
          <p:cNvSpPr txBox="1"/>
          <p:nvPr/>
        </p:nvSpPr>
        <p:spPr>
          <a:xfrm>
            <a:off x="245700" y="2445218"/>
            <a:ext cx="6706085" cy="3290091"/>
          </a:xfrm>
          <a:prstGeom prst="rect">
            <a:avLst/>
          </a:prstGeom>
          <a:noFill/>
          <a:ln>
            <a:noFill/>
          </a:ln>
        </p:spPr>
        <p:txBody>
          <a:bodyPr spcFirstLastPara="1" wrap="square" lIns="91425" tIns="45700" rIns="91425" bIns="45700" anchor="t" anchorCtr="0">
            <a:spAutoFit/>
          </a:bodyPr>
          <a:lstStyle/>
          <a:p>
            <a:pPr marL="457200" marR="0" lvl="0" indent="-381000" algn="l" rtl="0">
              <a:lnSpc>
                <a:spcPct val="90000"/>
              </a:lnSpc>
              <a:spcBef>
                <a:spcPts val="0"/>
              </a:spcBef>
              <a:spcAft>
                <a:spcPts val="600"/>
              </a:spcAft>
              <a:buClr>
                <a:schemeClr val="dk1"/>
              </a:buClr>
              <a:buSzPts val="2400"/>
              <a:buFont typeface="Arial"/>
              <a:buChar char="•"/>
            </a:pPr>
            <a:r>
              <a:rPr lang="en-GB" sz="2400" b="0" i="0" u="none" strike="noStrike" cap="none" dirty="0">
                <a:solidFill>
                  <a:schemeClr val="dk1"/>
                </a:solidFill>
                <a:sym typeface="Arial"/>
              </a:rPr>
              <a:t>What is a bookend?</a:t>
            </a:r>
          </a:p>
          <a:p>
            <a:pPr marL="457200" marR="0" lvl="0" indent="-381000" algn="l" rtl="0">
              <a:lnSpc>
                <a:spcPct val="90000"/>
              </a:lnSpc>
              <a:spcBef>
                <a:spcPts val="0"/>
              </a:spcBef>
              <a:spcAft>
                <a:spcPts val="600"/>
              </a:spcAft>
              <a:buClr>
                <a:schemeClr val="dk1"/>
              </a:buClr>
              <a:buSzPts val="2400"/>
              <a:buFont typeface="Arial"/>
              <a:buChar char="•"/>
            </a:pPr>
            <a:r>
              <a:rPr lang="en-GB" sz="2400" b="0" i="0" u="none" strike="noStrike" cap="none" dirty="0">
                <a:solidFill>
                  <a:schemeClr val="dk1"/>
                </a:solidFill>
                <a:sym typeface="Arial"/>
              </a:rPr>
              <a:t>Why use a bookend?</a:t>
            </a:r>
          </a:p>
          <a:p>
            <a:pPr marL="457200" marR="0" lvl="0" indent="-381000" algn="l" rtl="0">
              <a:lnSpc>
                <a:spcPct val="90000"/>
              </a:lnSpc>
              <a:spcBef>
                <a:spcPts val="0"/>
              </a:spcBef>
              <a:spcAft>
                <a:spcPts val="600"/>
              </a:spcAft>
              <a:buClr>
                <a:schemeClr val="dk1"/>
              </a:buClr>
              <a:buSzPts val="2400"/>
              <a:buFont typeface="Arial"/>
              <a:buChar char="•"/>
            </a:pPr>
            <a:r>
              <a:rPr lang="en-GB" sz="2400" dirty="0">
                <a:solidFill>
                  <a:schemeClr val="dk1"/>
                </a:solidFill>
              </a:rPr>
              <a:t>Who would use a bookend?</a:t>
            </a:r>
          </a:p>
          <a:p>
            <a:pPr marL="457200" indent="-381000">
              <a:lnSpc>
                <a:spcPct val="90000"/>
              </a:lnSpc>
              <a:spcAft>
                <a:spcPts val="600"/>
              </a:spcAft>
              <a:buClr>
                <a:schemeClr val="dk1"/>
              </a:buClr>
              <a:buSzPts val="2400"/>
              <a:buFont typeface="Arial"/>
              <a:buChar char="•"/>
            </a:pPr>
            <a:endParaRPr lang="en-US" sz="2400" dirty="0">
              <a:solidFill>
                <a:schemeClr val="dk1"/>
              </a:solidFill>
            </a:endParaRPr>
          </a:p>
          <a:p>
            <a:pPr marL="457200" indent="-381000">
              <a:lnSpc>
                <a:spcPct val="90000"/>
              </a:lnSpc>
              <a:spcAft>
                <a:spcPts val="600"/>
              </a:spcAft>
              <a:buClr>
                <a:schemeClr val="dk1"/>
              </a:buClr>
              <a:buSzPts val="2400"/>
              <a:buFont typeface="Arial"/>
              <a:buChar char="•"/>
            </a:pPr>
            <a:endParaRPr lang="en-US" sz="2400" dirty="0">
              <a:solidFill>
                <a:schemeClr val="dk1"/>
              </a:solidFill>
            </a:endParaRPr>
          </a:p>
          <a:p>
            <a:pPr marL="457200" indent="-381000">
              <a:lnSpc>
                <a:spcPct val="90000"/>
              </a:lnSpc>
              <a:spcAft>
                <a:spcPts val="600"/>
              </a:spcAft>
              <a:buClr>
                <a:schemeClr val="dk1"/>
              </a:buClr>
              <a:buSzPts val="2400"/>
              <a:buFont typeface="Arial"/>
              <a:buChar char="•"/>
            </a:pPr>
            <a:r>
              <a:rPr lang="en-US" sz="2400" dirty="0">
                <a:solidFill>
                  <a:schemeClr val="dk1"/>
                </a:solidFill>
              </a:rPr>
              <a:t>Your task is to design and make a bookend for World Book Day</a:t>
            </a:r>
          </a:p>
          <a:p>
            <a:pPr marL="457200" marR="0" lvl="0" indent="-381000" algn="l" rtl="0">
              <a:lnSpc>
                <a:spcPct val="90000"/>
              </a:lnSpc>
              <a:spcBef>
                <a:spcPts val="0"/>
              </a:spcBef>
              <a:spcAft>
                <a:spcPts val="600"/>
              </a:spcAft>
              <a:buClr>
                <a:schemeClr val="dk1"/>
              </a:buClr>
              <a:buSzPts val="2400"/>
              <a:buFont typeface="Arial"/>
              <a:buChar char="•"/>
            </a:pPr>
            <a:endParaRPr sz="2400" b="0" i="0" u="none" strike="noStrike" cap="none" dirty="0">
              <a:solidFill>
                <a:schemeClr val="dk1"/>
              </a:solidFill>
              <a:sym typeface="Arial"/>
            </a:endParaRPr>
          </a:p>
        </p:txBody>
      </p:sp>
      <p:pic>
        <p:nvPicPr>
          <p:cNvPr id="4" name="Picture 2">
            <a:extLst>
              <a:ext uri="{FF2B5EF4-FFF2-40B4-BE49-F238E27FC236}">
                <a16:creationId xmlns:a16="http://schemas.microsoft.com/office/drawing/2014/main" id="{E882230B-D22A-ED97-2C58-F507E094EA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991"/>
          <a:stretch/>
        </p:blipFill>
        <p:spPr bwMode="auto">
          <a:xfrm>
            <a:off x="5122985" y="1407818"/>
            <a:ext cx="3515400" cy="2847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5" name="Picture 2">
            <a:extLst>
              <a:ext uri="{FF2B5EF4-FFF2-40B4-BE49-F238E27FC236}">
                <a16:creationId xmlns:a16="http://schemas.microsoft.com/office/drawing/2014/main" id="{07094870-3865-7342-4B1F-373BA0072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644" y="1152323"/>
            <a:ext cx="2963184" cy="2339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8" name="Google Shape;118;g29ceae7891d_0_6"/>
          <p:cNvSpPr txBox="1"/>
          <p:nvPr/>
        </p:nvSpPr>
        <p:spPr>
          <a:xfrm>
            <a:off x="0" y="1012677"/>
            <a:ext cx="8805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en-GB" sz="3600" b="1" dirty="0">
                <a:latin typeface="+mn-lt"/>
                <a:ea typeface="Calibri"/>
                <a:cs typeface="Calibri"/>
                <a:sym typeface="Calibri"/>
              </a:rPr>
              <a:t> Design Criteria</a:t>
            </a:r>
            <a:endParaRPr b="0" i="0" u="none" strike="noStrike" cap="none" dirty="0">
              <a:solidFill>
                <a:srgbClr val="000000"/>
              </a:solidFill>
              <a:latin typeface="+mn-lt"/>
              <a:ea typeface="Arial"/>
              <a:cs typeface="Arial"/>
              <a:sym typeface="Arial"/>
            </a:endParaRPr>
          </a:p>
        </p:txBody>
      </p:sp>
      <p:sp>
        <p:nvSpPr>
          <p:cNvPr id="3" name="Google Shape;110;g29f17790bba_0_0"/>
          <p:cNvSpPr txBox="1"/>
          <p:nvPr/>
        </p:nvSpPr>
        <p:spPr>
          <a:xfrm>
            <a:off x="114737" y="1823090"/>
            <a:ext cx="5770247" cy="3748678"/>
          </a:xfrm>
          <a:prstGeom prst="rect">
            <a:avLst/>
          </a:prstGeom>
          <a:noFill/>
          <a:ln>
            <a:noFill/>
          </a:ln>
        </p:spPr>
        <p:txBody>
          <a:bodyPr spcFirstLastPara="1" wrap="square" lIns="91425" tIns="45700" rIns="91425" bIns="45700" anchor="t" anchorCtr="0">
            <a:spAutoFit/>
          </a:bodyPr>
          <a:lstStyle/>
          <a:p>
            <a:pPr marL="457200" marR="0" lvl="0" indent="-381000" algn="l" rtl="0">
              <a:lnSpc>
                <a:spcPct val="90000"/>
              </a:lnSpc>
              <a:spcBef>
                <a:spcPts val="0"/>
              </a:spcBef>
              <a:spcAft>
                <a:spcPts val="0"/>
              </a:spcAft>
              <a:buClr>
                <a:schemeClr val="dk1"/>
              </a:buClr>
              <a:buSzPts val="2400"/>
              <a:buFont typeface="Arial"/>
              <a:buChar char="•"/>
            </a:pPr>
            <a:r>
              <a:rPr lang="en-GB" sz="2400" dirty="0">
                <a:solidFill>
                  <a:schemeClr val="dk1"/>
                </a:solidFill>
              </a:rPr>
              <a:t>The bookend will be made from two pieces of wood, forming an L-shape</a:t>
            </a:r>
          </a:p>
          <a:p>
            <a:pPr marL="457200" marR="0" lvl="0" indent="-381000" algn="l" rtl="0">
              <a:lnSpc>
                <a:spcPct val="90000"/>
              </a:lnSpc>
              <a:spcBef>
                <a:spcPts val="0"/>
              </a:spcBef>
              <a:spcAft>
                <a:spcPts val="0"/>
              </a:spcAft>
              <a:buClr>
                <a:schemeClr val="dk1"/>
              </a:buClr>
              <a:buSzPts val="2400"/>
              <a:buFont typeface="Arial"/>
              <a:buChar char="•"/>
            </a:pPr>
            <a:endParaRPr lang="en-GB" sz="2400" dirty="0">
              <a:solidFill>
                <a:schemeClr val="dk1"/>
              </a:solidFill>
            </a:endParaRPr>
          </a:p>
          <a:p>
            <a:pPr marL="457200" marR="0" lvl="0" indent="-381000" algn="l" rtl="0">
              <a:lnSpc>
                <a:spcPct val="90000"/>
              </a:lnSpc>
              <a:spcBef>
                <a:spcPts val="0"/>
              </a:spcBef>
              <a:spcAft>
                <a:spcPts val="0"/>
              </a:spcAft>
              <a:buClr>
                <a:schemeClr val="dk1"/>
              </a:buClr>
              <a:buSzPts val="2400"/>
              <a:buFont typeface="Arial"/>
              <a:buChar char="•"/>
            </a:pPr>
            <a:endParaRPr lang="en-GB" sz="2400" dirty="0">
              <a:solidFill>
                <a:schemeClr val="dk1"/>
              </a:solidFill>
            </a:endParaRPr>
          </a:p>
          <a:p>
            <a:pPr marL="457200" marR="0" lvl="0" indent="-381000" algn="l" rtl="0">
              <a:lnSpc>
                <a:spcPct val="90000"/>
              </a:lnSpc>
              <a:spcBef>
                <a:spcPts val="0"/>
              </a:spcBef>
              <a:spcAft>
                <a:spcPts val="0"/>
              </a:spcAft>
              <a:buClr>
                <a:schemeClr val="dk1"/>
              </a:buClr>
              <a:buSzPts val="2400"/>
              <a:buFont typeface="Arial"/>
              <a:buChar char="•"/>
            </a:pPr>
            <a:endParaRPr lang="en-GB" sz="2400" dirty="0">
              <a:solidFill>
                <a:schemeClr val="dk1"/>
              </a:solidFill>
            </a:endParaRPr>
          </a:p>
          <a:p>
            <a:pPr marL="457200" marR="0" lvl="0" indent="-381000" algn="l" rtl="0">
              <a:lnSpc>
                <a:spcPct val="90000"/>
              </a:lnSpc>
              <a:spcBef>
                <a:spcPts val="0"/>
              </a:spcBef>
              <a:spcAft>
                <a:spcPts val="0"/>
              </a:spcAft>
              <a:buClr>
                <a:schemeClr val="dk1"/>
              </a:buClr>
              <a:buSzPts val="2400"/>
              <a:buFont typeface="Arial"/>
              <a:buChar char="•"/>
            </a:pPr>
            <a:endParaRPr lang="en-GB" sz="2400" dirty="0">
              <a:solidFill>
                <a:schemeClr val="dk1"/>
              </a:solidFill>
            </a:endParaRPr>
          </a:p>
          <a:p>
            <a:pPr marL="457200" marR="0" lvl="0" indent="-381000" algn="l" rtl="0">
              <a:lnSpc>
                <a:spcPct val="90000"/>
              </a:lnSpc>
              <a:spcBef>
                <a:spcPts val="0"/>
              </a:spcBef>
              <a:spcAft>
                <a:spcPts val="0"/>
              </a:spcAft>
              <a:buClr>
                <a:schemeClr val="dk1"/>
              </a:buClr>
              <a:buSzPts val="2400"/>
              <a:buFont typeface="Arial"/>
              <a:buChar char="•"/>
            </a:pPr>
            <a:endParaRPr lang="en-GB" sz="2400" dirty="0">
              <a:solidFill>
                <a:schemeClr val="dk1"/>
              </a:solidFill>
            </a:endParaRPr>
          </a:p>
          <a:p>
            <a:pPr marL="457200" marR="0" lvl="0" indent="-381000" algn="l" rtl="0">
              <a:lnSpc>
                <a:spcPct val="90000"/>
              </a:lnSpc>
              <a:spcBef>
                <a:spcPts val="0"/>
              </a:spcBef>
              <a:spcAft>
                <a:spcPts val="0"/>
              </a:spcAft>
              <a:buClr>
                <a:schemeClr val="dk1"/>
              </a:buClr>
              <a:buSzPts val="2400"/>
              <a:buFont typeface="Arial"/>
              <a:buChar char="•"/>
            </a:pPr>
            <a:endParaRPr lang="en-GB" sz="2400" dirty="0">
              <a:solidFill>
                <a:schemeClr val="dk1"/>
              </a:solidFill>
            </a:endParaRPr>
          </a:p>
          <a:p>
            <a:pPr marL="457200" marR="0" lvl="0" indent="-381000" algn="l" rtl="0">
              <a:lnSpc>
                <a:spcPct val="90000"/>
              </a:lnSpc>
              <a:spcBef>
                <a:spcPts val="0"/>
              </a:spcBef>
              <a:spcAft>
                <a:spcPts val="0"/>
              </a:spcAft>
              <a:buClr>
                <a:schemeClr val="dk1"/>
              </a:buClr>
              <a:buSzPts val="2400"/>
              <a:buFont typeface="Arial"/>
              <a:buChar char="•"/>
            </a:pPr>
            <a:r>
              <a:rPr lang="en-GB" sz="2400" b="0" i="0" strike="noStrike" cap="none" dirty="0">
                <a:solidFill>
                  <a:schemeClr val="dk1"/>
                </a:solidFill>
                <a:sym typeface="Arial"/>
              </a:rPr>
              <a:t>It must have a shape or character made from card to make it interesting</a:t>
            </a:r>
          </a:p>
          <a:p>
            <a:pPr marL="76200" marR="0" lvl="0" algn="l" rtl="0">
              <a:lnSpc>
                <a:spcPct val="90000"/>
              </a:lnSpc>
              <a:spcBef>
                <a:spcPts val="0"/>
              </a:spcBef>
              <a:spcAft>
                <a:spcPts val="0"/>
              </a:spcAft>
              <a:buClr>
                <a:schemeClr val="dk1"/>
              </a:buClr>
              <a:buSzPts val="2400"/>
            </a:pPr>
            <a:endParaRPr lang="en-GB" sz="2400" dirty="0">
              <a:solidFill>
                <a:schemeClr val="dk1"/>
              </a:solidFill>
            </a:endParaRPr>
          </a:p>
        </p:txBody>
      </p:sp>
      <p:pic>
        <p:nvPicPr>
          <p:cNvPr id="4" name="Picture 3">
            <a:extLst>
              <a:ext uri="{FF2B5EF4-FFF2-40B4-BE49-F238E27FC236}">
                <a16:creationId xmlns:a16="http://schemas.microsoft.com/office/drawing/2014/main" id="{7B1FDCCB-AF96-E9B2-B84A-2854F9F4C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644" y="3698956"/>
            <a:ext cx="2963184" cy="2261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1354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g29ceae7891d_0_6"/>
          <p:cNvSpPr txBox="1"/>
          <p:nvPr/>
        </p:nvSpPr>
        <p:spPr>
          <a:xfrm>
            <a:off x="0" y="1012677"/>
            <a:ext cx="8805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en-GB" sz="3600" b="1" dirty="0">
                <a:latin typeface="+mn-lt"/>
                <a:ea typeface="Calibri"/>
                <a:cs typeface="Calibri"/>
                <a:sym typeface="Calibri"/>
              </a:rPr>
              <a:t> Designing your Bookend</a:t>
            </a:r>
            <a:endParaRPr b="0" i="0" u="none" strike="noStrike" cap="none" dirty="0">
              <a:solidFill>
                <a:srgbClr val="000000"/>
              </a:solidFill>
              <a:latin typeface="+mn-lt"/>
              <a:ea typeface="Arial"/>
              <a:cs typeface="Arial"/>
              <a:sym typeface="Arial"/>
            </a:endParaRP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784" t="2693" r="15759"/>
          <a:stretch/>
        </p:blipFill>
        <p:spPr bwMode="auto">
          <a:xfrm>
            <a:off x="532804" y="1712258"/>
            <a:ext cx="1882101" cy="2205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Google Shape;277;g29ceae7891d_0_118">
            <a:extLst>
              <a:ext uri="{FF2B5EF4-FFF2-40B4-BE49-F238E27FC236}">
                <a16:creationId xmlns:a16="http://schemas.microsoft.com/office/drawing/2014/main" id="{EC024FE4-0410-899B-6DB6-496EF97114EF}"/>
              </a:ext>
            </a:extLst>
          </p:cNvPr>
          <p:cNvSpPr txBox="1"/>
          <p:nvPr/>
        </p:nvSpPr>
        <p:spPr>
          <a:xfrm>
            <a:off x="5763159" y="1037646"/>
            <a:ext cx="743149" cy="68323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3600" dirty="0">
                <a:solidFill>
                  <a:srgbClr val="FF0000"/>
                </a:solidFill>
                <a:latin typeface="Calibri"/>
                <a:ea typeface="Calibri"/>
                <a:cs typeface="Calibri"/>
                <a:sym typeface="Calibri"/>
              </a:rPr>
              <a:t>⚠</a:t>
            </a:r>
            <a:endParaRPr sz="1600" dirty="0">
              <a:solidFill>
                <a:srgbClr val="FF0000"/>
              </a:solidFill>
            </a:endParaRPr>
          </a:p>
        </p:txBody>
      </p:sp>
      <p:sp>
        <p:nvSpPr>
          <p:cNvPr id="6" name="Google Shape;110;g29f17790bba_0_0">
            <a:extLst>
              <a:ext uri="{FF2B5EF4-FFF2-40B4-BE49-F238E27FC236}">
                <a16:creationId xmlns:a16="http://schemas.microsoft.com/office/drawing/2014/main" id="{0FB53644-87DD-776B-BED6-D0B972565E33}"/>
              </a:ext>
            </a:extLst>
          </p:cNvPr>
          <p:cNvSpPr txBox="1"/>
          <p:nvPr/>
        </p:nvSpPr>
        <p:spPr>
          <a:xfrm>
            <a:off x="2639740" y="1745849"/>
            <a:ext cx="6309509" cy="1985118"/>
          </a:xfrm>
          <a:prstGeom prst="rect">
            <a:avLst/>
          </a:prstGeom>
          <a:noFill/>
          <a:ln>
            <a:noFill/>
          </a:ln>
        </p:spPr>
        <p:txBody>
          <a:bodyPr spcFirstLastPara="1" wrap="square" lIns="91425" tIns="45700" rIns="91425" bIns="45700" anchor="t" anchorCtr="0">
            <a:spAutoFit/>
          </a:bodyPr>
          <a:lstStyle/>
          <a:p>
            <a:pPr marL="419100" marR="0" lvl="0" indent="-342900" algn="l" rtl="0">
              <a:lnSpc>
                <a:spcPct val="90000"/>
              </a:lnSpc>
              <a:spcBef>
                <a:spcPts val="0"/>
              </a:spcBef>
              <a:spcAft>
                <a:spcPts val="600"/>
              </a:spcAft>
              <a:buClr>
                <a:schemeClr val="dk1"/>
              </a:buClr>
              <a:buSzPts val="2400"/>
              <a:buFont typeface="Arial" panose="020B0604020202020204" pitchFamily="34" charset="0"/>
              <a:buChar char="•"/>
            </a:pPr>
            <a:r>
              <a:rPr lang="en-GB" sz="2400" dirty="0">
                <a:solidFill>
                  <a:schemeClr val="dk1"/>
                </a:solidFill>
              </a:rPr>
              <a:t>Fold a piece of card to make the L-shape</a:t>
            </a:r>
          </a:p>
          <a:p>
            <a:pPr marL="419100" marR="0" lvl="0" indent="-342900" algn="l" rtl="0">
              <a:lnSpc>
                <a:spcPct val="90000"/>
              </a:lnSpc>
              <a:spcBef>
                <a:spcPts val="0"/>
              </a:spcBef>
              <a:spcAft>
                <a:spcPts val="600"/>
              </a:spcAft>
              <a:buClr>
                <a:schemeClr val="dk1"/>
              </a:buClr>
              <a:buSzPts val="2400"/>
              <a:buFont typeface="Arial" panose="020B0604020202020204" pitchFamily="34" charset="0"/>
              <a:buChar char="•"/>
            </a:pPr>
            <a:r>
              <a:rPr lang="en-GB" sz="2400" dirty="0">
                <a:solidFill>
                  <a:schemeClr val="dk1"/>
                </a:solidFill>
              </a:rPr>
              <a:t>On a piece of paper, draw, trace or copy the shape for the character</a:t>
            </a:r>
          </a:p>
          <a:p>
            <a:pPr marL="419100" marR="0" lvl="0" indent="-342900" algn="l" rtl="0">
              <a:lnSpc>
                <a:spcPct val="90000"/>
              </a:lnSpc>
              <a:spcBef>
                <a:spcPts val="0"/>
              </a:spcBef>
              <a:spcAft>
                <a:spcPts val="600"/>
              </a:spcAft>
              <a:buClr>
                <a:schemeClr val="dk1"/>
              </a:buClr>
              <a:buSzPts val="2400"/>
              <a:buFont typeface="Arial" panose="020B0604020202020204" pitchFamily="34" charset="0"/>
              <a:buChar char="•"/>
            </a:pPr>
            <a:r>
              <a:rPr lang="en-GB" sz="2400" dirty="0">
                <a:solidFill>
                  <a:schemeClr val="dk1"/>
                </a:solidFill>
              </a:rPr>
              <a:t>Add two tabs, so it can be attached to the L-shape</a:t>
            </a:r>
          </a:p>
        </p:txBody>
      </p:sp>
      <p:sp>
        <p:nvSpPr>
          <p:cNvPr id="8" name="TextBox 7">
            <a:extLst>
              <a:ext uri="{FF2B5EF4-FFF2-40B4-BE49-F238E27FC236}">
                <a16:creationId xmlns:a16="http://schemas.microsoft.com/office/drawing/2014/main" id="{B83A7F87-C63B-DD04-FD11-7F53829AB76E}"/>
              </a:ext>
            </a:extLst>
          </p:cNvPr>
          <p:cNvSpPr txBox="1"/>
          <p:nvPr/>
        </p:nvSpPr>
        <p:spPr>
          <a:xfrm>
            <a:off x="403504" y="4167634"/>
            <a:ext cx="5731229" cy="165272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19100" indent="-342900">
              <a:lnSpc>
                <a:spcPct val="90000"/>
              </a:lnSpc>
              <a:spcAft>
                <a:spcPts val="600"/>
              </a:spcAft>
              <a:buClr>
                <a:schemeClr val="dk1"/>
              </a:buClr>
              <a:buSzPts val="2400"/>
              <a:buFont typeface="Arial" panose="020B0604020202020204" pitchFamily="34" charset="0"/>
              <a:buChar char="•"/>
              <a:defRPr sz="2400">
                <a:solidFill>
                  <a:schemeClr val="dk1"/>
                </a:solidFill>
              </a:defRPr>
            </a:lvl1pPr>
          </a:lstStyle>
          <a:p>
            <a:r>
              <a:rPr lang="en-GB" dirty="0"/>
              <a:t>Cut out the shape using scissors</a:t>
            </a:r>
          </a:p>
          <a:p>
            <a:r>
              <a:rPr lang="en-GB" dirty="0"/>
              <a:t>Stick it in place using sticky tape</a:t>
            </a:r>
          </a:p>
          <a:p>
            <a:r>
              <a:rPr lang="en-GB" dirty="0"/>
              <a:t>Do you like it? Do you want to change it? Could it be improved?</a:t>
            </a:r>
          </a:p>
        </p:txBody>
      </p:sp>
      <p:grpSp>
        <p:nvGrpSpPr>
          <p:cNvPr id="11" name="Group 10">
            <a:extLst>
              <a:ext uri="{FF2B5EF4-FFF2-40B4-BE49-F238E27FC236}">
                <a16:creationId xmlns:a16="http://schemas.microsoft.com/office/drawing/2014/main" id="{6A8DC4BC-6A64-A66D-0A70-EB2DB39F296A}"/>
              </a:ext>
            </a:extLst>
          </p:cNvPr>
          <p:cNvGrpSpPr/>
          <p:nvPr/>
        </p:nvGrpSpPr>
        <p:grpSpPr>
          <a:xfrm>
            <a:off x="5953095" y="3599255"/>
            <a:ext cx="2870088" cy="2416178"/>
            <a:chOff x="5953095" y="3599255"/>
            <a:chExt cx="2870088" cy="2416178"/>
          </a:xfrm>
        </p:grpSpPr>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868" r="6093"/>
            <a:stretch/>
          </p:blipFill>
          <p:spPr bwMode="auto">
            <a:xfrm rot="16200000">
              <a:off x="6456658" y="3648907"/>
              <a:ext cx="2416178" cy="2316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C443DA17-224D-321E-B12F-DBBF8DF03162}"/>
                </a:ext>
              </a:extLst>
            </p:cNvPr>
            <p:cNvSpPr txBox="1"/>
            <p:nvPr/>
          </p:nvSpPr>
          <p:spPr>
            <a:xfrm>
              <a:off x="5953095" y="4801263"/>
              <a:ext cx="1340131" cy="5016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19100" indent="-342900">
                <a:lnSpc>
                  <a:spcPct val="90000"/>
                </a:lnSpc>
                <a:spcAft>
                  <a:spcPts val="600"/>
                </a:spcAft>
                <a:buClr>
                  <a:schemeClr val="dk1"/>
                </a:buClr>
                <a:buSzPts val="2400"/>
                <a:buFont typeface="Arial" panose="020B0604020202020204" pitchFamily="34" charset="0"/>
                <a:buChar char="•"/>
                <a:defRPr sz="2400">
                  <a:solidFill>
                    <a:schemeClr val="dk1"/>
                  </a:solidFill>
                </a:defRPr>
              </a:lvl1pPr>
            </a:lstStyle>
            <a:p>
              <a:pPr marL="76200" indent="0">
                <a:buNone/>
              </a:pPr>
              <a:r>
                <a:rPr lang="en-GB" dirty="0"/>
                <a:t>Tabs</a:t>
              </a:r>
            </a:p>
          </p:txBody>
        </p:sp>
        <p:cxnSp>
          <p:nvCxnSpPr>
            <p:cNvPr id="3" name="Straight Arrow Connector 2">
              <a:extLst>
                <a:ext uri="{FF2B5EF4-FFF2-40B4-BE49-F238E27FC236}">
                  <a16:creationId xmlns:a16="http://schemas.microsoft.com/office/drawing/2014/main" id="{157A8910-376E-713F-C5F5-29F29EBCFD7C}"/>
                </a:ext>
              </a:extLst>
            </p:cNvPr>
            <p:cNvCxnSpPr>
              <a:cxnSpLocks/>
            </p:cNvCxnSpPr>
            <p:nvPr/>
          </p:nvCxnSpPr>
          <p:spPr>
            <a:xfrm flipV="1">
              <a:off x="6873449" y="4550229"/>
              <a:ext cx="419777" cy="5018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3FB9E9BE-8773-9C38-0693-037DD1D5680D}"/>
                </a:ext>
              </a:extLst>
            </p:cNvPr>
            <p:cNvCxnSpPr>
              <a:cxnSpLocks/>
            </p:cNvCxnSpPr>
            <p:nvPr/>
          </p:nvCxnSpPr>
          <p:spPr>
            <a:xfrm>
              <a:off x="6873449" y="5052081"/>
              <a:ext cx="539028" cy="4553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55458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6" name="Picture 2" descr="C:\Users\mrscj\Documents\Education\IET\Winter 2024\Bookend\Photos\20240221_1355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712148" y="3744488"/>
            <a:ext cx="2541979" cy="1906484"/>
          </a:xfrm>
          <a:prstGeom prst="rect">
            <a:avLst/>
          </a:prstGeom>
          <a:noFill/>
          <a:extLst>
            <a:ext uri="{909E8E84-426E-40DD-AFC4-6F175D3DCCD1}">
              <a14:hiddenFill xmlns:a14="http://schemas.microsoft.com/office/drawing/2010/main">
                <a:solidFill>
                  <a:srgbClr val="FFFFFF"/>
                </a:solidFill>
              </a14:hiddenFill>
            </a:ext>
          </a:extLst>
        </p:spPr>
      </p:pic>
      <p:sp>
        <p:nvSpPr>
          <p:cNvPr id="118" name="Google Shape;118;g29ceae7891d_0_6"/>
          <p:cNvSpPr txBox="1"/>
          <p:nvPr/>
        </p:nvSpPr>
        <p:spPr>
          <a:xfrm>
            <a:off x="0" y="1012677"/>
            <a:ext cx="8805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en-GB" sz="3600" b="1" dirty="0">
                <a:latin typeface="+mn-lt"/>
                <a:ea typeface="Calibri"/>
                <a:cs typeface="Calibri"/>
                <a:sym typeface="Calibri"/>
              </a:rPr>
              <a:t> What you will need</a:t>
            </a:r>
            <a:endParaRPr b="0" i="0" u="none" strike="noStrike" cap="none" dirty="0">
              <a:solidFill>
                <a:srgbClr val="000000"/>
              </a:solidFill>
              <a:latin typeface="+mn-lt"/>
              <a:ea typeface="Arial"/>
              <a:cs typeface="Arial"/>
              <a:sym typeface="Arial"/>
            </a:endParaRPr>
          </a:p>
        </p:txBody>
      </p:sp>
      <p:pic>
        <p:nvPicPr>
          <p:cNvPr id="5" name="Picture 3" descr="C:\Users\mrscj\Documents\Education\IET\Winter 2024\Bookend\Photos\20240221_1356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927846" y="2992684"/>
            <a:ext cx="2541978" cy="1906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mrscj\Documents\Education\IET\Winter 2024\Bookend\Photos\20240221_1332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158055" y="2088580"/>
            <a:ext cx="2488889" cy="18666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7620" y="1695911"/>
            <a:ext cx="3561572" cy="4524315"/>
          </a:xfrm>
          <a:prstGeom prst="rect">
            <a:avLst/>
          </a:prstGeom>
          <a:noFill/>
        </p:spPr>
        <p:txBody>
          <a:bodyPr wrap="square" rtlCol="0">
            <a:spAutoFit/>
          </a:bodyPr>
          <a:lstStyle/>
          <a:p>
            <a:pPr marL="342900" indent="-342900">
              <a:buFont typeface="Arial" panose="020B0604020202020204" pitchFamily="34" charset="0"/>
              <a:buChar char="•"/>
            </a:pPr>
            <a:r>
              <a:rPr lang="en-GB" sz="2400" dirty="0"/>
              <a:t>some timber (wood)</a:t>
            </a:r>
          </a:p>
          <a:p>
            <a:pPr marL="342900" indent="-342900">
              <a:buFont typeface="Arial" panose="020B0604020202020204" pitchFamily="34" charset="0"/>
              <a:buChar char="•"/>
            </a:pPr>
            <a:r>
              <a:rPr lang="en-GB" sz="2400" dirty="0"/>
              <a:t>a tri-square</a:t>
            </a:r>
          </a:p>
          <a:p>
            <a:pPr marL="342900" indent="-342900">
              <a:buFont typeface="Arial" panose="020B0604020202020204" pitchFamily="34" charset="0"/>
              <a:buChar char="•"/>
            </a:pPr>
            <a:r>
              <a:rPr lang="en-GB" sz="2400" dirty="0"/>
              <a:t>a pencil</a:t>
            </a:r>
          </a:p>
          <a:p>
            <a:pPr marL="342900" indent="-342900">
              <a:buFont typeface="Arial" panose="020B0604020202020204" pitchFamily="34" charset="0"/>
              <a:buChar char="•"/>
            </a:pPr>
            <a:r>
              <a:rPr lang="en-GB" sz="2400" dirty="0"/>
              <a:t>a saw</a:t>
            </a:r>
          </a:p>
          <a:p>
            <a:pPr marL="342900" indent="-342900">
              <a:buFont typeface="Arial" panose="020B0604020202020204" pitchFamily="34" charset="0"/>
              <a:buChar char="•"/>
            </a:pPr>
            <a:r>
              <a:rPr lang="en-US" sz="2400" dirty="0"/>
              <a:t>some sandpaper</a:t>
            </a:r>
          </a:p>
          <a:p>
            <a:pPr marL="342900" indent="-342900">
              <a:buFont typeface="Arial" panose="020B0604020202020204" pitchFamily="34" charset="0"/>
              <a:buChar char="•"/>
            </a:pPr>
            <a:r>
              <a:rPr lang="en-US" sz="2400" dirty="0"/>
              <a:t>wood glue </a:t>
            </a:r>
          </a:p>
          <a:p>
            <a:pPr marL="342900" indent="-342900">
              <a:buFont typeface="Arial" panose="020B0604020202020204" pitchFamily="34" charset="0"/>
              <a:buChar char="•"/>
            </a:pPr>
            <a:r>
              <a:rPr lang="en-US" sz="2400" dirty="0"/>
              <a:t>a damp sponge</a:t>
            </a:r>
          </a:p>
          <a:p>
            <a:pPr marL="342900" indent="-342900">
              <a:buFont typeface="Arial" panose="020B0604020202020204" pitchFamily="34" charset="0"/>
              <a:buChar char="•"/>
            </a:pPr>
            <a:r>
              <a:rPr lang="en-US" sz="2400" dirty="0"/>
              <a:t>some clamps</a:t>
            </a:r>
          </a:p>
          <a:p>
            <a:pPr marL="342900" indent="-342900">
              <a:buFont typeface="Arial" panose="020B0604020202020204" pitchFamily="34" charset="0"/>
              <a:buChar char="•"/>
            </a:pPr>
            <a:r>
              <a:rPr lang="en-US" sz="2400" dirty="0"/>
              <a:t>card</a:t>
            </a:r>
          </a:p>
          <a:p>
            <a:pPr marL="342900" indent="-342900">
              <a:buFont typeface="Arial" panose="020B0604020202020204" pitchFamily="34" charset="0"/>
              <a:buChar char="•"/>
            </a:pPr>
            <a:r>
              <a:rPr lang="en-US" sz="2400" dirty="0"/>
              <a:t>scissors</a:t>
            </a:r>
          </a:p>
          <a:p>
            <a:pPr marL="342900" indent="-342900">
              <a:buFont typeface="Arial" panose="020B0604020202020204" pitchFamily="34" charset="0"/>
              <a:buChar char="•"/>
            </a:pPr>
            <a:r>
              <a:rPr lang="en-US" sz="2400" dirty="0" err="1"/>
              <a:t>coloured</a:t>
            </a:r>
            <a:r>
              <a:rPr lang="en-US" sz="2400" dirty="0"/>
              <a:t> pens </a:t>
            </a:r>
          </a:p>
          <a:p>
            <a:pPr marL="342900" indent="-342900">
              <a:buFont typeface="Arial" panose="020B0604020202020204" pitchFamily="34" charset="0"/>
              <a:buChar char="•"/>
            </a:pPr>
            <a:endParaRPr lang="en-GB" sz="2400" dirty="0"/>
          </a:p>
        </p:txBody>
      </p:sp>
    </p:spTree>
    <p:extLst>
      <p:ext uri="{BB962C8B-B14F-4D97-AF65-F5344CB8AC3E}">
        <p14:creationId xmlns:p14="http://schemas.microsoft.com/office/powerpoint/2010/main" val="3286653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763552" y="1658967"/>
            <a:ext cx="4041448" cy="3764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Google Shape;118;g29ceae7891d_0_6"/>
          <p:cNvSpPr txBox="1"/>
          <p:nvPr/>
        </p:nvSpPr>
        <p:spPr>
          <a:xfrm>
            <a:off x="0" y="1012677"/>
            <a:ext cx="8805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en-GB" sz="3600" b="1" dirty="0">
                <a:latin typeface="+mn-lt"/>
                <a:ea typeface="Calibri"/>
                <a:cs typeface="Calibri"/>
                <a:sym typeface="Calibri"/>
              </a:rPr>
              <a:t>Marking out the Wood</a:t>
            </a:r>
            <a:endParaRPr b="0" i="0" u="none" strike="noStrike" cap="none" dirty="0">
              <a:solidFill>
                <a:srgbClr val="000000"/>
              </a:solidFill>
              <a:latin typeface="+mn-lt"/>
              <a:ea typeface="Arial"/>
              <a:cs typeface="Arial"/>
              <a:sym typeface="Arial"/>
            </a:endParaRPr>
          </a:p>
        </p:txBody>
      </p:sp>
      <p:sp>
        <p:nvSpPr>
          <p:cNvPr id="6" name="Google Shape;110;g29f17790bba_0_0"/>
          <p:cNvSpPr txBox="1"/>
          <p:nvPr/>
        </p:nvSpPr>
        <p:spPr>
          <a:xfrm>
            <a:off x="102670" y="2316873"/>
            <a:ext cx="3891106" cy="2751482"/>
          </a:xfrm>
          <a:prstGeom prst="rect">
            <a:avLst/>
          </a:prstGeom>
          <a:noFill/>
          <a:ln>
            <a:noFill/>
          </a:ln>
        </p:spPr>
        <p:txBody>
          <a:bodyPr spcFirstLastPara="1" wrap="square" lIns="91425" tIns="45700" rIns="91425" bIns="45700" anchor="t" anchorCtr="0">
            <a:spAutoFit/>
          </a:bodyPr>
          <a:lstStyle/>
          <a:p>
            <a:pPr marL="457200" marR="0" lvl="0" indent="-381000" algn="l" rtl="0">
              <a:lnSpc>
                <a:spcPct val="90000"/>
              </a:lnSpc>
              <a:spcBef>
                <a:spcPts val="0"/>
              </a:spcBef>
              <a:spcAft>
                <a:spcPts val="0"/>
              </a:spcAft>
              <a:buClr>
                <a:schemeClr val="dk1"/>
              </a:buClr>
              <a:buSzPts val="2400"/>
              <a:buFont typeface="Arial"/>
              <a:buChar char="•"/>
            </a:pPr>
            <a:r>
              <a:rPr lang="en-GB" sz="2400" b="0" i="0" u="none" strike="noStrike" cap="none" dirty="0">
                <a:solidFill>
                  <a:schemeClr val="dk1"/>
                </a:solidFill>
                <a:sym typeface="Arial"/>
              </a:rPr>
              <a:t>Mark a line on the wood 100mm from the end</a:t>
            </a:r>
          </a:p>
          <a:p>
            <a:pPr marL="457200" marR="0" lvl="0" indent="-381000" algn="l" rtl="0">
              <a:lnSpc>
                <a:spcPct val="90000"/>
              </a:lnSpc>
              <a:spcBef>
                <a:spcPts val="0"/>
              </a:spcBef>
              <a:spcAft>
                <a:spcPts val="0"/>
              </a:spcAft>
              <a:buClr>
                <a:schemeClr val="dk1"/>
              </a:buClr>
              <a:buSzPts val="2400"/>
              <a:buFont typeface="Arial"/>
              <a:buChar char="•"/>
            </a:pPr>
            <a:endParaRPr lang="en-GB" sz="2400" b="0" i="0" u="none" strike="noStrike" cap="none" dirty="0">
              <a:solidFill>
                <a:schemeClr val="dk1"/>
              </a:solidFill>
              <a:sym typeface="Arial"/>
            </a:endParaRPr>
          </a:p>
          <a:p>
            <a:pPr marL="457200" marR="0" lvl="0" indent="-381000" algn="l" rtl="0">
              <a:lnSpc>
                <a:spcPct val="90000"/>
              </a:lnSpc>
              <a:spcBef>
                <a:spcPts val="0"/>
              </a:spcBef>
              <a:spcAft>
                <a:spcPts val="0"/>
              </a:spcAft>
              <a:buClr>
                <a:schemeClr val="dk1"/>
              </a:buClr>
              <a:buSzPts val="2400"/>
              <a:buFont typeface="Arial"/>
              <a:buChar char="•"/>
            </a:pPr>
            <a:r>
              <a:rPr lang="en-GB" sz="2400" b="0" i="0" u="none" strike="noStrike" cap="none" dirty="0">
                <a:solidFill>
                  <a:schemeClr val="dk1"/>
                </a:solidFill>
                <a:sym typeface="Arial"/>
              </a:rPr>
              <a:t>Use the tri-square to make sure it goes straight across the wood (otherwise your bookend will be wonky)</a:t>
            </a:r>
          </a:p>
        </p:txBody>
      </p:sp>
      <p:sp>
        <p:nvSpPr>
          <p:cNvPr id="8" name="Google Shape;277;g29ceae7891d_0_118"/>
          <p:cNvSpPr txBox="1"/>
          <p:nvPr/>
        </p:nvSpPr>
        <p:spPr>
          <a:xfrm>
            <a:off x="4990303" y="1010112"/>
            <a:ext cx="743149" cy="68323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3600" dirty="0">
                <a:solidFill>
                  <a:srgbClr val="FF0000"/>
                </a:solidFill>
                <a:latin typeface="Calibri"/>
                <a:ea typeface="Calibri"/>
                <a:cs typeface="Calibri"/>
                <a:sym typeface="Calibri"/>
              </a:rPr>
              <a:t>⚠</a:t>
            </a:r>
            <a:endParaRPr sz="1600" dirty="0">
              <a:solidFill>
                <a:srgbClr val="FF0000"/>
              </a:solidFill>
            </a:endParaRPr>
          </a:p>
        </p:txBody>
      </p:sp>
    </p:spTree>
    <p:extLst>
      <p:ext uri="{BB962C8B-B14F-4D97-AF65-F5344CB8AC3E}">
        <p14:creationId xmlns:p14="http://schemas.microsoft.com/office/powerpoint/2010/main" val="1839908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mrscj\Documents\Education\IET\Winter 2024\Bookend\Photos\20240221_1333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217477" y="2127482"/>
            <a:ext cx="4100025" cy="3075018"/>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8;g29ceae7891d_0_6"/>
          <p:cNvSpPr txBox="1"/>
          <p:nvPr/>
        </p:nvSpPr>
        <p:spPr>
          <a:xfrm>
            <a:off x="0" y="1012677"/>
            <a:ext cx="8805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en-GB" sz="3600" b="1" dirty="0">
                <a:latin typeface="+mn-lt"/>
                <a:ea typeface="Calibri"/>
                <a:cs typeface="Calibri"/>
                <a:sym typeface="Calibri"/>
              </a:rPr>
              <a:t> Sawing the Wood</a:t>
            </a:r>
            <a:endParaRPr b="0" i="0" u="none" strike="noStrike" cap="none" dirty="0">
              <a:solidFill>
                <a:srgbClr val="000000"/>
              </a:solidFill>
              <a:latin typeface="+mn-lt"/>
              <a:ea typeface="Arial"/>
              <a:cs typeface="Arial"/>
              <a:sym typeface="Arial"/>
            </a:endParaRPr>
          </a:p>
        </p:txBody>
      </p:sp>
      <p:sp>
        <p:nvSpPr>
          <p:cNvPr id="7" name="Google Shape;110;g29f17790bba_0_0"/>
          <p:cNvSpPr txBox="1"/>
          <p:nvPr/>
        </p:nvSpPr>
        <p:spPr>
          <a:xfrm>
            <a:off x="196800" y="1695911"/>
            <a:ext cx="5533179" cy="1421887"/>
          </a:xfrm>
          <a:prstGeom prst="rect">
            <a:avLst/>
          </a:prstGeom>
          <a:noFill/>
          <a:ln>
            <a:noFill/>
          </a:ln>
        </p:spPr>
        <p:txBody>
          <a:bodyPr spcFirstLastPara="1" wrap="square" lIns="91425" tIns="45700" rIns="91425" bIns="45700" anchor="t" anchorCtr="0">
            <a:spAutoFit/>
          </a:bodyPr>
          <a:lstStyle/>
          <a:p>
            <a:pPr marL="457200" marR="0" lvl="0" indent="-381000" algn="l" rtl="0">
              <a:lnSpc>
                <a:spcPct val="90000"/>
              </a:lnSpc>
              <a:spcBef>
                <a:spcPts val="0"/>
              </a:spcBef>
              <a:spcAft>
                <a:spcPts val="0"/>
              </a:spcAft>
              <a:buClr>
                <a:schemeClr val="dk1"/>
              </a:buClr>
              <a:buSzPts val="2400"/>
              <a:buFont typeface="Arial"/>
              <a:buChar char="•"/>
            </a:pPr>
            <a:r>
              <a:rPr lang="en-GB" sz="2400" b="0" i="0" u="none" strike="noStrike" cap="none" dirty="0">
                <a:solidFill>
                  <a:schemeClr val="dk1"/>
                </a:solidFill>
                <a:sym typeface="Arial"/>
              </a:rPr>
              <a:t>Using the saw </a:t>
            </a:r>
            <a:r>
              <a:rPr lang="en-GB" sz="2400" b="0" i="0" u="sng" strike="noStrike" cap="none" dirty="0">
                <a:solidFill>
                  <a:schemeClr val="dk1"/>
                </a:solidFill>
                <a:sym typeface="Arial"/>
              </a:rPr>
              <a:t>carefully</a:t>
            </a:r>
            <a:r>
              <a:rPr lang="en-GB" sz="2400" b="0" i="0" u="none" strike="noStrike" cap="none" dirty="0">
                <a:solidFill>
                  <a:schemeClr val="dk1"/>
                </a:solidFill>
                <a:sym typeface="Arial"/>
              </a:rPr>
              <a:t> cut down the line</a:t>
            </a:r>
          </a:p>
          <a:p>
            <a:pPr marL="457200" marR="0" lvl="0" indent="-381000" algn="l" rtl="0">
              <a:lnSpc>
                <a:spcPct val="90000"/>
              </a:lnSpc>
              <a:spcBef>
                <a:spcPts val="0"/>
              </a:spcBef>
              <a:spcAft>
                <a:spcPts val="0"/>
              </a:spcAft>
              <a:buClr>
                <a:schemeClr val="dk1"/>
              </a:buClr>
              <a:buSzPts val="2400"/>
              <a:buFont typeface="Arial"/>
              <a:buChar char="•"/>
            </a:pPr>
            <a:r>
              <a:rPr lang="en-GB" sz="2400" dirty="0">
                <a:solidFill>
                  <a:schemeClr val="dk1"/>
                </a:solidFill>
              </a:rPr>
              <a:t>You will need to do this twice, to make the two sides of the L-shape</a:t>
            </a:r>
            <a:endParaRPr lang="en-GB" sz="2400" b="0" i="0" u="none" strike="noStrike" cap="none" dirty="0">
              <a:solidFill>
                <a:schemeClr val="dk1"/>
              </a:solidFill>
              <a:sym typeface="Arial"/>
            </a:endParaRPr>
          </a:p>
        </p:txBody>
      </p:sp>
      <p:sp>
        <p:nvSpPr>
          <p:cNvPr id="8" name="Google Shape;277;g29ceae7891d_0_118"/>
          <p:cNvSpPr txBox="1"/>
          <p:nvPr/>
        </p:nvSpPr>
        <p:spPr>
          <a:xfrm>
            <a:off x="4120507" y="975733"/>
            <a:ext cx="743149" cy="68323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3600" dirty="0">
                <a:solidFill>
                  <a:srgbClr val="FF0000"/>
                </a:solidFill>
                <a:latin typeface="Calibri"/>
                <a:ea typeface="Calibri"/>
                <a:cs typeface="Calibri"/>
                <a:sym typeface="Calibri"/>
              </a:rPr>
              <a:t>⚠</a:t>
            </a:r>
            <a:endParaRPr sz="1600" dirty="0">
              <a:solidFill>
                <a:srgbClr val="FF0000"/>
              </a:solidFill>
            </a:endParaRPr>
          </a:p>
        </p:txBody>
      </p:sp>
      <p:pic>
        <p:nvPicPr>
          <p:cNvPr id="9" name="Picture 2" descr="C:\Users\mrscj\Documents\Education\IET\Winter 2024\Bookend\Photos\20240221_1351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8333" y="3543596"/>
            <a:ext cx="2895211" cy="2171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147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mrscj\Documents\Education\IET\Winter 2024\Bookend\Photos\20240221_133750.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5400000">
            <a:off x="231491" y="2035196"/>
            <a:ext cx="3587367" cy="337235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8;g29ceae7891d_0_6"/>
          <p:cNvSpPr txBox="1"/>
          <p:nvPr/>
        </p:nvSpPr>
        <p:spPr>
          <a:xfrm>
            <a:off x="9427" y="1019800"/>
            <a:ext cx="8805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en-GB" sz="3600" b="1" dirty="0">
                <a:latin typeface="+mn-lt"/>
                <a:ea typeface="Calibri"/>
                <a:cs typeface="Calibri"/>
                <a:sym typeface="Calibri"/>
              </a:rPr>
              <a:t> Sanding</a:t>
            </a:r>
            <a:endParaRPr b="0" i="0" u="none" strike="noStrike" cap="none" dirty="0">
              <a:solidFill>
                <a:srgbClr val="000000"/>
              </a:solidFill>
              <a:latin typeface="+mn-lt"/>
              <a:ea typeface="Arial"/>
              <a:cs typeface="Arial"/>
              <a:sym typeface="Arial"/>
            </a:endParaRPr>
          </a:p>
        </p:txBody>
      </p:sp>
      <p:sp>
        <p:nvSpPr>
          <p:cNvPr id="7" name="Google Shape;110;g29f17790bba_0_0"/>
          <p:cNvSpPr txBox="1"/>
          <p:nvPr/>
        </p:nvSpPr>
        <p:spPr>
          <a:xfrm>
            <a:off x="3880625" y="1927687"/>
            <a:ext cx="4924376" cy="3647112"/>
          </a:xfrm>
          <a:prstGeom prst="rect">
            <a:avLst/>
          </a:prstGeom>
          <a:noFill/>
          <a:ln>
            <a:noFill/>
          </a:ln>
        </p:spPr>
        <p:txBody>
          <a:bodyPr spcFirstLastPara="1" wrap="square" lIns="91425" tIns="45700" rIns="91425" bIns="45700" anchor="t" anchorCtr="0">
            <a:spAutoFit/>
          </a:bodyPr>
          <a:lstStyle/>
          <a:p>
            <a:pPr marL="457200" marR="0" lvl="0" indent="-381000" algn="l" rtl="0">
              <a:lnSpc>
                <a:spcPct val="90000"/>
              </a:lnSpc>
              <a:spcBef>
                <a:spcPts val="0"/>
              </a:spcBef>
              <a:spcAft>
                <a:spcPts val="600"/>
              </a:spcAft>
              <a:buClr>
                <a:schemeClr val="dk1"/>
              </a:buClr>
              <a:buSzPts val="2400"/>
              <a:buFont typeface="Arial"/>
              <a:buChar char="•"/>
            </a:pPr>
            <a:r>
              <a:rPr lang="en-GB" sz="2400" dirty="0">
                <a:solidFill>
                  <a:schemeClr val="dk1"/>
                </a:solidFill>
              </a:rPr>
              <a:t>Timber (wood) can have splinters</a:t>
            </a:r>
          </a:p>
          <a:p>
            <a:pPr marL="457200" marR="0" lvl="0" indent="-381000" algn="l" rtl="0">
              <a:lnSpc>
                <a:spcPct val="90000"/>
              </a:lnSpc>
              <a:spcBef>
                <a:spcPts val="0"/>
              </a:spcBef>
              <a:spcAft>
                <a:spcPts val="600"/>
              </a:spcAft>
              <a:buClr>
                <a:schemeClr val="dk1"/>
              </a:buClr>
              <a:buSzPts val="2400"/>
              <a:buFont typeface="Arial"/>
              <a:buChar char="•"/>
            </a:pPr>
            <a:r>
              <a:rPr lang="en-GB" sz="2400" b="0" i="0" u="none" strike="noStrike" cap="none" dirty="0">
                <a:solidFill>
                  <a:schemeClr val="dk1"/>
                </a:solidFill>
                <a:sym typeface="Arial"/>
              </a:rPr>
              <a:t>Splinters are small, sharp bits of wood that can stick in you</a:t>
            </a:r>
            <a:r>
              <a:rPr lang="en-GB" sz="2400" dirty="0">
                <a:solidFill>
                  <a:schemeClr val="dk1"/>
                </a:solidFill>
              </a:rPr>
              <a:t> - t</a:t>
            </a:r>
            <a:r>
              <a:rPr lang="en-GB" sz="2400" b="0" i="0" u="none" strike="noStrike" cap="none" dirty="0">
                <a:solidFill>
                  <a:schemeClr val="dk1"/>
                </a:solidFill>
                <a:sym typeface="Arial"/>
              </a:rPr>
              <a:t>hey need sanding off to give a smooth finish</a:t>
            </a:r>
          </a:p>
          <a:p>
            <a:pPr marL="457200" marR="0" lvl="0" indent="-381000" algn="l" rtl="0">
              <a:lnSpc>
                <a:spcPct val="90000"/>
              </a:lnSpc>
              <a:spcBef>
                <a:spcPts val="0"/>
              </a:spcBef>
              <a:spcAft>
                <a:spcPts val="600"/>
              </a:spcAft>
              <a:buClr>
                <a:schemeClr val="dk1"/>
              </a:buClr>
              <a:buSzPts val="2400"/>
              <a:buFont typeface="Arial"/>
              <a:buChar char="•"/>
            </a:pPr>
            <a:r>
              <a:rPr lang="en-GB" sz="2400" dirty="0">
                <a:solidFill>
                  <a:schemeClr val="dk1"/>
                </a:solidFill>
              </a:rPr>
              <a:t>Use a piece of wood wrapped in sandpaper as a ‘sanding block’ to sand the edges of your cut pieces</a:t>
            </a:r>
            <a:endParaRPr lang="en-GB" sz="2400" b="0" i="0" u="none" strike="noStrike" cap="none" dirty="0">
              <a:solidFill>
                <a:schemeClr val="dk1"/>
              </a:solidFill>
              <a:sym typeface="Arial"/>
            </a:endParaRPr>
          </a:p>
        </p:txBody>
      </p:sp>
      <p:sp>
        <p:nvSpPr>
          <p:cNvPr id="8" name="Google Shape;277;g29ceae7891d_0_118"/>
          <p:cNvSpPr txBox="1"/>
          <p:nvPr/>
        </p:nvSpPr>
        <p:spPr>
          <a:xfrm>
            <a:off x="2169044" y="1019800"/>
            <a:ext cx="743149" cy="68323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3600" dirty="0">
                <a:solidFill>
                  <a:srgbClr val="FF0000"/>
                </a:solidFill>
                <a:latin typeface="Calibri"/>
                <a:ea typeface="Calibri"/>
                <a:cs typeface="Calibri"/>
                <a:sym typeface="Calibri"/>
              </a:rPr>
              <a:t>⚠</a:t>
            </a:r>
            <a:endParaRPr sz="1600" dirty="0">
              <a:solidFill>
                <a:srgbClr val="FF0000"/>
              </a:solidFill>
            </a:endParaRPr>
          </a:p>
        </p:txBody>
      </p:sp>
    </p:spTree>
    <p:extLst>
      <p:ext uri="{BB962C8B-B14F-4D97-AF65-F5344CB8AC3E}">
        <p14:creationId xmlns:p14="http://schemas.microsoft.com/office/powerpoint/2010/main" val="3286830283"/>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879</Words>
  <Application>Microsoft Office PowerPoint</Application>
  <PresentationFormat>On-screen Show (4:3)</PresentationFormat>
  <Paragraphs>114</Paragraphs>
  <Slides>15</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Attainment in Education Ltd</dc:creator>
  <cp:lastModifiedBy>Paul Anderson</cp:lastModifiedBy>
  <cp:revision>44</cp:revision>
  <dcterms:created xsi:type="dcterms:W3CDTF">2017-06-28T15:11:57Z</dcterms:created>
  <dcterms:modified xsi:type="dcterms:W3CDTF">2024-03-26T17:53:39Z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0x01010076498559F77D6649971E4AAB1E284C23</vt:lpwstr>
  </property>
</Properties>
</file>