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260" r:id="rId3"/>
    <p:sldId id="280" r:id="rId4"/>
    <p:sldId id="281" r:id="rId5"/>
    <p:sldId id="283" r:id="rId6"/>
    <p:sldId id="284" r:id="rId7"/>
    <p:sldId id="282" r:id="rId8"/>
    <p:sldId id="286" r:id="rId9"/>
    <p:sldId id="287" r:id="rId10"/>
    <p:sldId id="278" r:id="rId11"/>
    <p:sldId id="288" r:id="rId12"/>
    <p:sldId id="289" r:id="rId13"/>
    <p:sldId id="29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EE4"/>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50" autoAdjust="0"/>
    <p:restoredTop sz="85229" autoAdjust="0"/>
  </p:normalViewPr>
  <p:slideViewPr>
    <p:cSldViewPr snapToGrid="0" snapToObjects="1">
      <p:cViewPr varScale="1">
        <p:scale>
          <a:sx n="97" d="100"/>
          <a:sy n="97" d="100"/>
        </p:scale>
        <p:origin x="160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11/13/2023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5"/>
          </p:nvPr>
        </p:nvSpPr>
        <p:spPr/>
        <p:txBody>
          <a:bodyPr/>
          <a:lstStyle/>
          <a:p>
            <a:fld id="{7616DACC-DEBC-B94A-99CC-EF6FB7FAD4A2}" type="slidenum">
              <a:rPr lang="en-US" smtClean="0"/>
              <a:t>2</a:t>
            </a:fld>
            <a:endParaRPr lang="en-US"/>
          </a:p>
        </p:txBody>
      </p:sp>
    </p:spTree>
    <p:extLst>
      <p:ext uri="{BB962C8B-B14F-4D97-AF65-F5344CB8AC3E}">
        <p14:creationId xmlns:p14="http://schemas.microsoft.com/office/powerpoint/2010/main" val="223610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simplest of the three main programs to be written by learners. It builds on the starter activity and uses the pre-defined sounds of the sound synthesiser. It can be difficult to see which sound is selected in the sound synthesiser, but by clicking on the waveform and then pressing the gallery button, you can choose from a selection of percussive sounds.</a:t>
            </a:r>
          </a:p>
          <a:p>
            <a:r>
              <a:rPr lang="en-GB" dirty="0"/>
              <a:t>Teachers could present the table of suggested input triggers from a table, and then get learners to choose an input trigger and an output sound, and connect them together in the code editor. All of the suggested input triggers have simple one-block event handlers, and playing a sound is one block of code. Teachers might also choose to get learners to build multiple triggers and sounds into their </a:t>
            </a:r>
            <a:r>
              <a:rPr lang="en-GB" dirty="0" err="1"/>
              <a:t>drum:bit</a:t>
            </a:r>
            <a:r>
              <a:rPr lang="en-GB" dirty="0"/>
              <a:t> (as we do in the worked example), so that they can build a complete multi-part drum-kit.</a:t>
            </a:r>
          </a:p>
          <a:p>
            <a:r>
              <a:rPr lang="en-GB" dirty="0"/>
              <a:t>Note that many of the event handlers trigger on-release rather than on-press, so teachers might need to make sure learners know about this to prevent delays in sound production.</a:t>
            </a:r>
          </a:p>
          <a:p>
            <a:endParaRPr lang="en-GB" dirty="0"/>
          </a:p>
          <a:p>
            <a:r>
              <a:rPr lang="en-GB" b="0" i="0" dirty="0">
                <a:latin typeface="Calibri   "/>
              </a:rPr>
              <a:t>To open this program:</a:t>
            </a:r>
          </a:p>
          <a:p>
            <a:pPr algn="l" latinLnBrk="0">
              <a:buFont typeface="+mj-lt"/>
              <a:buAutoNum type="arabicPeriod"/>
            </a:pPr>
            <a:r>
              <a:rPr lang="en-GB" b="0" i="0" dirty="0">
                <a:solidFill>
                  <a:srgbClr val="333333"/>
                </a:solidFill>
                <a:effectLst/>
                <a:latin typeface="Calibri   "/>
              </a:rPr>
              <a:t> Open </a:t>
            </a:r>
            <a:r>
              <a:rPr lang="en-GB" b="0" i="0" u="none" strike="noStrike" dirty="0">
                <a:solidFill>
                  <a:srgbClr val="6C4BC1"/>
                </a:solidFill>
                <a:effectLst/>
                <a:latin typeface="Calibri   "/>
                <a:hlinkClick r:id="rId3"/>
              </a:rPr>
              <a:t>https://makecode.microbit.org</a:t>
            </a:r>
            <a:r>
              <a:rPr lang="en-GB" b="0" i="0" u="none" strike="noStrike" dirty="0">
                <a:solidFill>
                  <a:srgbClr val="6C4BC1"/>
                </a:solidFill>
                <a:effectLst/>
                <a:latin typeface="Calibri   "/>
              </a:rPr>
              <a:t> in a new browser window.</a:t>
            </a:r>
          </a:p>
          <a:p>
            <a:pPr algn="l" latinLnBrk="0">
              <a:buFont typeface="+mj-lt"/>
              <a:buAutoNum type="arabicPeriod"/>
            </a:pPr>
            <a:r>
              <a:rPr lang="en-GB" b="0" i="0" u="none" strike="noStrike" dirty="0">
                <a:solidFill>
                  <a:srgbClr val="6C4BC1"/>
                </a:solidFill>
                <a:effectLst/>
                <a:latin typeface="Calibri   "/>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Calibri   "/>
              </a:rPr>
              <a:t> Or, </a:t>
            </a:r>
            <a:r>
              <a:rPr lang="en-GB" b="0" i="0" dirty="0">
                <a:solidFill>
                  <a:srgbClr val="333333"/>
                </a:solidFill>
                <a:effectLst/>
                <a:latin typeface="Calibri   "/>
              </a:rPr>
              <a:t>drag the HEX file from your computer into the edit window or project homepage.</a:t>
            </a:r>
            <a:endParaRPr lang="en-GB" b="0" i="0" dirty="0">
              <a:latin typeface="Calibri   "/>
            </a:endParaRPr>
          </a:p>
          <a:p>
            <a:r>
              <a:rPr lang="en-GB" b="0" i="0" dirty="0">
                <a:latin typeface="Calibri   "/>
              </a:rPr>
              <a:t>https://support.microbit.org/support/solutions/articles/19000065686 </a:t>
            </a:r>
          </a:p>
          <a:p>
            <a:r>
              <a:rPr lang="en-GB" b="0" i="0" dirty="0">
                <a:latin typeface="Calibri   "/>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7616DACC-DEBC-B94A-99CC-EF6FB7FAD4A2}" type="slidenum">
              <a:rPr lang="en-US" smtClean="0"/>
              <a:t>11</a:t>
            </a:fld>
            <a:endParaRPr lang="en-US"/>
          </a:p>
        </p:txBody>
      </p:sp>
    </p:spTree>
    <p:extLst>
      <p:ext uri="{BB962C8B-B14F-4D97-AF65-F5344CB8AC3E}">
        <p14:creationId xmlns:p14="http://schemas.microsoft.com/office/powerpoint/2010/main" val="114052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used to generate 3 notes that naturally belong together in a musical piece; often this is called the '3 chord trick'. For example A, D and E are notes that can be used for a 3-chord trick. The </a:t>
            </a:r>
            <a:r>
              <a:rPr lang="en-GB" dirty="0" err="1"/>
              <a:t>micro:bit</a:t>
            </a:r>
            <a:r>
              <a:rPr lang="en-GB" dirty="0"/>
              <a:t> cannot play more than one note at a time, so it will only play the root notes of these three chords, but that is sufficient to harmonise with. The program uses gesture control so the </a:t>
            </a:r>
            <a:r>
              <a:rPr lang="en-GB" dirty="0" err="1"/>
              <a:t>micro:bit</a:t>
            </a:r>
            <a:r>
              <a:rPr lang="en-GB" dirty="0"/>
              <a:t> could be attached to a glove, shoe or hat.</a:t>
            </a:r>
          </a:p>
          <a:p>
            <a:endParaRPr lang="en-GB" dirty="0"/>
          </a:p>
          <a:p>
            <a:r>
              <a:rPr lang="en-GB" dirty="0"/>
              <a:t>To open this program:</a:t>
            </a:r>
          </a:p>
          <a:p>
            <a:pPr marL="0" indent="0">
              <a:buFont typeface="+mj-lt"/>
              <a:buNone/>
            </a:pPr>
            <a:r>
              <a:rPr lang="en-GB" dirty="0"/>
              <a:t>1. Open https://makecode.microbit.org in a new browser window.</a:t>
            </a:r>
          </a:p>
          <a:p>
            <a:r>
              <a:rPr lang="en-GB" dirty="0"/>
              <a:t>2. Click on ‘import’ and select ‘import file’. Then choose the HEX file to upload. </a:t>
            </a:r>
          </a:p>
          <a:p>
            <a:r>
              <a:rPr lang="en-GB" dirty="0"/>
              <a:t>3. Or, drag the HEX file from your computer into the edit window or project homepage.</a:t>
            </a:r>
          </a:p>
          <a:p>
            <a:r>
              <a:rPr lang="en-GB" dirty="0"/>
              <a:t>https://support.microbit.org/support/solutions/articles/19000065686 </a:t>
            </a:r>
          </a:p>
          <a:p>
            <a:r>
              <a:rPr lang="en-GB" dirty="0"/>
              <a:t>Versions of this program are provided for both Windows and Mac operating systems.</a:t>
            </a:r>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12</a:t>
            </a:fld>
            <a:endParaRPr lang="en-US"/>
          </a:p>
        </p:txBody>
      </p:sp>
    </p:spTree>
    <p:extLst>
      <p:ext uri="{BB962C8B-B14F-4D97-AF65-F5344CB8AC3E}">
        <p14:creationId xmlns:p14="http://schemas.microsoft.com/office/powerpoint/2010/main" val="330018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plays different programmed parts in a multi-bar musical piece, usually called part A, part B, and optionally part C. Different combinations of parts A B and C give different song structures. In this code, learners write their own 2 or 3 musical bar parts, and can then perform them in different orderings. In this example, button A plays part A, button B plays part B, and logo touch plays part C. The parts play once, to completion, when triggered.</a:t>
            </a:r>
          </a:p>
          <a:p>
            <a:r>
              <a:rPr lang="en-GB" dirty="0"/>
              <a:t>There are a number of ways to build the parts of the melody – teachers could provide samples of the musical parts and get students to enter them, or they could describe some music theory and let them design their own; or a musically trained teacher would know how to compose simple pieces (opportunity to link with music lessons). The music grid is used as it is very visual and learners at this level will find it easy to use, although in this instance learners are limited to the key of C and a set 8/8 time signature. It does however provide a good starting point which can be expanded upon as desired.</a:t>
            </a:r>
          </a:p>
          <a:p>
            <a:r>
              <a:rPr lang="en-GB" dirty="0"/>
              <a:t>If the limitation of being ‘stuck’ with the key of C needs to be escaped, teachers could get learners to use the Play Note blocks instead. They can then instruct them as to which notes appear in which key signature, and they can then compose or transcribe music in any key. </a:t>
            </a:r>
          </a:p>
          <a:p>
            <a:endParaRPr lang="en-GB" dirty="0"/>
          </a:p>
          <a:p>
            <a:r>
              <a:rPr lang="en-GB" dirty="0"/>
              <a:t>To open this program:</a:t>
            </a:r>
          </a:p>
          <a:p>
            <a:r>
              <a:rPr lang="en-GB" dirty="0"/>
              <a:t>1. Open https://makecode.microbit.org in a new browser window.</a:t>
            </a:r>
          </a:p>
          <a:p>
            <a:r>
              <a:rPr lang="en-GB" dirty="0"/>
              <a:t>2. Click on ‘import’ and select ‘import file’. Then choose the HEX file to upload. </a:t>
            </a:r>
          </a:p>
          <a:p>
            <a:r>
              <a:rPr lang="en-GB" dirty="0"/>
              <a:t>3. Or, drag the HEX file from your computer into the edit window or project homepage.</a:t>
            </a:r>
          </a:p>
          <a:p>
            <a:r>
              <a:rPr lang="en-GB" dirty="0"/>
              <a:t>https://support.microbit.org/support/solutions/articles/19000065686 </a:t>
            </a:r>
          </a:p>
          <a:p>
            <a:r>
              <a:rPr lang="en-GB" dirty="0"/>
              <a:t>Versions of this program are provided for both Windows and Mac operating systems.</a:t>
            </a:r>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13</a:t>
            </a:fld>
            <a:endParaRPr lang="en-US"/>
          </a:p>
        </p:txBody>
      </p:sp>
    </p:spTree>
    <p:extLst>
      <p:ext uri="{BB962C8B-B14F-4D97-AF65-F5344CB8AC3E}">
        <p14:creationId xmlns:p14="http://schemas.microsoft.com/office/powerpoint/2010/main" val="205435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metronome is provided code, and allows teachers to 'synchronise’ the playing of multiple instruments to a common beat. It starts at 120 beats per minute and a 4/4 time signature, which are the most common settings for that age group. It plays a high 'pip' on the beat at the start of the bar, and a low '</a:t>
            </a:r>
            <a:r>
              <a:rPr lang="en-GB" dirty="0" err="1"/>
              <a:t>boop</a:t>
            </a:r>
            <a:r>
              <a:rPr lang="en-GB" dirty="0"/>
              <a:t>' for other beats in the bar, helping students to keep in sync with the beat and the bar structure of a performance. On the first beat of the bar, the </a:t>
            </a:r>
            <a:r>
              <a:rPr lang="en-GB" dirty="0" err="1"/>
              <a:t>metronome:bit</a:t>
            </a:r>
            <a:r>
              <a:rPr lang="en-GB" dirty="0"/>
              <a:t> shows a large heart icon, and on the other beats in a bar it shows a small heart icon. Thus there is also a visual clue for students as to when the bar starts.</a:t>
            </a:r>
          </a:p>
          <a:p>
            <a:r>
              <a:rPr lang="en-GB" dirty="0"/>
              <a:t>The teacher can speed up or slow down the bpm, button A slows it down by 10 and button B speeds it up by 10. The display will show the first 2 digits of the bpm whenever you change it (so 120 displays as 12 and 60 displays as 06). The range of bpm is set as 20bpm and 360bpm.</a:t>
            </a:r>
          </a:p>
          <a:p>
            <a:r>
              <a:rPr lang="en-GB" dirty="0"/>
              <a:t>The teacher can change the time signature of the metronome, which is especially useful if the class is trying to practice or perform an existing written piece of music notation with a specific time signature. Pressing the logo changes to the next time signature – this is important because the beat length and the number of beats in the bar is dictated by the time signature, and the 'pip' and '</a:t>
            </a:r>
            <a:r>
              <a:rPr lang="en-GB" dirty="0" err="1"/>
              <a:t>boop</a:t>
            </a:r>
            <a:r>
              <a:rPr lang="en-GB" dirty="0"/>
              <a:t>' pattern will be created according to the selected time signature. So, while 4/4 an 2/2 are mathematically the same figure, musically they have a different sound (4/4 covers most traditional music, 2/2 is like a swing beat). The time signatures programmed are, in this order: 4/4 3/4 2/4 2/2 6/8, and when you get to the end and press the logo again it cycles back to 4/4. Each touch of the logo shows the time signature as a 2-digit number on the display.</a:t>
            </a:r>
          </a:p>
          <a:p>
            <a:r>
              <a:rPr lang="en-GB" dirty="0"/>
              <a:t>Pressing the RESET button at the back will restore the metronome to 120bpm 4/4 time. Teachers could add new time signatures themselves by adding a pair of digits to the end of the TIMESIGS constant in the </a:t>
            </a:r>
            <a:r>
              <a:rPr lang="en-GB" dirty="0" err="1"/>
              <a:t>OnStart</a:t>
            </a:r>
            <a:r>
              <a:rPr lang="en-GB" dirty="0"/>
              <a:t> block, but note that single-digit numerators and denominators are only supported.</a:t>
            </a:r>
          </a:p>
          <a:p>
            <a:endParaRPr lang="en-GB" dirty="0"/>
          </a:p>
          <a:p>
            <a:r>
              <a:rPr lang="en-GB" dirty="0"/>
              <a:t>If showing this code to learners, use the actual program provided and zoom in on the different parts so they are clear for learners to see.</a:t>
            </a:r>
          </a:p>
          <a:p>
            <a:endParaRPr lang="en-GB" dirty="0"/>
          </a:p>
          <a:p>
            <a:r>
              <a:rPr lang="en-GB" dirty="0"/>
              <a:t>To open this program:</a:t>
            </a:r>
          </a:p>
          <a:p>
            <a:r>
              <a:rPr lang="en-GB" dirty="0"/>
              <a:t>1. Open https://makecode.microbit.org in a new browser window.</a:t>
            </a:r>
          </a:p>
          <a:p>
            <a:r>
              <a:rPr lang="en-GB" dirty="0"/>
              <a:t>2. Click on ‘import’ and select ‘import file’. Then choose the HEX file to upload. </a:t>
            </a:r>
          </a:p>
          <a:p>
            <a:r>
              <a:rPr lang="en-GB" dirty="0"/>
              <a:t>3. Or, drag the HEX file from your computer into the edit window or project homepage.</a:t>
            </a:r>
          </a:p>
          <a:p>
            <a:r>
              <a:rPr lang="en-GB" dirty="0"/>
              <a:t>https://support.microbit.org/support/solutions/articles/19000065686 </a:t>
            </a:r>
          </a:p>
          <a:p>
            <a:r>
              <a:rPr lang="en-GB" dirty="0"/>
              <a:t>Versions of this program are provided for both Windows and Mac operating systems.</a:t>
            </a:r>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14</a:t>
            </a:fld>
            <a:endParaRPr lang="en-US"/>
          </a:p>
        </p:txBody>
      </p:sp>
    </p:spTree>
    <p:extLst>
      <p:ext uri="{BB962C8B-B14F-4D97-AF65-F5344CB8AC3E}">
        <p14:creationId xmlns:p14="http://schemas.microsoft.com/office/powerpoint/2010/main" val="27982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deliver this starter using the PR of the PRIMM (</a:t>
            </a:r>
            <a:r>
              <a:rPr lang="en-GB" b="0" i="0" dirty="0">
                <a:solidFill>
                  <a:srgbClr val="040C28"/>
                </a:solidFill>
                <a:effectLst/>
                <a:latin typeface="Google Sans"/>
              </a:rPr>
              <a:t>Predict-Run-Investigate-Modify-Make)</a:t>
            </a:r>
            <a:r>
              <a:rPr lang="en-GB" dirty="0"/>
              <a:t> process: </a:t>
            </a:r>
          </a:p>
          <a:p>
            <a:r>
              <a:rPr lang="en-GB" dirty="0"/>
              <a:t>Predict – show the code and ask students what it does.</a:t>
            </a:r>
          </a:p>
          <a:p>
            <a:r>
              <a:rPr lang="en-GB" dirty="0"/>
              <a:t>Run – enter the code and run it in the simulator and then on the </a:t>
            </a:r>
            <a:r>
              <a:rPr lang="en-GB" dirty="0" err="1"/>
              <a:t>micro:bit</a:t>
            </a:r>
            <a:r>
              <a:rPr lang="en-GB" dirty="0"/>
              <a:t> and observe what it actually does. </a:t>
            </a:r>
          </a:p>
          <a:p>
            <a:endParaRPr lang="en-GB" dirty="0"/>
          </a:p>
          <a:p>
            <a:r>
              <a:rPr lang="en-GB" dirty="0"/>
              <a:t>This is a simple input/output program; when you shake the </a:t>
            </a:r>
            <a:r>
              <a:rPr lang="en-GB" dirty="0" err="1"/>
              <a:t>micro:bit</a:t>
            </a:r>
            <a:r>
              <a:rPr lang="en-GB" dirty="0"/>
              <a:t> (input) it plays a short note (output); this leads-in to the general principle of all other parts of this</a:t>
            </a:r>
          </a:p>
          <a:p>
            <a:r>
              <a:rPr lang="en-GB" dirty="0"/>
              <a:t>activity, i.e. that you can use an input of any type to trigger a musical output. If the triggering and playback responds quickly enough, this can be used as part of a musical performance as a home-made instrument. </a:t>
            </a:r>
          </a:p>
        </p:txBody>
      </p:sp>
      <p:sp>
        <p:nvSpPr>
          <p:cNvPr id="4" name="Slide Number Placeholder 3"/>
          <p:cNvSpPr>
            <a:spLocks noGrp="1"/>
          </p:cNvSpPr>
          <p:nvPr>
            <p:ph type="sldNum" sz="quarter" idx="5"/>
          </p:nvPr>
        </p:nvSpPr>
        <p:spPr/>
        <p:txBody>
          <a:bodyPr/>
          <a:lstStyle/>
          <a:p>
            <a:fld id="{7616DACC-DEBC-B94A-99CC-EF6FB7FAD4A2}" type="slidenum">
              <a:rPr lang="en-US" smtClean="0"/>
              <a:t>3</a:t>
            </a:fld>
            <a:endParaRPr lang="en-US"/>
          </a:p>
        </p:txBody>
      </p:sp>
    </p:spTree>
    <p:extLst>
      <p:ext uri="{BB962C8B-B14F-4D97-AF65-F5344CB8AC3E}">
        <p14:creationId xmlns:p14="http://schemas.microsoft.com/office/powerpoint/2010/main" val="139899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learners </a:t>
            </a:r>
            <a:r>
              <a:rPr lang="en-GB"/>
              <a:t>that the </a:t>
            </a:r>
            <a:r>
              <a:rPr lang="en-GB" dirty="0"/>
              <a:t>design context is what sets the scene for the project that they will be working 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discuss technologies such as automated barriers, communication devices to let children know their parents/guardians have arrived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discuss the different parts of a typical piece of music – e.g. rhythms, harmonies and melodies.</a:t>
            </a:r>
          </a:p>
        </p:txBody>
      </p:sp>
      <p:sp>
        <p:nvSpPr>
          <p:cNvPr id="4" name="Slide Number Placeholder 3"/>
          <p:cNvSpPr>
            <a:spLocks noGrp="1"/>
          </p:cNvSpPr>
          <p:nvPr>
            <p:ph type="sldNum" sz="quarter" idx="5"/>
          </p:nvPr>
        </p:nvSpPr>
        <p:spPr/>
        <p:txBody>
          <a:bodyPr/>
          <a:lstStyle/>
          <a:p>
            <a:fld id="{7616DACC-DEBC-B94A-99CC-EF6FB7FAD4A2}" type="slidenum">
              <a:rPr lang="en-US" smtClean="0"/>
              <a:t>4</a:t>
            </a:fld>
            <a:endParaRPr lang="en-US"/>
          </a:p>
        </p:txBody>
      </p:sp>
    </p:spTree>
    <p:extLst>
      <p:ext uri="{BB962C8B-B14F-4D97-AF65-F5344CB8AC3E}">
        <p14:creationId xmlns:p14="http://schemas.microsoft.com/office/powerpoint/2010/main" val="155977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design brief describes what it is they are going to do in their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brief with learners and check they understand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analyse the design brief and/or criteria by producing a mind map or spider chart of their initial thoughts on how to solve the problem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be split into three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1 will create the rhythm parts of the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2 will create the harmony parts.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3 will create the melodies.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 would also make sense for group leaders to be appointed, so each team can communicate with each other to ensure they are creating parts that would work with each other. Or the teacher could coordinate this.</a:t>
            </a:r>
          </a:p>
        </p:txBody>
      </p:sp>
      <p:sp>
        <p:nvSpPr>
          <p:cNvPr id="4" name="Slide Number Placeholder 3"/>
          <p:cNvSpPr>
            <a:spLocks noGrp="1"/>
          </p:cNvSpPr>
          <p:nvPr>
            <p:ph type="sldNum" sz="quarter" idx="5"/>
          </p:nvPr>
        </p:nvSpPr>
        <p:spPr/>
        <p:txBody>
          <a:bodyPr/>
          <a:lstStyle/>
          <a:p>
            <a:fld id="{7616DACC-DEBC-B94A-99CC-EF6FB7FAD4A2}" type="slidenum">
              <a:rPr lang="en-US" smtClean="0"/>
              <a:t>5</a:t>
            </a:fld>
            <a:endParaRPr lang="en-US"/>
          </a:p>
        </p:txBody>
      </p:sp>
    </p:spTree>
    <p:extLst>
      <p:ext uri="{BB962C8B-B14F-4D97-AF65-F5344CB8AC3E}">
        <p14:creationId xmlns:p14="http://schemas.microsoft.com/office/powerpoint/2010/main" val="303900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advice – learners could be assessed on how many of the design criteria they have managed to fulfil with their devices.</a:t>
            </a:r>
          </a:p>
          <a:p>
            <a:r>
              <a:rPr lang="en-GB" dirty="0"/>
              <a:t>The ‘it could also’ criteria is intended to be harder and provide more challenge.</a:t>
            </a:r>
          </a:p>
          <a:p>
            <a:r>
              <a:rPr lang="en-GB" dirty="0"/>
              <a:t>Learners could analyse the design brief and/or criteria by producing a mind map or spider chart of their initial thoughts on how to solve the problem given.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be split into three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1 will create the rhythm parts of the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2 will create the harmony parts.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Group 3 will create the melodies.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 would also make sense for group leaders to be appointed, so each team can communicate with each other to ensure they are creating parts that would work with each other. Or the teacher could coordinate this.</a:t>
            </a:r>
          </a:p>
          <a:p>
            <a:endParaRPr lang="en-GB" dirty="0"/>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6</a:t>
            </a:fld>
            <a:endParaRPr lang="en-US"/>
          </a:p>
        </p:txBody>
      </p:sp>
    </p:spTree>
    <p:extLst>
      <p:ext uri="{BB962C8B-B14F-4D97-AF65-F5344CB8AC3E}">
        <p14:creationId xmlns:p14="http://schemas.microsoft.com/office/powerpoint/2010/main" val="199943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a:t>
            </a:r>
            <a:r>
              <a:rPr lang="en-GB" dirty="0" err="1"/>
              <a:t>micro:bits</a:t>
            </a:r>
            <a:r>
              <a:rPr lang="en-GB" dirty="0"/>
              <a:t> ‘as is’. In this instance the main focus is on the overall system and its use as part of the class musical performance.</a:t>
            </a:r>
          </a:p>
          <a:p>
            <a:endParaRPr lang="en-GB" dirty="0"/>
          </a:p>
          <a:p>
            <a:r>
              <a:rPr lang="en-GB" dirty="0"/>
              <a:t>Route option 1:</a:t>
            </a:r>
          </a:p>
          <a:p>
            <a:r>
              <a:rPr lang="en-GB" dirty="0"/>
              <a:t>For lower ability learners the teacher could show the learners how to create the appropriate program step-by step.</a:t>
            </a:r>
          </a:p>
          <a:p>
            <a:r>
              <a:rPr lang="en-GB" dirty="0"/>
              <a:t>The example programs can be used to help with this and to give examples for learners to follow as needed. These could be demonstrated working, prior to learners producing their own program, so they know what they are aiming to achieve. </a:t>
            </a:r>
          </a:p>
          <a:p>
            <a:r>
              <a:rPr lang="en-GB" dirty="0"/>
              <a:t>Safety – always take care when using electrical or electronic devices. If something does not seem right, e.g. the circuit board is getting hot, take the power off and tell an adult immediately.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may need to practice their different pieces in groups (e.g. the rhythm group will perform their rhythm part together first), then all groups will need to come together as a class for the class performance. They may need extra time and assistance to ensure all their parts fit well together and to ‘tweak’ them accordingly.</a:t>
            </a:r>
          </a:p>
          <a:p>
            <a:endParaRPr lang="en-GB" dirty="0"/>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7</a:t>
            </a:fld>
            <a:endParaRPr lang="en-US"/>
          </a:p>
        </p:txBody>
      </p:sp>
    </p:spTree>
    <p:extLst>
      <p:ext uri="{BB962C8B-B14F-4D97-AF65-F5344CB8AC3E}">
        <p14:creationId xmlns:p14="http://schemas.microsoft.com/office/powerpoint/2010/main" val="320782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a:t>
            </a:r>
            <a:r>
              <a:rPr lang="en-GB" dirty="0" err="1"/>
              <a:t>micro:bits</a:t>
            </a:r>
            <a:r>
              <a:rPr lang="en-GB" dirty="0"/>
              <a:t> ‘as is’. In this instance the main focus is on the overall system and its use as part of the class musical performance.</a:t>
            </a:r>
          </a:p>
          <a:p>
            <a:endParaRPr lang="en-GB" dirty="0"/>
          </a:p>
          <a:p>
            <a:r>
              <a:rPr lang="en-GB" dirty="0"/>
              <a:t>Route option 2:</a:t>
            </a:r>
          </a:p>
          <a:p>
            <a:r>
              <a:rPr lang="en-GB" dirty="0"/>
              <a:t>Teacher will need to place the relevant example programs in a shared drive for learners to access and drag on screen, or have them opened and ready on screen for them in advance.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 will need to download the appropriate program onto the relevant </a:t>
            </a:r>
            <a:r>
              <a:rPr lang="en-GB" dirty="0" err="1"/>
              <a:t>micro:bit</a:t>
            </a:r>
            <a:r>
              <a:rPr lang="en-GB" dirty="0"/>
              <a:t> – e.g. </a:t>
            </a:r>
            <a:r>
              <a:rPr lang="en-GB" dirty="0" err="1"/>
              <a:t>drum:bit</a:t>
            </a:r>
            <a:r>
              <a:rPr lang="en-GB" dirty="0"/>
              <a:t> if they are creating a rhythm part, </a:t>
            </a:r>
            <a:r>
              <a:rPr lang="en-GB" dirty="0" err="1"/>
              <a:t>harmony:bit</a:t>
            </a:r>
            <a:r>
              <a:rPr lang="en-GB" dirty="0"/>
              <a:t> for harmony parts and </a:t>
            </a:r>
            <a:r>
              <a:rPr lang="en-GB" dirty="0" err="1"/>
              <a:t>melody:bit</a:t>
            </a:r>
            <a:r>
              <a:rPr lang="en-GB" dirty="0"/>
              <a:t> if they are creating a melody for the piece of music.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Safety – always take care when using electrical or electronic devices. If something does not seem right, e.g. the circuit board is getting hot, take the power off and tell an adult immediately.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may need to practice their different pieces in groups (e.g. the rhythm group will perform their rhythm part together first), then all groups will need to come together as a class for the class performance. They may need extra time and assistance to ensure all their parts fit well together and to ‘tweak’ them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8</a:t>
            </a:fld>
            <a:endParaRPr lang="en-US"/>
          </a:p>
        </p:txBody>
      </p:sp>
    </p:spTree>
    <p:extLst>
      <p:ext uri="{BB962C8B-B14F-4D97-AF65-F5344CB8AC3E}">
        <p14:creationId xmlns:p14="http://schemas.microsoft.com/office/powerpoint/2010/main" val="134387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their main piece of music has been created as a class they could repeat the activity to create several pieces of music for a ‘concert’ that parents and/or teachers are invited to.</a:t>
            </a:r>
          </a:p>
        </p:txBody>
      </p:sp>
      <p:sp>
        <p:nvSpPr>
          <p:cNvPr id="4" name="Slide Number Placeholder 3"/>
          <p:cNvSpPr>
            <a:spLocks noGrp="1"/>
          </p:cNvSpPr>
          <p:nvPr>
            <p:ph type="sldNum" sz="quarter" idx="5"/>
          </p:nvPr>
        </p:nvSpPr>
        <p:spPr/>
        <p:txBody>
          <a:bodyPr/>
          <a:lstStyle/>
          <a:p>
            <a:fld id="{7616DACC-DEBC-B94A-99CC-EF6FB7FAD4A2}" type="slidenum">
              <a:rPr lang="en-US" smtClean="0"/>
              <a:t>9</a:t>
            </a:fld>
            <a:endParaRPr lang="en-US"/>
          </a:p>
        </p:txBody>
      </p:sp>
    </p:spTree>
    <p:extLst>
      <p:ext uri="{BB962C8B-B14F-4D97-AF65-F5344CB8AC3E}">
        <p14:creationId xmlns:p14="http://schemas.microsoft.com/office/powerpoint/2010/main" val="2640829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Calibri  "/>
              </a:rPr>
              <a:t>This program is for the starter activity (slide 3).</a:t>
            </a:r>
          </a:p>
          <a:p>
            <a:r>
              <a:rPr lang="en-GB" b="0" i="0" dirty="0">
                <a:latin typeface="Calibri  "/>
              </a:rPr>
              <a:t>To open this program:</a:t>
            </a:r>
          </a:p>
          <a:p>
            <a:pPr algn="l" latinLnBrk="0">
              <a:buFont typeface="+mj-lt"/>
              <a:buAutoNum type="arabicPeriod"/>
            </a:pPr>
            <a:r>
              <a:rPr lang="en-GB" b="0" i="0" dirty="0">
                <a:solidFill>
                  <a:srgbClr val="333333"/>
                </a:solidFill>
                <a:effectLst/>
                <a:latin typeface="Calibri  "/>
              </a:rPr>
              <a:t> Open </a:t>
            </a:r>
            <a:r>
              <a:rPr lang="en-GB" b="0" i="0" u="none" strike="noStrike" dirty="0">
                <a:solidFill>
                  <a:srgbClr val="6C4BC1"/>
                </a:solidFill>
                <a:effectLst/>
                <a:latin typeface="Calibri  "/>
                <a:hlinkClick r:id="rId3"/>
              </a:rPr>
              <a:t>https://makecode.microbit.org</a:t>
            </a:r>
            <a:r>
              <a:rPr lang="en-GB" b="0" i="0" u="none" strike="noStrike" dirty="0">
                <a:solidFill>
                  <a:srgbClr val="6C4BC1"/>
                </a:solidFill>
                <a:effectLst/>
                <a:latin typeface="Calibri  "/>
              </a:rPr>
              <a:t> in a new browser window.</a:t>
            </a:r>
          </a:p>
          <a:p>
            <a:pPr algn="l" latinLnBrk="0">
              <a:buFont typeface="+mj-lt"/>
              <a:buAutoNum type="arabicPeriod"/>
            </a:pPr>
            <a:r>
              <a:rPr lang="en-GB" b="0" i="0" u="none" strike="noStrike" dirty="0">
                <a:solidFill>
                  <a:srgbClr val="6C4BC1"/>
                </a:solidFill>
                <a:effectLst/>
                <a:latin typeface="Calibri  "/>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Calibri  "/>
              </a:rPr>
              <a:t> Or, </a:t>
            </a:r>
            <a:r>
              <a:rPr lang="en-GB" b="0" i="0" dirty="0">
                <a:solidFill>
                  <a:srgbClr val="333333"/>
                </a:solidFill>
                <a:effectLst/>
                <a:latin typeface="Calibri  "/>
              </a:rPr>
              <a:t>drag the HEX file from your computer into the edit window or project homepage.</a:t>
            </a:r>
            <a:endParaRPr lang="en-GB" b="0" i="0" dirty="0">
              <a:latin typeface="Calibri  "/>
            </a:endParaRPr>
          </a:p>
          <a:p>
            <a:r>
              <a:rPr lang="en-GB" b="0" i="0" dirty="0">
                <a:latin typeface="Calibri  "/>
              </a:rPr>
              <a:t>https://support.microbit.org/support/solutions/articles/19000065686 </a:t>
            </a:r>
          </a:p>
          <a:p>
            <a:r>
              <a:rPr lang="en-GB" b="0" i="0" dirty="0">
                <a:latin typeface="Calibri  "/>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7616DACC-DEBC-B94A-99CC-EF6FB7FAD4A2}" type="slidenum">
              <a:rPr lang="en-US" smtClean="0"/>
              <a:t>10</a:t>
            </a:fld>
            <a:endParaRPr lang="en-US"/>
          </a:p>
        </p:txBody>
      </p:sp>
    </p:spTree>
    <p:extLst>
      <p:ext uri="{BB962C8B-B14F-4D97-AF65-F5344CB8AC3E}">
        <p14:creationId xmlns:p14="http://schemas.microsoft.com/office/powerpoint/2010/main" val="181697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makecode.microbit.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makecode.microbit.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9674AC-09B1-97C6-0BB9-875264FC6AEA}"/>
              </a:ext>
            </a:extLst>
          </p:cNvPr>
          <p:cNvSpPr/>
          <p:nvPr/>
        </p:nvSpPr>
        <p:spPr>
          <a:xfrm>
            <a:off x="218660" y="1142092"/>
            <a:ext cx="8706677" cy="1569660"/>
          </a:xfrm>
          <a:prstGeom prst="rect">
            <a:avLst/>
          </a:prstGeom>
          <a:noFill/>
        </p:spPr>
        <p:txBody>
          <a:bodyPr wrap="square" rtlCol="0">
            <a:spAutoFit/>
          </a:bodyPr>
          <a:lstStyle/>
          <a:p>
            <a:pPr algn="ctr"/>
            <a:r>
              <a:rPr lang="en-GB" sz="4800" b="1" dirty="0">
                <a:cs typeface="Arial"/>
              </a:rPr>
              <a:t>Making Music with the BBC </a:t>
            </a:r>
            <a:r>
              <a:rPr lang="en-GB" sz="4800" b="1" dirty="0" err="1">
                <a:cs typeface="Arial"/>
              </a:rPr>
              <a:t>Micro:bit</a:t>
            </a:r>
            <a:endParaRPr lang="en-US" sz="4800" b="1" dirty="0">
              <a:cs typeface="Arial"/>
            </a:endParaRPr>
          </a:p>
        </p:txBody>
      </p:sp>
      <p:sp>
        <p:nvSpPr>
          <p:cNvPr id="5" name="TextBox 4">
            <a:extLst>
              <a:ext uri="{FF2B5EF4-FFF2-40B4-BE49-F238E27FC236}">
                <a16:creationId xmlns:a16="http://schemas.microsoft.com/office/drawing/2014/main" id="{218692C0-0D93-45CD-E269-5746BDDC7F2A}"/>
              </a:ext>
            </a:extLst>
          </p:cNvPr>
          <p:cNvSpPr txBox="1"/>
          <p:nvPr/>
        </p:nvSpPr>
        <p:spPr>
          <a:xfrm>
            <a:off x="218660" y="5152566"/>
            <a:ext cx="8706678"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and programming a device that can used as a musical instrument in a class performance</a:t>
            </a:r>
          </a:p>
        </p:txBody>
      </p:sp>
      <p:pic>
        <p:nvPicPr>
          <p:cNvPr id="2050" name="Picture 2" descr="Free note sound music vector">
            <a:extLst>
              <a:ext uri="{FF2B5EF4-FFF2-40B4-BE49-F238E27FC236}">
                <a16:creationId xmlns:a16="http://schemas.microsoft.com/office/drawing/2014/main" id="{2DA7C8A6-AC27-DD43-1688-20290103B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81" y="2714113"/>
            <a:ext cx="1802041" cy="2288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music note beams vector">
            <a:extLst>
              <a:ext uri="{FF2B5EF4-FFF2-40B4-BE49-F238E27FC236}">
                <a16:creationId xmlns:a16="http://schemas.microsoft.com/office/drawing/2014/main" id="{323CFA34-38DA-253D-E63B-9140FB965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85" y="2709166"/>
            <a:ext cx="1802041" cy="217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5A1EA1-B39B-83D2-88BA-2EC3B01CB5C7}"/>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 example program</a:t>
            </a:r>
          </a:p>
        </p:txBody>
      </p:sp>
      <p:pic>
        <p:nvPicPr>
          <p:cNvPr id="2" name="Picture 1">
            <a:extLst>
              <a:ext uri="{FF2B5EF4-FFF2-40B4-BE49-F238E27FC236}">
                <a16:creationId xmlns:a16="http://schemas.microsoft.com/office/drawing/2014/main" id="{8EE90DFC-2712-9D3F-3B8F-C29881E97429}"/>
              </a:ext>
            </a:extLst>
          </p:cNvPr>
          <p:cNvPicPr>
            <a:picLocks noChangeAspect="1"/>
          </p:cNvPicPr>
          <p:nvPr/>
        </p:nvPicPr>
        <p:blipFill>
          <a:blip r:embed="rId4"/>
          <a:stretch>
            <a:fillRect/>
          </a:stretch>
        </p:blipFill>
        <p:spPr>
          <a:xfrm>
            <a:off x="408589" y="1904963"/>
            <a:ext cx="6080602" cy="3783651"/>
          </a:xfrm>
          <a:prstGeom prst="rect">
            <a:avLst/>
          </a:prstGeom>
        </p:spPr>
      </p:pic>
    </p:spTree>
    <p:extLst>
      <p:ext uri="{BB962C8B-B14F-4D97-AF65-F5344CB8AC3E}">
        <p14:creationId xmlns:p14="http://schemas.microsoft.com/office/powerpoint/2010/main" val="91620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410573-179B-DA70-D2BC-E2AE6F18EA46}"/>
              </a:ext>
            </a:extLst>
          </p:cNvPr>
          <p:cNvSpPr>
            <a:spLocks noGrp="1"/>
          </p:cNvSpPr>
          <p:nvPr>
            <p:ph type="title"/>
          </p:nvPr>
        </p:nvSpPr>
        <p:spPr>
          <a:xfrm>
            <a:off x="231036" y="1087324"/>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drum:bit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2" name="Picture 1">
            <a:extLst>
              <a:ext uri="{FF2B5EF4-FFF2-40B4-BE49-F238E27FC236}">
                <a16:creationId xmlns:a16="http://schemas.microsoft.com/office/drawing/2014/main" id="{6D0F34EC-76AA-FE89-E0F7-5C5011BFF648}"/>
              </a:ext>
            </a:extLst>
          </p:cNvPr>
          <p:cNvPicPr>
            <a:picLocks noChangeAspect="1"/>
          </p:cNvPicPr>
          <p:nvPr/>
        </p:nvPicPr>
        <p:blipFill>
          <a:blip r:embed="rId4"/>
          <a:stretch>
            <a:fillRect/>
          </a:stretch>
        </p:blipFill>
        <p:spPr>
          <a:xfrm>
            <a:off x="389537" y="1850535"/>
            <a:ext cx="4774745" cy="3880722"/>
          </a:xfrm>
          <a:prstGeom prst="rect">
            <a:avLst/>
          </a:prstGeom>
        </p:spPr>
      </p:pic>
    </p:spTree>
    <p:extLst>
      <p:ext uri="{BB962C8B-B14F-4D97-AF65-F5344CB8AC3E}">
        <p14:creationId xmlns:p14="http://schemas.microsoft.com/office/powerpoint/2010/main" val="365725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ECCD8B-B0CA-5F5F-7238-CF7BB09EF893}"/>
              </a:ext>
            </a:extLst>
          </p:cNvPr>
          <p:cNvSpPr>
            <a:spLocks noGrp="1"/>
          </p:cNvSpPr>
          <p:nvPr>
            <p:ph type="title"/>
          </p:nvPr>
        </p:nvSpPr>
        <p:spPr>
          <a:xfrm>
            <a:off x="231036" y="1076182"/>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harmony:bit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2" name="Picture 1">
            <a:extLst>
              <a:ext uri="{FF2B5EF4-FFF2-40B4-BE49-F238E27FC236}">
                <a16:creationId xmlns:a16="http://schemas.microsoft.com/office/drawing/2014/main" id="{04D6A2CF-067F-0662-E94C-C6188F74ED0E}"/>
              </a:ext>
            </a:extLst>
          </p:cNvPr>
          <p:cNvPicPr>
            <a:picLocks noChangeAspect="1"/>
          </p:cNvPicPr>
          <p:nvPr/>
        </p:nvPicPr>
        <p:blipFill>
          <a:blip r:embed="rId4"/>
          <a:stretch>
            <a:fillRect/>
          </a:stretch>
        </p:blipFill>
        <p:spPr>
          <a:xfrm>
            <a:off x="366859" y="1856720"/>
            <a:ext cx="3737550" cy="3925098"/>
          </a:xfrm>
          <a:prstGeom prst="rect">
            <a:avLst/>
          </a:prstGeom>
        </p:spPr>
      </p:pic>
    </p:spTree>
    <p:extLst>
      <p:ext uri="{BB962C8B-B14F-4D97-AF65-F5344CB8AC3E}">
        <p14:creationId xmlns:p14="http://schemas.microsoft.com/office/powerpoint/2010/main" val="157310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FCBFB4-1176-537F-3CF9-249C946670B8}"/>
              </a:ext>
            </a:extLst>
          </p:cNvPr>
          <p:cNvSpPr>
            <a:spLocks noGrp="1"/>
          </p:cNvSpPr>
          <p:nvPr>
            <p:ph type="title"/>
          </p:nvPr>
        </p:nvSpPr>
        <p:spPr>
          <a:xfrm>
            <a:off x="231036" y="1076182"/>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melody:bit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2" name="Picture 1">
            <a:extLst>
              <a:ext uri="{FF2B5EF4-FFF2-40B4-BE49-F238E27FC236}">
                <a16:creationId xmlns:a16="http://schemas.microsoft.com/office/drawing/2014/main" id="{6C26359B-7B38-7A72-22C8-AC720D66ED29}"/>
              </a:ext>
            </a:extLst>
          </p:cNvPr>
          <p:cNvPicPr>
            <a:picLocks noChangeAspect="1"/>
          </p:cNvPicPr>
          <p:nvPr/>
        </p:nvPicPr>
        <p:blipFill>
          <a:blip r:embed="rId4"/>
          <a:stretch>
            <a:fillRect/>
          </a:stretch>
        </p:blipFill>
        <p:spPr>
          <a:xfrm>
            <a:off x="338368" y="1849999"/>
            <a:ext cx="6592248" cy="3802656"/>
          </a:xfrm>
          <a:prstGeom prst="rect">
            <a:avLst/>
          </a:prstGeom>
        </p:spPr>
      </p:pic>
    </p:spTree>
    <p:extLst>
      <p:ext uri="{BB962C8B-B14F-4D97-AF65-F5344CB8AC3E}">
        <p14:creationId xmlns:p14="http://schemas.microsoft.com/office/powerpoint/2010/main" val="304756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FCBFB4-1176-537F-3CF9-249C946670B8}"/>
              </a:ext>
            </a:extLst>
          </p:cNvPr>
          <p:cNvSpPr>
            <a:spLocks noGrp="1"/>
          </p:cNvSpPr>
          <p:nvPr>
            <p:ph type="title"/>
          </p:nvPr>
        </p:nvSpPr>
        <p:spPr>
          <a:xfrm>
            <a:off x="231036" y="1076182"/>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metronome:bit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3" name="Picture 2">
            <a:extLst>
              <a:ext uri="{FF2B5EF4-FFF2-40B4-BE49-F238E27FC236}">
                <a16:creationId xmlns:a16="http://schemas.microsoft.com/office/drawing/2014/main" id="{9DBCBFC1-B3AF-1F2E-5AFB-956C9C36311A}"/>
              </a:ext>
            </a:extLst>
          </p:cNvPr>
          <p:cNvPicPr>
            <a:picLocks noChangeAspect="1"/>
          </p:cNvPicPr>
          <p:nvPr/>
        </p:nvPicPr>
        <p:blipFill>
          <a:blip r:embed="rId4"/>
          <a:stretch>
            <a:fillRect/>
          </a:stretch>
        </p:blipFill>
        <p:spPr>
          <a:xfrm>
            <a:off x="351685" y="1756701"/>
            <a:ext cx="3650033" cy="4177205"/>
          </a:xfrm>
          <a:prstGeom prst="rect">
            <a:avLst/>
          </a:prstGeom>
        </p:spPr>
      </p:pic>
    </p:spTree>
    <p:extLst>
      <p:ext uri="{BB962C8B-B14F-4D97-AF65-F5344CB8AC3E}">
        <p14:creationId xmlns:p14="http://schemas.microsoft.com/office/powerpoint/2010/main" val="250770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EECE8-614B-865D-8113-5A186DD3B0A4}"/>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2D81-D6A1-2DE2-DDBF-2040C9E66316}"/>
              </a:ext>
            </a:extLst>
          </p:cNvPr>
          <p:cNvSpPr>
            <a:spLocks noGrp="1"/>
          </p:cNvSpPr>
          <p:nvPr>
            <p:ph type="title"/>
          </p:nvPr>
        </p:nvSpPr>
        <p:spPr>
          <a:xfrm>
            <a:off x="231036" y="1154621"/>
            <a:ext cx="5136093" cy="680519"/>
          </a:xfrm>
        </p:spPr>
        <p:txBody>
          <a:bodyPr>
            <a:normAutofit/>
          </a:bodyPr>
          <a:lstStyle/>
          <a:p>
            <a:r>
              <a:rPr lang="en-GB" sz="3600" b="1">
                <a:latin typeface="Calibri" panose="020F0502020204030204" pitchFamily="34" charset="0"/>
                <a:ea typeface="Calibri" panose="020F0502020204030204" pitchFamily="34" charset="0"/>
                <a:cs typeface="Calibri" panose="020F0502020204030204" pitchFamily="34" charset="0"/>
              </a:rPr>
              <a:t>Starter</a:t>
            </a:r>
            <a:endParaRPr lang="en-GB"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8016A65-6A1B-E462-5D62-9D588F99AB0D}"/>
              </a:ext>
            </a:extLst>
          </p:cNvPr>
          <p:cNvSpPr txBox="1"/>
          <p:nvPr/>
        </p:nvSpPr>
        <p:spPr>
          <a:xfrm>
            <a:off x="231036" y="1886619"/>
            <a:ext cx="3299815" cy="2677656"/>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Look at the code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do you think it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Run the code and see what it really does</a:t>
            </a:r>
          </a:p>
        </p:txBody>
      </p:sp>
      <p:pic>
        <p:nvPicPr>
          <p:cNvPr id="3" name="Picture 2">
            <a:extLst>
              <a:ext uri="{FF2B5EF4-FFF2-40B4-BE49-F238E27FC236}">
                <a16:creationId xmlns:a16="http://schemas.microsoft.com/office/drawing/2014/main" id="{D0180CCB-6437-32C7-85CE-99DDD2137EE6}"/>
              </a:ext>
            </a:extLst>
          </p:cNvPr>
          <p:cNvPicPr>
            <a:picLocks noChangeAspect="1"/>
          </p:cNvPicPr>
          <p:nvPr/>
        </p:nvPicPr>
        <p:blipFill>
          <a:blip r:embed="rId4"/>
          <a:stretch>
            <a:fillRect/>
          </a:stretch>
        </p:blipFill>
        <p:spPr>
          <a:xfrm>
            <a:off x="3749665" y="1835140"/>
            <a:ext cx="4986960" cy="3103133"/>
          </a:xfrm>
          <a:prstGeom prst="rect">
            <a:avLst/>
          </a:prstGeom>
        </p:spPr>
      </p:pic>
    </p:spTree>
    <p:extLst>
      <p:ext uri="{BB962C8B-B14F-4D97-AF65-F5344CB8AC3E}">
        <p14:creationId xmlns:p14="http://schemas.microsoft.com/office/powerpoint/2010/main" val="400494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B6E2-49A0-FA9C-03DA-FA1A013F569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context</a:t>
            </a:r>
          </a:p>
        </p:txBody>
      </p:sp>
      <p:sp>
        <p:nvSpPr>
          <p:cNvPr id="3" name="TextBox 2">
            <a:extLst>
              <a:ext uri="{FF2B5EF4-FFF2-40B4-BE49-F238E27FC236}">
                <a16:creationId xmlns:a16="http://schemas.microsoft.com/office/drawing/2014/main" id="{C53BCDE7-CE40-0179-3FBB-186706813FDC}"/>
              </a:ext>
            </a:extLst>
          </p:cNvPr>
          <p:cNvSpPr txBox="1"/>
          <p:nvPr/>
        </p:nvSpPr>
        <p:spPr>
          <a:xfrm>
            <a:off x="287050" y="1975873"/>
            <a:ext cx="5304858" cy="3046988"/>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Playing music with others is a great way to improve memory and be creative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It’s also lots of fun!</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are the different parts of a typical piece of music?</a:t>
            </a:r>
          </a:p>
        </p:txBody>
      </p:sp>
      <p:pic>
        <p:nvPicPr>
          <p:cNvPr id="1028" name="Picture 4" descr="Free art keyboard musical vector">
            <a:extLst>
              <a:ext uri="{FF2B5EF4-FFF2-40B4-BE49-F238E27FC236}">
                <a16:creationId xmlns:a16="http://schemas.microsoft.com/office/drawing/2014/main" id="{768C7283-6334-BD1B-8A52-0825DE691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561" y="1494880"/>
            <a:ext cx="2139462" cy="427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9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92E3286-E67B-7F9B-2B69-EDFE90E4A8EF}"/>
              </a:ext>
            </a:extLst>
          </p:cNvPr>
          <p:cNvSpPr>
            <a:spLocks noGrp="1"/>
          </p:cNvSpPr>
          <p:nvPr>
            <p:ph idx="1"/>
          </p:nvPr>
        </p:nvSpPr>
        <p:spPr>
          <a:xfrm>
            <a:off x="263527" y="1880239"/>
            <a:ext cx="4651373" cy="2716813"/>
          </a:xfrm>
        </p:spPr>
        <p:txBody>
          <a:bodyPr>
            <a:noAutofit/>
          </a:bodyPr>
          <a:lstStyle/>
          <a:p>
            <a:pPr marL="0" indent="0">
              <a:buNone/>
            </a:pPr>
            <a:r>
              <a:rPr lang="en-GB" sz="2400" dirty="0"/>
              <a:t>Using the BBC </a:t>
            </a:r>
            <a:r>
              <a:rPr lang="en-GB" sz="2400" dirty="0" err="1"/>
              <a:t>micro:bit</a:t>
            </a:r>
            <a:r>
              <a:rPr lang="en-GB" sz="2400" dirty="0"/>
              <a:t>:</a:t>
            </a:r>
          </a:p>
          <a:p>
            <a:r>
              <a:rPr lang="en-GB" sz="2400" dirty="0"/>
              <a:t>Design a programmable device that can be used to create a part in a piece of music</a:t>
            </a:r>
          </a:p>
          <a:p>
            <a:r>
              <a:rPr lang="en-GB" sz="2400" dirty="0"/>
              <a:t>This will then be used with other people’s parts to create a class performance</a:t>
            </a:r>
          </a:p>
        </p:txBody>
      </p:sp>
      <p:sp>
        <p:nvSpPr>
          <p:cNvPr id="6" name="Title 1">
            <a:extLst>
              <a:ext uri="{FF2B5EF4-FFF2-40B4-BE49-F238E27FC236}">
                <a16:creationId xmlns:a16="http://schemas.microsoft.com/office/drawing/2014/main" id="{5D0D3491-8E71-CC61-C681-2CA0F2E6DD6D}"/>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brief</a:t>
            </a:r>
          </a:p>
        </p:txBody>
      </p:sp>
      <p:pic>
        <p:nvPicPr>
          <p:cNvPr id="2050" name="Picture 2" descr="Free orchestra music musician vector">
            <a:extLst>
              <a:ext uri="{FF2B5EF4-FFF2-40B4-BE49-F238E27FC236}">
                <a16:creationId xmlns:a16="http://schemas.microsoft.com/office/drawing/2014/main" id="{5E8FF437-671A-C6B8-A6F2-96CB6D816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506" y="2315038"/>
            <a:ext cx="3287994" cy="184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1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6E81F07-E530-A075-8D44-06C8BACD46B9}"/>
              </a:ext>
            </a:extLst>
          </p:cNvPr>
          <p:cNvSpPr>
            <a:spLocks noGrp="1"/>
          </p:cNvSpPr>
          <p:nvPr>
            <p:ph idx="1"/>
          </p:nvPr>
        </p:nvSpPr>
        <p:spPr>
          <a:xfrm>
            <a:off x="264632" y="1871207"/>
            <a:ext cx="5804698" cy="3812043"/>
          </a:xfrm>
        </p:spPr>
        <p:txBody>
          <a:bodyPr>
            <a:noAutofit/>
          </a:bodyPr>
          <a:lstStyle/>
          <a:p>
            <a:pPr marL="0" indent="0">
              <a:buNone/>
            </a:pPr>
            <a:r>
              <a:rPr lang="en-GB" sz="2400" dirty="0"/>
              <a:t>Your device must be able to do </a:t>
            </a:r>
            <a:r>
              <a:rPr lang="en-GB" sz="2400" b="1" dirty="0"/>
              <a:t>one</a:t>
            </a:r>
            <a:r>
              <a:rPr lang="en-GB" sz="2400" dirty="0"/>
              <a:t> of the following:</a:t>
            </a:r>
          </a:p>
          <a:p>
            <a:r>
              <a:rPr lang="en-GB" sz="2400" dirty="0"/>
              <a:t>Produce a rhythm in the form of a drumbeat</a:t>
            </a:r>
          </a:p>
          <a:p>
            <a:r>
              <a:rPr lang="en-GB" sz="2400" dirty="0"/>
              <a:t>Play a harmony part using the chords A, D and E</a:t>
            </a:r>
          </a:p>
          <a:p>
            <a:r>
              <a:rPr lang="en-GB" sz="2400" dirty="0"/>
              <a:t>Play a melody to go over the chords</a:t>
            </a:r>
          </a:p>
          <a:p>
            <a:pPr marL="0" indent="0">
              <a:buNone/>
            </a:pPr>
            <a:endParaRPr lang="en-GB" sz="1000" dirty="0"/>
          </a:p>
          <a:p>
            <a:pPr marL="0" indent="0">
              <a:buNone/>
            </a:pPr>
            <a:r>
              <a:rPr lang="en-GB" sz="2400" dirty="0"/>
              <a:t>It could also:</a:t>
            </a:r>
          </a:p>
          <a:p>
            <a:r>
              <a:rPr lang="en-GB" sz="2400" dirty="0"/>
              <a:t>Include a metronome to help to keep time </a:t>
            </a:r>
          </a:p>
        </p:txBody>
      </p:sp>
      <p:sp>
        <p:nvSpPr>
          <p:cNvPr id="7" name="Title 1">
            <a:extLst>
              <a:ext uri="{FF2B5EF4-FFF2-40B4-BE49-F238E27FC236}">
                <a16:creationId xmlns:a16="http://schemas.microsoft.com/office/drawing/2014/main" id="{0167A339-1EFD-9F5E-0129-241CF1472247}"/>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2" name="Picture 2" descr="Free note sound music vector">
            <a:extLst>
              <a:ext uri="{FF2B5EF4-FFF2-40B4-BE49-F238E27FC236}">
                <a16:creationId xmlns:a16="http://schemas.microsoft.com/office/drawing/2014/main" id="{E7FE1145-1025-FF04-7D07-6D8DD0D8D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661" y="2240743"/>
            <a:ext cx="2174820" cy="276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8A08C41-1841-288D-2486-79FA8BF86986}"/>
              </a:ext>
            </a:extLst>
          </p:cNvPr>
          <p:cNvSpPr>
            <a:spLocks noGrp="1"/>
          </p:cNvSpPr>
          <p:nvPr>
            <p:ph idx="1"/>
          </p:nvPr>
        </p:nvSpPr>
        <p:spPr>
          <a:xfrm>
            <a:off x="263527" y="1987656"/>
            <a:ext cx="5026930" cy="3659587"/>
          </a:xfrm>
        </p:spPr>
        <p:txBody>
          <a:bodyPr>
            <a:noAutofit/>
          </a:bodyPr>
          <a:lstStyle/>
          <a:p>
            <a:r>
              <a:rPr lang="en-GB" sz="2400" dirty="0"/>
              <a:t>Go to </a:t>
            </a:r>
            <a:r>
              <a:rPr lang="en-GB" sz="2400" dirty="0">
                <a:hlinkClick r:id="rId4"/>
              </a:rPr>
              <a:t>https://makecode.microbit.org</a:t>
            </a:r>
            <a:r>
              <a:rPr lang="en-GB" sz="2400" dirty="0"/>
              <a:t> </a:t>
            </a:r>
          </a:p>
          <a:p>
            <a:r>
              <a:rPr lang="en-GB" sz="2400" dirty="0"/>
              <a:t>Click on ‘new project’ </a:t>
            </a:r>
          </a:p>
          <a:p>
            <a:r>
              <a:rPr lang="en-GB" sz="2400" dirty="0"/>
              <a:t>Write your code to meet the brief</a:t>
            </a:r>
          </a:p>
          <a:p>
            <a:r>
              <a:rPr lang="en-GB" sz="2400" dirty="0"/>
              <a:t>Check your code works on screen (simulate)</a:t>
            </a:r>
          </a:p>
          <a:p>
            <a:r>
              <a:rPr lang="en-GB" sz="2400" dirty="0"/>
              <a:t>Download it to your </a:t>
            </a:r>
            <a:r>
              <a:rPr lang="en-GB" sz="2400" dirty="0" err="1"/>
              <a:t>micro:bit</a:t>
            </a:r>
            <a:endParaRPr lang="en-GB" sz="2400" dirty="0"/>
          </a:p>
          <a:p>
            <a:r>
              <a:rPr lang="en-GB" sz="2400" dirty="0"/>
              <a:t>Perform your music with your group and the class!</a:t>
            </a:r>
          </a:p>
        </p:txBody>
      </p:sp>
      <p:sp>
        <p:nvSpPr>
          <p:cNvPr id="3" name="Title 1">
            <a:extLst>
              <a:ext uri="{FF2B5EF4-FFF2-40B4-BE49-F238E27FC236}">
                <a16:creationId xmlns:a16="http://schemas.microsoft.com/office/drawing/2014/main" id="{25720CC2-926F-A8AF-A875-61972F1045A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1)</a:t>
            </a:r>
          </a:p>
        </p:txBody>
      </p:sp>
      <p:pic>
        <p:nvPicPr>
          <p:cNvPr id="5" name="Picture 4">
            <a:extLst>
              <a:ext uri="{FF2B5EF4-FFF2-40B4-BE49-F238E27FC236}">
                <a16:creationId xmlns:a16="http://schemas.microsoft.com/office/drawing/2014/main" id="{0275AE89-0823-BE33-91D7-A0CC8A407984}"/>
              </a:ext>
            </a:extLst>
          </p:cNvPr>
          <p:cNvPicPr>
            <a:picLocks noChangeAspect="1"/>
          </p:cNvPicPr>
          <p:nvPr/>
        </p:nvPicPr>
        <p:blipFill>
          <a:blip r:embed="rId5"/>
          <a:stretch>
            <a:fillRect/>
          </a:stretch>
        </p:blipFill>
        <p:spPr>
          <a:xfrm>
            <a:off x="5684919" y="2266972"/>
            <a:ext cx="2736592" cy="2581606"/>
          </a:xfrm>
          <a:prstGeom prst="rect">
            <a:avLst/>
          </a:prstGeom>
        </p:spPr>
      </p:pic>
      <p:sp>
        <p:nvSpPr>
          <p:cNvPr id="6" name="TextBox 5">
            <a:extLst>
              <a:ext uri="{FF2B5EF4-FFF2-40B4-BE49-F238E27FC236}">
                <a16:creationId xmlns:a16="http://schemas.microsoft.com/office/drawing/2014/main" id="{4359E312-F12E-2FF9-8229-156B8B1AC937}"/>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97961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DD7D919-CF24-39F3-7114-CBB0F9EB2FB1}"/>
              </a:ext>
            </a:extLst>
          </p:cNvPr>
          <p:cNvSpPr>
            <a:spLocks noGrp="1"/>
          </p:cNvSpPr>
          <p:nvPr>
            <p:ph idx="1"/>
          </p:nvPr>
        </p:nvSpPr>
        <p:spPr>
          <a:xfrm>
            <a:off x="263528" y="2001085"/>
            <a:ext cx="5222872" cy="3682165"/>
          </a:xfrm>
        </p:spPr>
        <p:txBody>
          <a:bodyPr>
            <a:noAutofit/>
          </a:bodyPr>
          <a:lstStyle/>
          <a:p>
            <a:r>
              <a:rPr lang="en-GB" sz="2400" dirty="0"/>
              <a:t>Go to </a:t>
            </a:r>
            <a:r>
              <a:rPr lang="en-GB" sz="2400" dirty="0">
                <a:hlinkClick r:id="rId4"/>
              </a:rPr>
              <a:t>https://makecode.microbit.org</a:t>
            </a:r>
            <a:r>
              <a:rPr lang="en-GB" sz="2400" dirty="0"/>
              <a:t>  </a:t>
            </a:r>
          </a:p>
          <a:p>
            <a:r>
              <a:rPr lang="en-GB" sz="2400" dirty="0"/>
              <a:t>Drag the HEX file for the musical part you are creating into the project homepage to open it</a:t>
            </a:r>
          </a:p>
          <a:p>
            <a:r>
              <a:rPr lang="en-GB" sz="2400" dirty="0"/>
              <a:t>Check it works on screen (simulate)</a:t>
            </a:r>
          </a:p>
          <a:p>
            <a:r>
              <a:rPr lang="en-GB" sz="2400" dirty="0"/>
              <a:t>Download it to your </a:t>
            </a:r>
            <a:r>
              <a:rPr lang="en-GB" sz="2400" dirty="0" err="1"/>
              <a:t>micro:bit</a:t>
            </a:r>
            <a:endParaRPr lang="en-GB" sz="2400" dirty="0"/>
          </a:p>
          <a:p>
            <a:r>
              <a:rPr lang="en-GB" sz="2400" dirty="0"/>
              <a:t>Perform your music with your group and the class!</a:t>
            </a:r>
          </a:p>
        </p:txBody>
      </p:sp>
      <p:sp>
        <p:nvSpPr>
          <p:cNvPr id="3" name="Title 1">
            <a:extLst>
              <a:ext uri="{FF2B5EF4-FFF2-40B4-BE49-F238E27FC236}">
                <a16:creationId xmlns:a16="http://schemas.microsoft.com/office/drawing/2014/main" id="{9BD3C355-4E90-A98C-BEEB-D799A03BCE5B}"/>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2)</a:t>
            </a:r>
          </a:p>
        </p:txBody>
      </p:sp>
      <p:pic>
        <p:nvPicPr>
          <p:cNvPr id="5" name="Picture 4">
            <a:extLst>
              <a:ext uri="{FF2B5EF4-FFF2-40B4-BE49-F238E27FC236}">
                <a16:creationId xmlns:a16="http://schemas.microsoft.com/office/drawing/2014/main" id="{A9D2FAC1-5564-81DD-1A68-7B486B22E667}"/>
              </a:ext>
            </a:extLst>
          </p:cNvPr>
          <p:cNvPicPr>
            <a:picLocks noChangeAspect="1"/>
          </p:cNvPicPr>
          <p:nvPr/>
        </p:nvPicPr>
        <p:blipFill>
          <a:blip r:embed="rId5"/>
          <a:stretch>
            <a:fillRect/>
          </a:stretch>
        </p:blipFill>
        <p:spPr>
          <a:xfrm>
            <a:off x="5684919" y="2289550"/>
            <a:ext cx="2736592" cy="2581606"/>
          </a:xfrm>
          <a:prstGeom prst="rect">
            <a:avLst/>
          </a:prstGeom>
        </p:spPr>
      </p:pic>
      <p:sp>
        <p:nvSpPr>
          <p:cNvPr id="6" name="TextBox 5">
            <a:extLst>
              <a:ext uri="{FF2B5EF4-FFF2-40B4-BE49-F238E27FC236}">
                <a16:creationId xmlns:a16="http://schemas.microsoft.com/office/drawing/2014/main" id="{B1DA0B8F-57C8-22F9-E4E0-26D7CCB0EDF6}"/>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93030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0A49D5-89F5-6B43-EEC3-680E2EE2D885}"/>
              </a:ext>
            </a:extLst>
          </p:cNvPr>
          <p:cNvSpPr>
            <a:spLocks noGrp="1"/>
          </p:cNvSpPr>
          <p:nvPr>
            <p:ph idx="1"/>
          </p:nvPr>
        </p:nvSpPr>
        <p:spPr>
          <a:xfrm>
            <a:off x="263527" y="2138197"/>
            <a:ext cx="8458441" cy="3682165"/>
          </a:xfrm>
        </p:spPr>
        <p:txBody>
          <a:bodyPr>
            <a:noAutofit/>
          </a:bodyPr>
          <a:lstStyle/>
          <a:p>
            <a:pPr marL="457200" indent="-457200">
              <a:buFont typeface="+mj-lt"/>
              <a:buAutoNum type="arabicParenR"/>
            </a:pPr>
            <a:r>
              <a:rPr lang="en-GB" sz="2400" dirty="0"/>
              <a:t>Program a metronome that can be used to keep a common beat for the ‘instruments’</a:t>
            </a:r>
          </a:p>
          <a:p>
            <a:pPr marL="457200" indent="-457200">
              <a:buFont typeface="+mj-lt"/>
              <a:buAutoNum type="arabicParenR"/>
            </a:pPr>
            <a:endParaRPr lang="en-GB" sz="2400" dirty="0"/>
          </a:p>
          <a:p>
            <a:pPr marL="457200" indent="-457200">
              <a:buFont typeface="+mj-lt"/>
              <a:buAutoNum type="arabicParenR"/>
            </a:pPr>
            <a:r>
              <a:rPr lang="en-GB" sz="2400" dirty="0"/>
              <a:t>As a class, create several different musical pieces that could form a ‘concert’ for parents</a:t>
            </a:r>
          </a:p>
        </p:txBody>
      </p:sp>
      <p:sp>
        <p:nvSpPr>
          <p:cNvPr id="3" name="Title 1">
            <a:extLst>
              <a:ext uri="{FF2B5EF4-FFF2-40B4-BE49-F238E27FC236}">
                <a16:creationId xmlns:a16="http://schemas.microsoft.com/office/drawing/2014/main" id="{309C4C69-48D6-0F68-B85C-A387FFE5F99F}"/>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Extension</a:t>
            </a:r>
          </a:p>
        </p:txBody>
      </p:sp>
    </p:spTree>
    <p:extLst>
      <p:ext uri="{BB962C8B-B14F-4D97-AF65-F5344CB8AC3E}">
        <p14:creationId xmlns:p14="http://schemas.microsoft.com/office/powerpoint/2010/main" val="25480162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3026</Words>
  <Application>Microsoft Office PowerPoint</Application>
  <PresentationFormat>On-screen Show (4:3)</PresentationFormat>
  <Paragraphs>170</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vt:lpstr>
      <vt:lpstr>Calibri   </vt:lpstr>
      <vt:lpstr>Calibri Light</vt:lpstr>
      <vt:lpstr>Google Sans</vt:lpstr>
      <vt:lpstr>Symbol</vt:lpstr>
      <vt:lpstr>Office Theme</vt:lpstr>
      <vt:lpstr>PowerPoint Presentation</vt:lpstr>
      <vt:lpstr>PowerPoint Presentation</vt:lpstr>
      <vt:lpstr>Starter</vt:lpstr>
      <vt:lpstr>Design context</vt:lpstr>
      <vt:lpstr>PowerPoint Presentation</vt:lpstr>
      <vt:lpstr>PowerPoint Presentation</vt:lpstr>
      <vt:lpstr>PowerPoint Presentation</vt:lpstr>
      <vt:lpstr>PowerPoint Presentation</vt:lpstr>
      <vt:lpstr>PowerPoint Presentation</vt:lpstr>
      <vt:lpstr>Starter example program</vt:lpstr>
      <vt:lpstr>drum:bit example program</vt:lpstr>
      <vt:lpstr>harmony:bit example program</vt:lpstr>
      <vt:lpstr>melody:bit example program</vt:lpstr>
      <vt:lpstr>metronome:bit example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microbit music presentation</dc:title>
  <dc:creator>Attainment in Education Ltd</dc:creator>
  <cp:lastModifiedBy>Holly Margerison-Smith</cp:lastModifiedBy>
  <cp:revision>259</cp:revision>
  <dcterms:created xsi:type="dcterms:W3CDTF">2017-06-28T15:11:57Z</dcterms:created>
  <dcterms:modified xsi:type="dcterms:W3CDTF">2023-11-13T11:20:06Z</dcterms:modified>
</cp:coreProperties>
</file>