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465"/>
    <p:restoredTop sz="94674"/>
  </p:normalViewPr>
  <p:slideViewPr>
    <p:cSldViewPr snapToGrid="0" snapToObjects="1">
      <p:cViewPr varScale="1">
        <p:scale>
          <a:sx n="130" d="100"/>
          <a:sy n="130" d="100"/>
        </p:scale>
        <p:origin x="150" y="29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9D4ECE-CE66-4CD0-8B29-395DA076B5F5}" type="datetimeFigureOut">
              <a:rPr lang="en-GB" smtClean="0"/>
              <a:t>25/09/2024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DE1A98-CAE6-486F-A66E-49FBFFAD4AFD}" type="slidenum">
              <a:rPr lang="en-GB" smtClean="0"/>
              <a:t>‹#›</a:t>
            </a:fld>
            <a:endParaRPr lang="en-GB"/>
          </a:p>
        </p:txBody>
      </p:sp>
    </p:spTree>
    <p:extLst>
      <p:ext uri="{BB962C8B-B14F-4D97-AF65-F5344CB8AC3E}">
        <p14:creationId xmlns:p14="http://schemas.microsoft.com/office/powerpoint/2010/main" val="1546222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Discuss the brief and design criteria with learners.</a:t>
            </a:r>
          </a:p>
          <a:p>
            <a:endParaRPr lang="en-GB"/>
          </a:p>
        </p:txBody>
      </p:sp>
      <p:sp>
        <p:nvSpPr>
          <p:cNvPr id="4" name="Slide Number Placeholder 3"/>
          <p:cNvSpPr>
            <a:spLocks noGrp="1"/>
          </p:cNvSpPr>
          <p:nvPr>
            <p:ph type="sldNum" sz="quarter" idx="5"/>
          </p:nvPr>
        </p:nvSpPr>
        <p:spPr/>
        <p:txBody>
          <a:bodyPr/>
          <a:lstStyle/>
          <a:p>
            <a:fld id="{BDDE1A98-CAE6-486F-A66E-49FBFFAD4AFD}" type="slidenum">
              <a:rPr lang="en-GB" smtClean="0"/>
              <a:t>3</a:t>
            </a:fld>
            <a:endParaRPr lang="en-GB"/>
          </a:p>
        </p:txBody>
      </p:sp>
    </p:spTree>
    <p:extLst>
      <p:ext uri="{BB962C8B-B14F-4D97-AF65-F5344CB8AC3E}">
        <p14:creationId xmlns:p14="http://schemas.microsoft.com/office/powerpoint/2010/main" val="3551964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Discuss the brief and design criteria with learners.</a:t>
            </a:r>
          </a:p>
          <a:p>
            <a:endParaRPr lang="en-GB" dirty="0"/>
          </a:p>
        </p:txBody>
      </p:sp>
      <p:sp>
        <p:nvSpPr>
          <p:cNvPr id="4" name="Slide Number Placeholder 3"/>
          <p:cNvSpPr>
            <a:spLocks noGrp="1"/>
          </p:cNvSpPr>
          <p:nvPr>
            <p:ph type="sldNum" sz="quarter" idx="5"/>
          </p:nvPr>
        </p:nvSpPr>
        <p:spPr/>
        <p:txBody>
          <a:bodyPr/>
          <a:lstStyle/>
          <a:p>
            <a:fld id="{BDDE1A98-CAE6-486F-A66E-49FBFFAD4AFD}" type="slidenum">
              <a:rPr lang="en-GB" smtClean="0"/>
              <a:t>4</a:t>
            </a:fld>
            <a:endParaRPr lang="en-GB"/>
          </a:p>
        </p:txBody>
      </p:sp>
    </p:spTree>
    <p:extLst>
      <p:ext uri="{BB962C8B-B14F-4D97-AF65-F5344CB8AC3E}">
        <p14:creationId xmlns:p14="http://schemas.microsoft.com/office/powerpoint/2010/main" val="3497059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Learners can use this sheet to present their ideas, annotations and supporting notes.</a:t>
            </a:r>
          </a:p>
        </p:txBody>
      </p:sp>
      <p:sp>
        <p:nvSpPr>
          <p:cNvPr id="4" name="Slide Number Placeholder 3"/>
          <p:cNvSpPr>
            <a:spLocks noGrp="1"/>
          </p:cNvSpPr>
          <p:nvPr>
            <p:ph type="sldNum" sz="quarter" idx="5"/>
          </p:nvPr>
        </p:nvSpPr>
        <p:spPr/>
        <p:txBody>
          <a:bodyPr/>
          <a:lstStyle/>
          <a:p>
            <a:fld id="{BDDE1A98-CAE6-486F-A66E-49FBFFAD4AFD}" type="slidenum">
              <a:rPr lang="en-GB" smtClean="0"/>
              <a:t>5</a:t>
            </a:fld>
            <a:endParaRPr lang="en-GB"/>
          </a:p>
        </p:txBody>
      </p:sp>
    </p:spTree>
    <p:extLst>
      <p:ext uri="{BB962C8B-B14F-4D97-AF65-F5344CB8AC3E}">
        <p14:creationId xmlns:p14="http://schemas.microsoft.com/office/powerpoint/2010/main" val="11021348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DDE1A98-CAE6-486F-A66E-49FBFFAD4AFD}" type="slidenum">
              <a:rPr lang="en-GB" smtClean="0"/>
              <a:t>6</a:t>
            </a:fld>
            <a:endParaRPr lang="en-GB"/>
          </a:p>
        </p:txBody>
      </p:sp>
    </p:spTree>
    <p:extLst>
      <p:ext uri="{BB962C8B-B14F-4D97-AF65-F5344CB8AC3E}">
        <p14:creationId xmlns:p14="http://schemas.microsoft.com/office/powerpoint/2010/main" val="20605073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9/25/2024</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972300" y="6173584"/>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1205098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9/25/2024</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13932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9/25/2024</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91759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9/25/2024</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1170365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9/25/2024</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1536504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9/25/2024</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542595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9/25/2024</a:t>
            </a:fld>
            <a:endParaRPr lang="en-US"/>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1190213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9/25/2024</a:t>
            </a:fld>
            <a:endParaRPr 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107702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9/25/2024</a:t>
            </a:fld>
            <a:endParaRPr lang="en-US"/>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1975022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9/25/2024</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554577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9/25/2024</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699686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724491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08A4C-9B14-4C56-6025-6E3DA6E0A6E2}"/>
              </a:ext>
            </a:extLst>
          </p:cNvPr>
          <p:cNvSpPr>
            <a:spLocks noGrp="1"/>
          </p:cNvSpPr>
          <p:nvPr>
            <p:ph type="ctrTitle"/>
          </p:nvPr>
        </p:nvSpPr>
        <p:spPr>
          <a:xfrm>
            <a:off x="580103" y="1600201"/>
            <a:ext cx="7973962" cy="1909762"/>
          </a:xfrm>
        </p:spPr>
        <p:txBody>
          <a:bodyPr/>
          <a:lstStyle/>
          <a:p>
            <a:r>
              <a:rPr lang="en-GB" b="1" dirty="0"/>
              <a:t>Design a sustainable aircraft</a:t>
            </a:r>
          </a:p>
        </p:txBody>
      </p:sp>
      <p:pic>
        <p:nvPicPr>
          <p:cNvPr id="3" name="Picture 2" descr="Aeroplane, Airliner, Airbus, Airplane, Fly, Jet, Plane">
            <a:extLst>
              <a:ext uri="{FF2B5EF4-FFF2-40B4-BE49-F238E27FC236}">
                <a16:creationId xmlns:a16="http://schemas.microsoft.com/office/drawing/2014/main" id="{C7C79F9C-CDDE-C649-2B94-945DDC4EEB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9632" y="3509963"/>
            <a:ext cx="4874342" cy="2337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3473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08A4C-9B14-4C56-6025-6E3DA6E0A6E2}"/>
              </a:ext>
            </a:extLst>
          </p:cNvPr>
          <p:cNvSpPr>
            <a:spLocks noGrp="1"/>
          </p:cNvSpPr>
          <p:nvPr>
            <p:ph type="ctrTitle"/>
          </p:nvPr>
        </p:nvSpPr>
        <p:spPr>
          <a:xfrm>
            <a:off x="580103" y="1600201"/>
            <a:ext cx="7973962" cy="3252018"/>
          </a:xfrm>
        </p:spPr>
        <p:txBody>
          <a:bodyPr>
            <a:normAutofit fontScale="90000"/>
          </a:bodyPr>
          <a:lstStyle/>
          <a:p>
            <a:pPr marL="0" marR="0" algn="l">
              <a:spcBef>
                <a:spcPts val="0"/>
              </a:spcBef>
              <a:spcAft>
                <a:spcPts val="0"/>
              </a:spcAft>
            </a:pPr>
            <a:r>
              <a:rPr lang="en-GB" sz="1800" b="1" dirty="0">
                <a:effectLst/>
                <a:latin typeface="Arial" panose="020B0604020202020204" pitchFamily="34" charset="0"/>
              </a:rPr>
              <a:t>Stay safe  </a:t>
            </a:r>
            <a:br>
              <a:rPr lang="en-GB" sz="1800" b="1" dirty="0">
                <a:effectLst/>
                <a:latin typeface="Arial" panose="020B0604020202020204" pitchFamily="34" charset="0"/>
              </a:rPr>
            </a:br>
            <a:br>
              <a:rPr lang="en-GB" sz="1800" dirty="0">
                <a:effectLst/>
                <a:latin typeface="Arial" panose="020B0604020202020204" pitchFamily="34" charset="0"/>
              </a:rPr>
            </a:br>
            <a:r>
              <a:rPr lang="en-GB" sz="1800" dirty="0">
                <a:effectLst/>
                <a:latin typeface="Arial" panose="020B0604020202020204" pitchFamily="34" charset="0"/>
              </a:rPr>
              <a:t>Whether you are a scientist researching a new medicine or an engineer solving climate change, safety always comes first. An adult must always be around and supervising when doing this activity. You are responsible for:</a:t>
            </a:r>
            <a:br>
              <a:rPr lang="en-GB" sz="1800" dirty="0">
                <a:effectLst/>
                <a:latin typeface="Arial" panose="020B0604020202020204" pitchFamily="34" charset="0"/>
              </a:rPr>
            </a:br>
            <a:r>
              <a:rPr lang="en-GB" sz="1800" dirty="0">
                <a:effectLst/>
                <a:latin typeface="Arial" panose="020B0604020202020204" pitchFamily="34" charset="0"/>
              </a:rPr>
              <a:t> </a:t>
            </a:r>
            <a:br>
              <a:rPr lang="en-GB" sz="1800" dirty="0">
                <a:effectLst/>
                <a:latin typeface="Arial" panose="020B0604020202020204" pitchFamily="34" charset="0"/>
              </a:rPr>
            </a:br>
            <a:r>
              <a:rPr lang="en-GB" sz="1800" dirty="0">
                <a:effectLst/>
                <a:latin typeface="Arial" panose="020B0604020202020204" pitchFamily="34" charset="0"/>
              </a:rPr>
              <a:t>•        ensuring that any equipment used for this activity is in good working condition</a:t>
            </a:r>
            <a:br>
              <a:rPr lang="en-GB" sz="1800" dirty="0">
                <a:effectLst/>
                <a:latin typeface="Arial" panose="020B0604020202020204" pitchFamily="34" charset="0"/>
              </a:rPr>
            </a:br>
            <a:r>
              <a:rPr lang="en-GB" sz="1800" dirty="0">
                <a:effectLst/>
                <a:latin typeface="Arial" panose="020B0604020202020204" pitchFamily="34" charset="0"/>
              </a:rPr>
              <a:t>•        behaving sensibly and following any safety instructions so as not to hurt or injure yourself or others </a:t>
            </a:r>
            <a:br>
              <a:rPr lang="en-GB" sz="1800" dirty="0">
                <a:effectLst/>
                <a:latin typeface="Arial" panose="020B0604020202020204" pitchFamily="34" charset="0"/>
              </a:rPr>
            </a:br>
            <a:r>
              <a:rPr lang="en-GB" sz="1800" dirty="0">
                <a:effectLst/>
                <a:latin typeface="Arial" panose="020B0604020202020204" pitchFamily="34" charset="0"/>
              </a:rPr>
              <a:t> </a:t>
            </a:r>
            <a:br>
              <a:rPr lang="en-GB" sz="1800" dirty="0">
                <a:effectLst/>
                <a:latin typeface="Arial" panose="020B0604020202020204" pitchFamily="34" charset="0"/>
              </a:rPr>
            </a:br>
            <a:r>
              <a:rPr lang="en-GB" sz="1800" dirty="0">
                <a:effectLst/>
                <a:latin typeface="Arial" panose="020B0604020202020204" pitchFamily="34" charset="0"/>
              </a:rPr>
              <a:t>Please note that in the absence of any negligence or other breach of duty by us, this activity is carried out at your own risk. It is important to take extra care at the stages marked with this symbol: </a:t>
            </a:r>
            <a:r>
              <a:rPr lang="en-GB" sz="1800" dirty="0">
                <a:effectLst/>
                <a:latin typeface="Segoe UI Emoji" panose="020B0502040204020203" pitchFamily="34" charset="0"/>
              </a:rPr>
              <a:t>⚠ </a:t>
            </a:r>
            <a:endParaRPr lang="en-GB" sz="1800" dirty="0">
              <a:effectLst/>
              <a:latin typeface="Calibri" panose="020F0502020204030204" pitchFamily="34" charset="0"/>
            </a:endParaRPr>
          </a:p>
        </p:txBody>
      </p:sp>
    </p:spTree>
    <p:extLst>
      <p:ext uri="{BB962C8B-B14F-4D97-AF65-F5344CB8AC3E}">
        <p14:creationId xmlns:p14="http://schemas.microsoft.com/office/powerpoint/2010/main" val="526477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AF853B5F-5481-F9CE-C7A7-2AA75620AC1E}"/>
              </a:ext>
            </a:extLst>
          </p:cNvPr>
          <p:cNvSpPr txBox="1">
            <a:spLocks/>
          </p:cNvSpPr>
          <p:nvPr/>
        </p:nvSpPr>
        <p:spPr>
          <a:xfrm>
            <a:off x="628650" y="1370632"/>
            <a:ext cx="4452169"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b="1"/>
              <a:t>Design brief</a:t>
            </a:r>
            <a:endParaRPr lang="en-GB" b="1" dirty="0"/>
          </a:p>
        </p:txBody>
      </p:sp>
      <p:pic>
        <p:nvPicPr>
          <p:cNvPr id="4" name="Picture 2" descr="Airplane, Flying, Plane, Aircraft, Air, Flight">
            <a:extLst>
              <a:ext uri="{FF2B5EF4-FFF2-40B4-BE49-F238E27FC236}">
                <a16:creationId xmlns:a16="http://schemas.microsoft.com/office/drawing/2014/main" id="{B98D1A85-40C6-9BEF-4014-71614C3F6D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8524" y="1474838"/>
            <a:ext cx="3116826" cy="1558413"/>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2">
            <a:extLst>
              <a:ext uri="{FF2B5EF4-FFF2-40B4-BE49-F238E27FC236}">
                <a16:creationId xmlns:a16="http://schemas.microsoft.com/office/drawing/2014/main" id="{5FA195FC-FE9E-2B8A-B059-2901078FECDB}"/>
              </a:ext>
            </a:extLst>
          </p:cNvPr>
          <p:cNvSpPr txBox="1">
            <a:spLocks/>
          </p:cNvSpPr>
          <p:nvPr/>
        </p:nvSpPr>
        <p:spPr>
          <a:xfrm>
            <a:off x="628650" y="2615381"/>
            <a:ext cx="7886700" cy="32775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b="1" dirty="0"/>
              <a:t>Situation</a:t>
            </a:r>
          </a:p>
          <a:p>
            <a:pPr marL="342900" indent="-342900" algn="l">
              <a:buFont typeface="Arial" panose="020B0604020202020204" pitchFamily="34" charset="0"/>
              <a:buChar char="•"/>
            </a:pPr>
            <a:r>
              <a:rPr lang="en-GB" dirty="0"/>
              <a:t>Petrochemicals are likely to become more scarce in the future as the world’s oil resources are used up. This will affect the design of aircraft and how they are powered.</a:t>
            </a:r>
          </a:p>
          <a:p>
            <a:pPr algn="l"/>
            <a:endParaRPr lang="en-GB" dirty="0"/>
          </a:p>
          <a:p>
            <a:pPr algn="l"/>
            <a:r>
              <a:rPr lang="en-GB" b="1" dirty="0"/>
              <a:t>Brief</a:t>
            </a:r>
          </a:p>
          <a:p>
            <a:pPr marL="342900" indent="-342900" algn="l">
              <a:buFont typeface="Arial" panose="020B0604020202020204" pitchFamily="34" charset="0"/>
              <a:buChar char="•"/>
            </a:pPr>
            <a:r>
              <a:rPr lang="en-GB" dirty="0"/>
              <a:t>Design a passenger aircraft that could operate without the use of petrochemicals. </a:t>
            </a:r>
          </a:p>
        </p:txBody>
      </p:sp>
    </p:spTree>
    <p:extLst>
      <p:ext uri="{BB962C8B-B14F-4D97-AF65-F5344CB8AC3E}">
        <p14:creationId xmlns:p14="http://schemas.microsoft.com/office/powerpoint/2010/main" val="1614090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23ADB-1A91-5387-9819-7642AE52678D}"/>
              </a:ext>
            </a:extLst>
          </p:cNvPr>
          <p:cNvSpPr txBox="1">
            <a:spLocks/>
          </p:cNvSpPr>
          <p:nvPr/>
        </p:nvSpPr>
        <p:spPr>
          <a:xfrm>
            <a:off x="628650" y="1393352"/>
            <a:ext cx="4658647"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b="1" dirty="0"/>
              <a:t>Design criteria</a:t>
            </a:r>
          </a:p>
        </p:txBody>
      </p:sp>
      <p:sp>
        <p:nvSpPr>
          <p:cNvPr id="6" name="Content Placeholder 2">
            <a:extLst>
              <a:ext uri="{FF2B5EF4-FFF2-40B4-BE49-F238E27FC236}">
                <a16:creationId xmlns:a16="http://schemas.microsoft.com/office/drawing/2014/main" id="{548EDCCF-5F4B-D036-1C88-123D19FE6ED5}"/>
              </a:ext>
            </a:extLst>
          </p:cNvPr>
          <p:cNvSpPr txBox="1">
            <a:spLocks/>
          </p:cNvSpPr>
          <p:nvPr/>
        </p:nvSpPr>
        <p:spPr>
          <a:xfrm>
            <a:off x="628650" y="3182891"/>
            <a:ext cx="7886700" cy="319674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b="1" dirty="0"/>
              <a:t>The aircraft must:</a:t>
            </a:r>
          </a:p>
          <a:p>
            <a:pPr marL="342900" indent="-342900" algn="l">
              <a:buFont typeface="Arial" panose="020B0604020202020204" pitchFamily="34" charset="0"/>
              <a:buChar char="•"/>
            </a:pPr>
            <a:r>
              <a:rPr lang="en-GB" dirty="0"/>
              <a:t>Use a </a:t>
            </a:r>
            <a:r>
              <a:rPr lang="en-GB" b="1" dirty="0"/>
              <a:t>sustainable</a:t>
            </a:r>
            <a:r>
              <a:rPr lang="en-GB" dirty="0"/>
              <a:t> alternative to petrochemicals to provide the thrust needed for flight.</a:t>
            </a:r>
          </a:p>
          <a:p>
            <a:pPr marL="342900" indent="-342900" algn="l">
              <a:buFont typeface="Arial" panose="020B0604020202020204" pitchFamily="34" charset="0"/>
              <a:buChar char="•"/>
            </a:pPr>
            <a:r>
              <a:rPr lang="en-GB" dirty="0"/>
              <a:t>Make use of appropriate </a:t>
            </a:r>
            <a:r>
              <a:rPr lang="en-GB" b="1" dirty="0"/>
              <a:t>new and/or modern materials.</a:t>
            </a:r>
          </a:p>
          <a:p>
            <a:pPr marL="342900" indent="-342900" algn="l">
              <a:buFont typeface="Arial" panose="020B0604020202020204" pitchFamily="34" charset="0"/>
              <a:buChar char="•"/>
            </a:pPr>
            <a:r>
              <a:rPr lang="en-GB" dirty="0"/>
              <a:t>Be </a:t>
            </a:r>
            <a:r>
              <a:rPr lang="en-GB" b="1" dirty="0"/>
              <a:t>aesthetically appealing.</a:t>
            </a:r>
          </a:p>
          <a:p>
            <a:pPr algn="l"/>
            <a:endParaRPr lang="en-GB" dirty="0"/>
          </a:p>
        </p:txBody>
      </p:sp>
    </p:spTree>
    <p:extLst>
      <p:ext uri="{BB962C8B-B14F-4D97-AF65-F5344CB8AC3E}">
        <p14:creationId xmlns:p14="http://schemas.microsoft.com/office/powerpoint/2010/main" val="450534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5373D-23B4-6951-202B-797D80729F79}"/>
              </a:ext>
            </a:extLst>
          </p:cNvPr>
          <p:cNvSpPr txBox="1">
            <a:spLocks/>
          </p:cNvSpPr>
          <p:nvPr/>
        </p:nvSpPr>
        <p:spPr>
          <a:xfrm>
            <a:off x="467544" y="1268760"/>
            <a:ext cx="8229600" cy="1143000"/>
          </a:xfrm>
          <a:prstGeom prst="rect">
            <a:avLst/>
          </a:prstGeom>
        </p:spPr>
        <p:txBody>
          <a:bodyPr/>
          <a:lstStyle>
            <a:lvl1pPr algn="ctr" defTabSz="457200" rtl="0" eaLnBrk="1" fontAlgn="base" hangingPunct="1">
              <a:spcBef>
                <a:spcPct val="0"/>
              </a:spcBef>
              <a:spcAft>
                <a:spcPct val="0"/>
              </a:spcAft>
              <a:defRPr sz="4400" kern="1200">
                <a:solidFill>
                  <a:schemeClr val="tx1"/>
                </a:solidFill>
                <a:latin typeface="+mj-lt"/>
                <a:ea typeface="+mj-ea"/>
                <a:cs typeface="+mj-cs"/>
              </a:defRPr>
            </a:lvl1pPr>
            <a:lvl2pPr algn="ctr" defTabSz="457200" rtl="0" eaLnBrk="1" fontAlgn="base" hangingPunct="1">
              <a:spcBef>
                <a:spcPct val="0"/>
              </a:spcBef>
              <a:spcAft>
                <a:spcPct val="0"/>
              </a:spcAft>
              <a:defRPr sz="4400">
                <a:solidFill>
                  <a:schemeClr val="tx1"/>
                </a:solidFill>
                <a:latin typeface="Calibri" pitchFamily="34" charset="0"/>
              </a:defRPr>
            </a:lvl2pPr>
            <a:lvl3pPr algn="ctr" defTabSz="457200" rtl="0" eaLnBrk="1" fontAlgn="base" hangingPunct="1">
              <a:spcBef>
                <a:spcPct val="0"/>
              </a:spcBef>
              <a:spcAft>
                <a:spcPct val="0"/>
              </a:spcAft>
              <a:defRPr sz="4400">
                <a:solidFill>
                  <a:schemeClr val="tx1"/>
                </a:solidFill>
                <a:latin typeface="Calibri" pitchFamily="34" charset="0"/>
              </a:defRPr>
            </a:lvl3pPr>
            <a:lvl4pPr algn="ctr" defTabSz="457200" rtl="0" eaLnBrk="1" fontAlgn="base" hangingPunct="1">
              <a:spcBef>
                <a:spcPct val="0"/>
              </a:spcBef>
              <a:spcAft>
                <a:spcPct val="0"/>
              </a:spcAft>
              <a:defRPr sz="4400">
                <a:solidFill>
                  <a:schemeClr val="tx1"/>
                </a:solidFill>
                <a:latin typeface="Calibri" pitchFamily="34" charset="0"/>
              </a:defRPr>
            </a:lvl4pPr>
            <a:lvl5pPr algn="ctr" defTabSz="457200" rtl="0" eaLnBrk="1" fontAlgn="base" hangingPunct="1">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r>
              <a:rPr lang="en-GB" sz="2400" b="1" dirty="0"/>
              <a:t>Aircraft of the future designs</a:t>
            </a:r>
          </a:p>
        </p:txBody>
      </p:sp>
      <p:sp>
        <p:nvSpPr>
          <p:cNvPr id="3" name="Rectangle 2">
            <a:extLst>
              <a:ext uri="{FF2B5EF4-FFF2-40B4-BE49-F238E27FC236}">
                <a16:creationId xmlns:a16="http://schemas.microsoft.com/office/drawing/2014/main" id="{3BF000BD-EA2D-0AF6-A683-775E508C4068}"/>
              </a:ext>
            </a:extLst>
          </p:cNvPr>
          <p:cNvSpPr/>
          <p:nvPr/>
        </p:nvSpPr>
        <p:spPr>
          <a:xfrm>
            <a:off x="251520" y="1844824"/>
            <a:ext cx="8640960" cy="41764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4" name="TextBox 3">
            <a:extLst>
              <a:ext uri="{FF2B5EF4-FFF2-40B4-BE49-F238E27FC236}">
                <a16:creationId xmlns:a16="http://schemas.microsoft.com/office/drawing/2014/main" id="{D1895BA4-62E2-33DF-E669-D34AF6C21188}"/>
              </a:ext>
            </a:extLst>
          </p:cNvPr>
          <p:cNvSpPr txBox="1"/>
          <p:nvPr/>
        </p:nvSpPr>
        <p:spPr>
          <a:xfrm>
            <a:off x="282552" y="1895088"/>
            <a:ext cx="6140371" cy="523220"/>
          </a:xfrm>
          <a:prstGeom prst="rect">
            <a:avLst/>
          </a:prstGeom>
          <a:noFill/>
        </p:spPr>
        <p:txBody>
          <a:bodyPr wrap="square" rtlCol="0">
            <a:spAutoFit/>
          </a:bodyPr>
          <a:lstStyle/>
          <a:p>
            <a:r>
              <a:rPr lang="en-GB" sz="1400" dirty="0"/>
              <a:t>Use this space to sketch </a:t>
            </a:r>
            <a:r>
              <a:rPr lang="en-GB" sz="1400" b="1" dirty="0"/>
              <a:t>three ideas </a:t>
            </a:r>
            <a:r>
              <a:rPr lang="en-GB" sz="1400" dirty="0"/>
              <a:t>for your ‘aircraft of the future’.</a:t>
            </a:r>
          </a:p>
          <a:p>
            <a:r>
              <a:rPr lang="en-GB" sz="1400" dirty="0"/>
              <a:t>Don’t forget to </a:t>
            </a:r>
            <a:r>
              <a:rPr lang="en-GB" sz="1400" b="1" dirty="0"/>
              <a:t>annotate</a:t>
            </a:r>
            <a:r>
              <a:rPr lang="en-GB" sz="1400" dirty="0"/>
              <a:t> your designs to show how they meet the design criteria!</a:t>
            </a:r>
          </a:p>
        </p:txBody>
      </p:sp>
      <p:sp>
        <p:nvSpPr>
          <p:cNvPr id="5" name="Rectangle 4">
            <a:extLst>
              <a:ext uri="{FF2B5EF4-FFF2-40B4-BE49-F238E27FC236}">
                <a16:creationId xmlns:a16="http://schemas.microsoft.com/office/drawing/2014/main" id="{33E04CAE-6208-92A2-E7B5-DCECC29E4AF6}"/>
              </a:ext>
            </a:extLst>
          </p:cNvPr>
          <p:cNvSpPr/>
          <p:nvPr/>
        </p:nvSpPr>
        <p:spPr>
          <a:xfrm>
            <a:off x="6444207" y="1988840"/>
            <a:ext cx="2304257" cy="38884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6" name="TextBox 5">
            <a:extLst>
              <a:ext uri="{FF2B5EF4-FFF2-40B4-BE49-F238E27FC236}">
                <a16:creationId xmlns:a16="http://schemas.microsoft.com/office/drawing/2014/main" id="{B5CB87DB-B3C4-64DF-1136-2FAACB53049B}"/>
              </a:ext>
            </a:extLst>
          </p:cNvPr>
          <p:cNvSpPr txBox="1"/>
          <p:nvPr/>
        </p:nvSpPr>
        <p:spPr>
          <a:xfrm>
            <a:off x="6444208" y="2002812"/>
            <a:ext cx="1728192" cy="307777"/>
          </a:xfrm>
          <a:prstGeom prst="rect">
            <a:avLst/>
          </a:prstGeom>
          <a:noFill/>
        </p:spPr>
        <p:txBody>
          <a:bodyPr wrap="square" rtlCol="0">
            <a:spAutoFit/>
          </a:bodyPr>
          <a:lstStyle/>
          <a:p>
            <a:r>
              <a:rPr lang="en-GB" sz="1400" dirty="0"/>
              <a:t>Notes about design:</a:t>
            </a:r>
          </a:p>
        </p:txBody>
      </p:sp>
    </p:spTree>
    <p:extLst>
      <p:ext uri="{BB962C8B-B14F-4D97-AF65-F5344CB8AC3E}">
        <p14:creationId xmlns:p14="http://schemas.microsoft.com/office/powerpoint/2010/main" val="4170862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8DB55-6807-B28F-B519-AEA836B6FF29}"/>
              </a:ext>
            </a:extLst>
          </p:cNvPr>
          <p:cNvSpPr txBox="1">
            <a:spLocks/>
          </p:cNvSpPr>
          <p:nvPr/>
        </p:nvSpPr>
        <p:spPr>
          <a:xfrm>
            <a:off x="628650" y="1370632"/>
            <a:ext cx="78867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b="1" dirty="0"/>
              <a:t>Final design</a:t>
            </a:r>
          </a:p>
        </p:txBody>
      </p:sp>
      <p:sp>
        <p:nvSpPr>
          <p:cNvPr id="3" name="Content Placeholder 2">
            <a:extLst>
              <a:ext uri="{FF2B5EF4-FFF2-40B4-BE49-F238E27FC236}">
                <a16:creationId xmlns:a16="http://schemas.microsoft.com/office/drawing/2014/main" id="{FD938F07-FFF8-EB55-23F5-2C6E3ED37D35}"/>
              </a:ext>
            </a:extLst>
          </p:cNvPr>
          <p:cNvSpPr txBox="1">
            <a:spLocks/>
          </p:cNvSpPr>
          <p:nvPr/>
        </p:nvSpPr>
        <p:spPr>
          <a:xfrm>
            <a:off x="628650" y="3087027"/>
            <a:ext cx="7886700" cy="319674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dirty="0"/>
              <a:t>Select your </a:t>
            </a:r>
            <a:r>
              <a:rPr lang="en-GB" b="1" dirty="0"/>
              <a:t>best idea.</a:t>
            </a:r>
          </a:p>
          <a:p>
            <a:pPr marL="342900" indent="-342900" algn="l">
              <a:buFont typeface="Arial" panose="020B0604020202020204" pitchFamily="34" charset="0"/>
              <a:buChar char="•"/>
            </a:pPr>
            <a:r>
              <a:rPr lang="en-GB" dirty="0"/>
              <a:t>Produce a </a:t>
            </a:r>
            <a:r>
              <a:rPr lang="en-GB" b="1" dirty="0"/>
              <a:t>presentation drawing </a:t>
            </a:r>
            <a:r>
              <a:rPr lang="en-GB" dirty="0"/>
              <a:t>of the design that you have chosen.</a:t>
            </a:r>
          </a:p>
          <a:p>
            <a:pPr marL="342900" indent="-342900" algn="l">
              <a:buFont typeface="Arial" panose="020B0604020202020204" pitchFamily="34" charset="0"/>
              <a:buChar char="•"/>
            </a:pPr>
            <a:r>
              <a:rPr lang="en-GB" b="1" dirty="0"/>
              <a:t>Justify </a:t>
            </a:r>
            <a:r>
              <a:rPr lang="en-GB" dirty="0"/>
              <a:t>your choice.</a:t>
            </a:r>
          </a:p>
          <a:p>
            <a:endParaRPr lang="en-GB" dirty="0"/>
          </a:p>
        </p:txBody>
      </p:sp>
    </p:spTree>
    <p:extLst>
      <p:ext uri="{BB962C8B-B14F-4D97-AF65-F5344CB8AC3E}">
        <p14:creationId xmlns:p14="http://schemas.microsoft.com/office/powerpoint/2010/main" val="21001252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63</TotalTime>
  <Words>312</Words>
  <Application>Microsoft Office PowerPoint</Application>
  <PresentationFormat>On-screen Show (4:3)</PresentationFormat>
  <Paragraphs>28</Paragraphs>
  <Slides>6</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Aptos</vt:lpstr>
      <vt:lpstr>Arial</vt:lpstr>
      <vt:lpstr>Calibri</vt:lpstr>
      <vt:lpstr>Calibri Light</vt:lpstr>
      <vt:lpstr>Segoe UI Emoji</vt:lpstr>
      <vt:lpstr>Office Theme</vt:lpstr>
      <vt:lpstr>Design a sustainable aircraft</vt:lpstr>
      <vt:lpstr>Stay safe    Whether you are a scientist researching a new medicine or an engineer solving climate change, safety always comes first. An adult must always be around and supervising when doing this activity. You are responsible for:   •        ensuring that any equipment used for this activity is in good working condition •        behaving sensibly and following any safety instructions so as not to hurt or injure yourself or others    Please note that in the absence of any negligence or other breach of duty by us, this activity is carried out at your own risk. It is important to take extra care at the stages marked with this symbol: ⚠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 a sustainable aircraft presentation</dc:title>
  <dc:creator>Microsoft Office User</dc:creator>
  <cp:lastModifiedBy>Marie Neighbour</cp:lastModifiedBy>
  <cp:revision>11</cp:revision>
  <dcterms:created xsi:type="dcterms:W3CDTF">2017-06-28T15:11:57Z</dcterms:created>
  <dcterms:modified xsi:type="dcterms:W3CDTF">2024-09-25T08:47:05Z</dcterms:modified>
</cp:coreProperties>
</file>