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53593118378444E-2"/>
          <c:y val="2.2384302856712099E-2"/>
          <c:w val="0.94928022683295976"/>
          <c:h val="0.904065375496377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Sheet1!$B$1:$B$9</c:f>
              <c:strCache>
                <c:ptCount val="1"/>
                <c:pt idx="0">
                  <c:v>Numbers (millions) 2.5 2.2 2 2 2.5 3.5 4.4 6.3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2008</c:v>
                </c:pt>
                <c:pt idx="7">
                  <c:v>2011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2.5</c:v>
                </c:pt>
                <c:pt idx="1">
                  <c:v>2.2000000000000002</c:v>
                </c:pt>
                <c:pt idx="2">
                  <c:v>2</c:v>
                </c:pt>
                <c:pt idx="3">
                  <c:v>2</c:v>
                </c:pt>
                <c:pt idx="4">
                  <c:v>2.5</c:v>
                </c:pt>
                <c:pt idx="5">
                  <c:v>3.5</c:v>
                </c:pt>
                <c:pt idx="6">
                  <c:v>4.4000000000000004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3-4DCD-9D85-1DA33E566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11808"/>
        <c:axId val="196454656"/>
      </c:barChart>
      <c:catAx>
        <c:axId val="19031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454656"/>
        <c:crosses val="autoZero"/>
        <c:auto val="1"/>
        <c:lblAlgn val="ctr"/>
        <c:lblOffset val="100"/>
        <c:noMultiLvlLbl val="0"/>
      </c:catAx>
      <c:valAx>
        <c:axId val="19645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311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ADE3F-E5E9-DA06-C22A-E5C724BCBBAD}"/>
              </a:ext>
            </a:extLst>
          </p:cNvPr>
          <p:cNvSpPr/>
          <p:nvPr userDrawn="1"/>
        </p:nvSpPr>
        <p:spPr>
          <a:xfrm>
            <a:off x="7228573" y="6277510"/>
            <a:ext cx="1638025" cy="4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902C8-B92D-749A-0F78-B14FA44EBA09}"/>
              </a:ext>
            </a:extLst>
          </p:cNvPr>
          <p:cNvSpPr/>
          <p:nvPr/>
        </p:nvSpPr>
        <p:spPr>
          <a:xfrm>
            <a:off x="7184571" y="6244046"/>
            <a:ext cx="1715589" cy="461554"/>
          </a:xfrm>
          <a:prstGeom prst="rect">
            <a:avLst/>
          </a:prstGeom>
          <a:solidFill>
            <a:srgbClr val="15C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0C553EC-0BBD-94DE-CAD9-536C3BEEC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159669"/>
            <a:ext cx="5040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Arial" panose="020B0604020202020204" pitchFamily="34" charset="0"/>
              </a:rPr>
              <a:t>Fuel poverty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11192-C00F-EDC6-8E7E-61072F29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9" t="2743" r="12930"/>
          <a:stretch>
            <a:fillRect/>
          </a:stretch>
        </p:blipFill>
        <p:spPr>
          <a:xfrm>
            <a:off x="1115616" y="2482322"/>
            <a:ext cx="1270040" cy="1292787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F8C8C-F6D2-5A3F-5924-35B4D3BE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90" r="14030"/>
          <a:stretch>
            <a:fillRect/>
          </a:stretch>
        </p:blipFill>
        <p:spPr>
          <a:xfrm>
            <a:off x="2915816" y="2482322"/>
            <a:ext cx="1213342" cy="128863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34BCA-1705-5B51-CBA7-A490CD8B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444"/>
          <a:stretch>
            <a:fillRect/>
          </a:stretch>
        </p:blipFill>
        <p:spPr>
          <a:xfrm>
            <a:off x="4796666" y="2482322"/>
            <a:ext cx="1232143" cy="132680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F0A48-F05F-730E-140A-2185E5F141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87" b="855"/>
          <a:stretch>
            <a:fillRect/>
          </a:stretch>
        </p:blipFill>
        <p:spPr>
          <a:xfrm>
            <a:off x="6660232" y="2482355"/>
            <a:ext cx="1249388" cy="1315468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902C8-B92D-749A-0F78-B14FA44EBA09}"/>
              </a:ext>
            </a:extLst>
          </p:cNvPr>
          <p:cNvSpPr/>
          <p:nvPr/>
        </p:nvSpPr>
        <p:spPr>
          <a:xfrm>
            <a:off x="7184571" y="6244046"/>
            <a:ext cx="1715589" cy="461554"/>
          </a:xfrm>
          <a:prstGeom prst="rect">
            <a:avLst/>
          </a:prstGeom>
          <a:solidFill>
            <a:srgbClr val="15C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3E1F7-DB17-9039-7D22-D0CBB4569840}"/>
              </a:ext>
            </a:extLst>
          </p:cNvPr>
          <p:cNvSpPr txBox="1">
            <a:spLocks/>
          </p:cNvSpPr>
          <p:nvPr/>
        </p:nvSpPr>
        <p:spPr>
          <a:xfrm>
            <a:off x="457200" y="358775"/>
            <a:ext cx="8229600" cy="576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1B6362-0A3C-4D03-DE1A-D604295A6C55}"/>
              </a:ext>
            </a:extLst>
          </p:cNvPr>
          <p:cNvSpPr txBox="1">
            <a:spLocks/>
          </p:cNvSpPr>
          <p:nvPr/>
        </p:nvSpPr>
        <p:spPr>
          <a:xfrm>
            <a:off x="609600" y="511175"/>
            <a:ext cx="8229600" cy="576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5DA5C8-7A21-0ED3-8E71-7C54ECC19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23393"/>
            <a:ext cx="83820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In 2004, about 2 million households in the UK were in </a:t>
            </a:r>
            <a:r>
              <a:rPr lang="en-US" alt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fuel poverty</a:t>
            </a:r>
            <a:r>
              <a:rPr lang="en-US" altLang="en-US" sz="2000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By 2008, an estimated 4.4 million households were in </a:t>
            </a:r>
            <a:r>
              <a:rPr lang="en-US" alt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fuel poverty</a:t>
            </a:r>
            <a:r>
              <a:rPr lang="en-US" altLang="en-US" sz="2000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By April 2011, the number of households in </a:t>
            </a:r>
            <a:r>
              <a:rPr lang="en-US" alt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fuel poverty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had risen to 6.3 million. This is about 24% of all households in the UK.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The charity National Energy Action (NEA) have estimated that the total number of households in </a:t>
            </a:r>
            <a:r>
              <a:rPr lang="en-US" alt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fuel poverty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increased to 6.7 million in Oct 2022 and they expect it to reach 7.5 million households by April 2023.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97F15C4-5CE0-4F61-2066-BE154883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4486003"/>
            <a:ext cx="8715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do you think is meant by the term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‘fuel poverty’?</a:t>
            </a:r>
            <a:endParaRPr lang="en-US" altLang="en-US" b="1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7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902C8-B92D-749A-0F78-B14FA44EBA09}"/>
              </a:ext>
            </a:extLst>
          </p:cNvPr>
          <p:cNvSpPr/>
          <p:nvPr/>
        </p:nvSpPr>
        <p:spPr>
          <a:xfrm>
            <a:off x="7184571" y="6244046"/>
            <a:ext cx="1715589" cy="461554"/>
          </a:xfrm>
          <a:prstGeom prst="rect">
            <a:avLst/>
          </a:prstGeom>
          <a:solidFill>
            <a:srgbClr val="15C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3084-0618-F82E-25D9-AEE82EAE69F9}"/>
              </a:ext>
            </a:extLst>
          </p:cNvPr>
          <p:cNvSpPr>
            <a:spLocks/>
          </p:cNvSpPr>
          <p:nvPr/>
        </p:nvSpPr>
        <p:spPr bwMode="auto">
          <a:xfrm>
            <a:off x="827881" y="1215517"/>
            <a:ext cx="748823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latin typeface="Arial" pitchFamily="34" charset="0"/>
              </a:rPr>
              <a:t>Fuel poverty is defined as: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i="1" dirty="0">
                <a:latin typeface="Arial" pitchFamily="34" charset="0"/>
              </a:rPr>
              <a:t>“when a household needs to spend </a:t>
            </a:r>
          </a:p>
          <a:p>
            <a:pPr algn="ctr">
              <a:spcBef>
                <a:spcPts val="0"/>
              </a:spcBef>
              <a:defRPr/>
            </a:pPr>
            <a:r>
              <a:rPr lang="en-GB" sz="2000" i="1" dirty="0">
                <a:latin typeface="Arial" pitchFamily="34" charset="0"/>
              </a:rPr>
              <a:t>more than 10% of its income on energy, </a:t>
            </a:r>
          </a:p>
          <a:p>
            <a:pPr algn="ctr">
              <a:spcBef>
                <a:spcPts val="0"/>
              </a:spcBef>
              <a:defRPr/>
            </a:pPr>
            <a:r>
              <a:rPr lang="en-GB" sz="2000" i="1" dirty="0">
                <a:latin typeface="Arial" pitchFamily="34" charset="0"/>
              </a:rPr>
              <a:t>in order to heat the house to an </a:t>
            </a:r>
          </a:p>
          <a:p>
            <a:pPr algn="ctr">
              <a:spcBef>
                <a:spcPts val="0"/>
              </a:spcBef>
              <a:defRPr/>
            </a:pPr>
            <a:r>
              <a:rPr lang="en-GB" sz="2000" i="1" dirty="0">
                <a:latin typeface="Arial" pitchFamily="34" charset="0"/>
              </a:rPr>
              <a:t>acceptable standard”</a:t>
            </a:r>
          </a:p>
          <a:p>
            <a:pPr algn="ctr">
              <a:spcBef>
                <a:spcPts val="0"/>
              </a:spcBef>
              <a:defRPr/>
            </a:pPr>
            <a:endParaRPr lang="en-GB" sz="2000" i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latin typeface="Arial" pitchFamily="34" charset="0"/>
              </a:rPr>
              <a:t>The main causes of fuel poverty in the UK are: 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</a:rPr>
              <a:t>poor energy efficiency in homes 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</a:rPr>
              <a:t>low incomes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</a:rPr>
              <a:t>High fuel prices</a:t>
            </a:r>
          </a:p>
          <a:p>
            <a:pPr lvl="1">
              <a:spcBef>
                <a:spcPct val="20000"/>
              </a:spcBef>
              <a:defRPr/>
            </a:pPr>
            <a:endParaRPr lang="en-GB" sz="200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latin typeface="Arial" pitchFamily="34" charset="0"/>
              </a:rPr>
              <a:t>Fuel poverty damages people’s quality of life</a:t>
            </a:r>
            <a:endParaRPr 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7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902C8-B92D-749A-0F78-B14FA44EBA09}"/>
              </a:ext>
            </a:extLst>
          </p:cNvPr>
          <p:cNvSpPr/>
          <p:nvPr/>
        </p:nvSpPr>
        <p:spPr>
          <a:xfrm>
            <a:off x="7184571" y="6244046"/>
            <a:ext cx="1715589" cy="461554"/>
          </a:xfrm>
          <a:prstGeom prst="rect">
            <a:avLst/>
          </a:prstGeom>
          <a:solidFill>
            <a:srgbClr val="15C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6F4695A-33F1-851E-E94A-96533330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76" y="1212850"/>
            <a:ext cx="8373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Estimated total number of UK households in fuel poverty</a:t>
            </a:r>
          </a:p>
        </p:txBody>
      </p:sp>
      <p:graphicFrame>
        <p:nvGraphicFramePr>
          <p:cNvPr id="4" name="Chart 3" title="gdsgds">
            <a:extLst>
              <a:ext uri="{FF2B5EF4-FFF2-40B4-BE49-F238E27FC236}">
                <a16:creationId xmlns:a16="http://schemas.microsoft.com/office/drawing/2014/main" id="{7BB9E2F6-209A-C873-5485-E6D9C423A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049286"/>
              </p:ext>
            </p:extLst>
          </p:nvPr>
        </p:nvGraphicFramePr>
        <p:xfrm>
          <a:off x="1835715" y="2025901"/>
          <a:ext cx="5219700" cy="346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58C83AB-DC07-9BA8-E7E5-92B797D965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4820" y="3275012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Numbers (millions)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F335C-8387-09A2-8AE0-BCAFCA02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4" y="5531649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94391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902C8-B92D-749A-0F78-B14FA44EBA09}"/>
              </a:ext>
            </a:extLst>
          </p:cNvPr>
          <p:cNvSpPr/>
          <p:nvPr/>
        </p:nvSpPr>
        <p:spPr>
          <a:xfrm>
            <a:off x="7184571" y="6244046"/>
            <a:ext cx="1715589" cy="461554"/>
          </a:xfrm>
          <a:prstGeom prst="rect">
            <a:avLst/>
          </a:prstGeom>
          <a:solidFill>
            <a:srgbClr val="15C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A8AD37D3-31CF-B923-1CDF-EAB850E75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35060"/>
              </p:ext>
            </p:extLst>
          </p:nvPr>
        </p:nvGraphicFramePr>
        <p:xfrm>
          <a:off x="-158750" y="1114656"/>
          <a:ext cx="3989388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87130" imgH="2395936" progId="Excel.Chart.8">
                  <p:embed/>
                </p:oleObj>
              </mc:Choice>
              <mc:Fallback>
                <p:oleObj r:id="rId2" imgW="3987130" imgH="2395936" progId="Excel.Chart.8">
                  <p:embed/>
                  <p:pic>
                    <p:nvPicPr>
                      <p:cNvPr id="7170" name="Chart 3">
                        <a:extLst>
                          <a:ext uri="{FF2B5EF4-FFF2-40B4-BE49-F238E27FC236}">
                            <a16:creationId xmlns:a16="http://schemas.microsoft.com/office/drawing/2014/main" id="{E184C5FA-48A5-83EA-DE70-17B035809D8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0" y="1114656"/>
                        <a:ext cx="3989388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6DCE82CF-BEDD-96E9-DC8A-55A00359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9" y="3167856"/>
            <a:ext cx="295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Breakdown of people living in fuel poverty by tenure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32E2705A-27A4-954F-CCF4-8EB6DB841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73438"/>
              </p:ext>
            </p:extLst>
          </p:nvPr>
        </p:nvGraphicFramePr>
        <p:xfrm>
          <a:off x="2974806" y="2202656"/>
          <a:ext cx="3467100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468925" imgH="2456901" progId="Excel.Chart.8">
                  <p:embed/>
                </p:oleObj>
              </mc:Choice>
              <mc:Fallback>
                <p:oleObj r:id="rId4" imgW="3468925" imgH="2456901" progId="Excel.Chart.8">
                  <p:embed/>
                  <p:pic>
                    <p:nvPicPr>
                      <p:cNvPr id="7172" name="Chart 5">
                        <a:extLst>
                          <a:ext uri="{FF2B5EF4-FFF2-40B4-BE49-F238E27FC236}">
                            <a16:creationId xmlns:a16="http://schemas.microsoft.com/office/drawing/2014/main" id="{098164B0-752D-9CCB-4C06-966FC7703C3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806" y="2202656"/>
                        <a:ext cx="3467100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8CD8FFFF-4A7B-5294-32ED-E27BE11AF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47821"/>
              </p:ext>
            </p:extLst>
          </p:nvPr>
        </p:nvGraphicFramePr>
        <p:xfrm>
          <a:off x="5908997" y="3153877"/>
          <a:ext cx="3468688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68925" imgH="2523963" progId="Excel.Chart.8">
                  <p:embed/>
                </p:oleObj>
              </mc:Choice>
              <mc:Fallback>
                <p:oleObj r:id="rId6" imgW="3468925" imgH="2523963" progId="Excel.Chart.8">
                  <p:embed/>
                  <p:pic>
                    <p:nvPicPr>
                      <p:cNvPr id="7174" name="Chart 7">
                        <a:extLst>
                          <a:ext uri="{FF2B5EF4-FFF2-40B4-BE49-F238E27FC236}">
                            <a16:creationId xmlns:a16="http://schemas.microsoft.com/office/drawing/2014/main" id="{C235280D-97CA-7B7C-7D34-70E16A2ED2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997" y="3153877"/>
                        <a:ext cx="3468688" cy="252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E62453-44FC-792B-C073-4293D871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004" y="4425872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Breakdown of people living in fuel poverty by household size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6329BEF-CCBB-607D-A9DD-53382C67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5391071"/>
            <a:ext cx="2951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Breakdown of people living in fuel poverty by youngest person in household</a:t>
            </a:r>
          </a:p>
        </p:txBody>
      </p:sp>
    </p:spTree>
    <p:extLst>
      <p:ext uri="{BB962C8B-B14F-4D97-AF65-F5344CB8AC3E}">
        <p14:creationId xmlns:p14="http://schemas.microsoft.com/office/powerpoint/2010/main" val="204162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221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poverty calculation presentation</dc:title>
  <dc:subject>In this KS3 activity, kids will learn how use maths to identify households that will be most affected by fuel poverty. Free school lesson plan worksheet &amp; download.</dc:subject>
  <dc:creator>Microsoft Office User</dc:creator>
  <cp:keywords>KS3 maths, fuel proverty in UK</cp:keywords>
  <cp:lastModifiedBy>Marie Neighbour</cp:lastModifiedBy>
  <cp:revision>11</cp:revision>
  <dcterms:created xsi:type="dcterms:W3CDTF">2017-06-28T15:11:57Z</dcterms:created>
  <dcterms:modified xsi:type="dcterms:W3CDTF">2023-10-23T12:47:38Z</dcterms:modified>
</cp:coreProperties>
</file>