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322" r:id="rId4"/>
    <p:sldId id="346" r:id="rId5"/>
    <p:sldId id="351" r:id="rId6"/>
    <p:sldId id="364" r:id="rId7"/>
    <p:sldId id="365" r:id="rId8"/>
    <p:sldId id="366" r:id="rId9"/>
    <p:sldId id="261" r:id="rId10"/>
    <p:sldId id="262" r:id="rId11"/>
    <p:sldId id="354" r:id="rId12"/>
    <p:sldId id="355" r:id="rId13"/>
    <p:sldId id="356" r:id="rId14"/>
    <p:sldId id="357" r:id="rId15"/>
    <p:sldId id="359" r:id="rId16"/>
    <p:sldId id="362" r:id="rId17"/>
    <p:sldId id="360" r:id="rId18"/>
    <p:sldId id="343" r:id="rId19"/>
    <p:sldId id="368" r:id="rId20"/>
    <p:sldId id="345" r:id="rId21"/>
    <p:sldId id="35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1569" autoAdjust="0"/>
  </p:normalViewPr>
  <p:slideViewPr>
    <p:cSldViewPr snapToGrid="0" snapToObjects="1">
      <p:cViewPr varScale="1">
        <p:scale>
          <a:sx n="60" d="100"/>
          <a:sy n="60" d="100"/>
        </p:scale>
        <p:origin x="1448" y="52"/>
      </p:cViewPr>
      <p:guideLst>
        <p:guide orient="horz" pos="2160"/>
        <p:guide pos="2880"/>
      </p:guideLst>
    </p:cSldViewPr>
  </p:slideViewPr>
  <p:notesTextViewPr>
    <p:cViewPr>
      <p:scale>
        <a:sx n="1" d="1"/>
        <a:sy n="1" d="1"/>
      </p:scale>
      <p:origin x="0" y="0"/>
    </p:cViewPr>
  </p:notesTextViewPr>
  <p:sorterViewPr>
    <p:cViewPr>
      <p:scale>
        <a:sx n="150" d="100"/>
        <a:sy n="150" d="100"/>
      </p:scale>
      <p:origin x="0" y="34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22/07/2024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12</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13</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14</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15</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16</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17</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Finished example.</a:t>
            </a:r>
          </a:p>
        </p:txBody>
      </p:sp>
      <p:sp>
        <p:nvSpPr>
          <p:cNvPr id="4" name="Slide Number Placeholder 3"/>
          <p:cNvSpPr>
            <a:spLocks noGrp="1"/>
          </p:cNvSpPr>
          <p:nvPr>
            <p:ph type="sldNum" sz="quarter" idx="5"/>
          </p:nvPr>
        </p:nvSpPr>
        <p:spPr/>
        <p:txBody>
          <a:bodyPr/>
          <a:lstStyle/>
          <a:p>
            <a:fld id="{E70D4E27-8A95-48B6-86B5-6625768F2449}" type="slidenum">
              <a:rPr lang="en-GB" smtClean="0"/>
              <a:t>18</a:t>
            </a:fld>
            <a:endParaRPr lang="en-GB"/>
          </a:p>
        </p:txBody>
      </p:sp>
    </p:spTree>
    <p:extLst>
      <p:ext uri="{BB962C8B-B14F-4D97-AF65-F5344CB8AC3E}">
        <p14:creationId xmlns:p14="http://schemas.microsoft.com/office/powerpoint/2010/main" val="417942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Discuss what can be learnt from how spiders make their webs. How could we use this in design and engineering?</a:t>
            </a:r>
          </a:p>
        </p:txBody>
      </p:sp>
      <p:sp>
        <p:nvSpPr>
          <p:cNvPr id="4" name="Slide Number Placeholder 3"/>
          <p:cNvSpPr>
            <a:spLocks noGrp="1"/>
          </p:cNvSpPr>
          <p:nvPr>
            <p:ph type="sldNum" sz="quarter" idx="5"/>
          </p:nvPr>
        </p:nvSpPr>
        <p:spPr/>
        <p:txBody>
          <a:bodyPr/>
          <a:lstStyle/>
          <a:p>
            <a:fld id="{E70D4E27-8A95-48B6-86B5-6625768F2449}" type="slidenum">
              <a:rPr lang="en-GB" smtClean="0"/>
              <a:t>19</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When hanging the web, t</a:t>
            </a:r>
            <a:r>
              <a:rPr lang="en-GB" dirty="0"/>
              <a:t>o make it more secure as a hanging decoration add a small blob of glue at each junction while it is still on the card</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20</a:t>
            </a:fld>
            <a:endParaRPr lang="en-GB"/>
          </a:p>
        </p:txBody>
      </p:sp>
    </p:spTree>
    <p:extLst>
      <p:ext uri="{BB962C8B-B14F-4D97-AF65-F5344CB8AC3E}">
        <p14:creationId xmlns:p14="http://schemas.microsoft.com/office/powerpoint/2010/main" val="1285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and origins of Halloween to learners.</a:t>
            </a:r>
          </a:p>
          <a:p>
            <a:r>
              <a:rPr lang="en-GB" dirty="0">
                <a:latin typeface="Calibri (body)"/>
              </a:rPr>
              <a:t>Learners could be asked what they already know about Halloween and what they would like to learn about it during this activity.</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and origins of Halloween to learners.</a:t>
            </a:r>
          </a:p>
          <a:p>
            <a:r>
              <a:rPr lang="en-GB" dirty="0">
                <a:latin typeface="Calibri (body)"/>
              </a:rPr>
              <a:t>Learners could be asked what they already know about Halloween and what they would like to learn about it during this activity.</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2598738" algn="l"/>
              </a:tabLst>
              <a:defRPr/>
            </a:pPr>
            <a:r>
              <a:rPr lang="en-GB" dirty="0"/>
              <a:t>Why do spiders make webs?</a:t>
            </a:r>
          </a:p>
          <a:p>
            <a:pPr>
              <a:tabLst>
                <a:tab pos="2598738" algn="l"/>
              </a:tabLst>
            </a:pPr>
            <a:r>
              <a:rPr lang="en-GB" sz="1200" dirty="0"/>
              <a:t>The next few slides show some of the work that spiders do to make their wonderful webs.</a:t>
            </a:r>
          </a:p>
          <a:p>
            <a:pPr>
              <a:tabLst>
                <a:tab pos="2598738" algn="l"/>
              </a:tabLst>
            </a:pPr>
            <a:r>
              <a:rPr lang="en-GB" sz="1200" dirty="0"/>
              <a:t>The best time to see them is in the morning, when they might have dew on them like the ones shown above.</a:t>
            </a:r>
            <a:endParaRPr lang="en-GB" sz="1050" dirty="0"/>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picture shows that the spider lays out lines or threads from the middle and then goes round and round in a spiral adding more threads</a:t>
            </a:r>
            <a:endParaRPr lang="en-GB" sz="1050" dirty="0"/>
          </a:p>
          <a:p>
            <a:endParaRPr lang="en-GB" dirty="0"/>
          </a:p>
        </p:txBody>
      </p:sp>
      <p:sp>
        <p:nvSpPr>
          <p:cNvPr id="4" name="Slide Number Placeholder 3"/>
          <p:cNvSpPr>
            <a:spLocks noGrp="1"/>
          </p:cNvSpPr>
          <p:nvPr>
            <p:ph type="sldNum" sz="quarter" idx="5"/>
          </p:nvPr>
        </p:nvSpPr>
        <p:spPr/>
        <p:txBody>
          <a:bodyPr/>
          <a:lstStyle/>
          <a:p>
            <a:fld id="{26D38C6A-27F3-4D9F-AFF5-F53EC4158501}" type="slidenum">
              <a:rPr lang="en-GB" smtClean="0"/>
              <a:t>7</a:t>
            </a:fld>
            <a:endParaRPr lang="en-GB" dirty="0"/>
          </a:p>
        </p:txBody>
      </p:sp>
    </p:spTree>
    <p:extLst>
      <p:ext uri="{BB962C8B-B14F-4D97-AF65-F5344CB8AC3E}">
        <p14:creationId xmlns:p14="http://schemas.microsoft.com/office/powerpoint/2010/main" val="395328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care when using sharp objects such as a craft knife and/or scissors.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Rough textured yarn is best to use as the knots do not slip.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Spider cut out templates are given on presentation slide 21.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Corrugated cardboard is preferred due to its stiffness.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E8C40-E8E0-49FB-A706-60F7ABCEE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92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10</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11</a:t>
            </a:fld>
            <a:endParaRPr lang="en-GB"/>
          </a:p>
        </p:txBody>
      </p:sp>
    </p:spTree>
    <p:extLst>
      <p:ext uri="{BB962C8B-B14F-4D97-AF65-F5344CB8AC3E}">
        <p14:creationId xmlns:p14="http://schemas.microsoft.com/office/powerpoint/2010/main" val="27279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DC60A3-752F-4355-B71F-61B141DF7F41}"/>
              </a:ext>
            </a:extLst>
          </p:cNvPr>
          <p:cNvSpPr txBox="1"/>
          <p:nvPr/>
        </p:nvSpPr>
        <p:spPr>
          <a:xfrm>
            <a:off x="1459671" y="5433492"/>
            <a:ext cx="6224656" cy="453970"/>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350" dirty="0">
                <a:latin typeface="+mn-lt"/>
              </a:rPr>
              <a:t>Making an elegant trap for a spider in Halloween</a:t>
            </a:r>
          </a:p>
        </p:txBody>
      </p:sp>
      <p:sp>
        <p:nvSpPr>
          <p:cNvPr id="2" name="Rectangle 1">
            <a:extLst>
              <a:ext uri="{FF2B5EF4-FFF2-40B4-BE49-F238E27FC236}">
                <a16:creationId xmlns:a16="http://schemas.microsoft.com/office/drawing/2014/main" id="{4366350D-0555-A939-B5EB-1E97FEF79699}"/>
              </a:ext>
            </a:extLst>
          </p:cNvPr>
          <p:cNvSpPr/>
          <p:nvPr/>
        </p:nvSpPr>
        <p:spPr>
          <a:xfrm>
            <a:off x="0" y="1123095"/>
            <a:ext cx="9143998" cy="830997"/>
          </a:xfrm>
          <a:prstGeom prst="rect">
            <a:avLst/>
          </a:prstGeom>
          <a:noFill/>
        </p:spPr>
        <p:txBody>
          <a:bodyPr wrap="square" rtlCol="0">
            <a:spAutoFit/>
          </a:bodyPr>
          <a:lstStyle/>
          <a:p>
            <a:pPr algn="ctr"/>
            <a:r>
              <a:rPr lang="en-GB" sz="4800" b="1" dirty="0">
                <a:cs typeface="Arial"/>
              </a:rPr>
              <a:t>Make a spider’s web</a:t>
            </a:r>
            <a:endParaRPr lang="en-US" sz="4800" b="1" dirty="0">
              <a:cs typeface="Arial"/>
            </a:endParaRPr>
          </a:p>
        </p:txBody>
      </p:sp>
      <p:pic>
        <p:nvPicPr>
          <p:cNvPr id="1026" name="Picture 2" descr="Free spider cartoon spider cartoon insect vector">
            <a:extLst>
              <a:ext uri="{FF2B5EF4-FFF2-40B4-BE49-F238E27FC236}">
                <a16:creationId xmlns:a16="http://schemas.microsoft.com/office/drawing/2014/main" id="{8127B2F4-48CC-39A2-1FD4-64249EE62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61"/>
          <a:stretch/>
        </p:blipFill>
        <p:spPr bwMode="auto">
          <a:xfrm>
            <a:off x="2066040" y="1882972"/>
            <a:ext cx="5011919" cy="34118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cobweb spider web vector">
            <a:extLst>
              <a:ext uri="{FF2B5EF4-FFF2-40B4-BE49-F238E27FC236}">
                <a16:creationId xmlns:a16="http://schemas.microsoft.com/office/drawing/2014/main" id="{BDACC233-CD5A-DF75-2334-591FD0E30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9980"/>
            <a:ext cx="1757963" cy="1757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ree cobweb spider web vector">
            <a:extLst>
              <a:ext uri="{FF2B5EF4-FFF2-40B4-BE49-F238E27FC236}">
                <a16:creationId xmlns:a16="http://schemas.microsoft.com/office/drawing/2014/main" id="{EBFE30C6-CBC5-C28C-0A5E-2BCC9B54E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86036" y="4369980"/>
            <a:ext cx="1757963" cy="17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68063" y="1718925"/>
            <a:ext cx="8607873" cy="1402731"/>
          </a:xfrm>
        </p:spPr>
        <p:txBody>
          <a:bodyPr>
            <a:noAutofit/>
          </a:bodyPr>
          <a:lstStyle/>
          <a:p>
            <a:pPr>
              <a:buFont typeface="Arial" panose="020B0604020202020204" pitchFamily="34" charset="0"/>
              <a:buChar char="•"/>
            </a:pPr>
            <a:r>
              <a:rPr lang="en-GB" sz="2400" dirty="0"/>
              <a:t>Spiders start by making a strong fixing for their web</a:t>
            </a:r>
          </a:p>
          <a:p>
            <a:pPr>
              <a:buFont typeface="Arial" panose="020B0604020202020204" pitchFamily="34" charset="0"/>
              <a:buChar char="•"/>
            </a:pPr>
            <a:r>
              <a:rPr lang="en-GB" sz="2400" dirty="0"/>
              <a:t>To do this, cut notches out of the edge of your cardboard as shown below</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058490"/>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1</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72827" y="2797643"/>
            <a:ext cx="3717164" cy="278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126C5C90-D236-BB11-AC0D-A9BF68F28525}"/>
              </a:ext>
            </a:extLst>
          </p:cNvPr>
          <p:cNvGrpSpPr/>
          <p:nvPr/>
        </p:nvGrpSpPr>
        <p:grpSpPr>
          <a:xfrm>
            <a:off x="1597885" y="3121656"/>
            <a:ext cx="2134921" cy="2730137"/>
            <a:chOff x="1751674" y="3213463"/>
            <a:chExt cx="2134921" cy="2730137"/>
          </a:xfrm>
        </p:grpSpPr>
        <p:sp>
          <p:nvSpPr>
            <p:cNvPr id="2" name="Rectangle 1"/>
            <p:cNvSpPr/>
            <p:nvPr/>
          </p:nvSpPr>
          <p:spPr>
            <a:xfrm>
              <a:off x="1763486" y="3213463"/>
              <a:ext cx="2122647" cy="2730137"/>
            </a:xfrm>
            <a:prstGeom prst="rect">
              <a:avLst/>
            </a:prstGeom>
            <a:blipFill>
              <a:blip r:embed="rId4">
                <a:extLst>
                  <a:ext uri="{28A0092B-C50C-407E-A947-70E740481C1C}">
                    <a14:useLocalDpi xmlns:a14="http://schemas.microsoft.com/office/drawing/2010/main" val="0"/>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940859" y="3213463"/>
              <a:ext cx="0" cy="13485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711389" y="3213463"/>
              <a:ext cx="0" cy="134855"/>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965469" y="5808745"/>
              <a:ext cx="0" cy="134855"/>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680013" y="5808745"/>
              <a:ext cx="0" cy="134855"/>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697410" y="5087471"/>
              <a:ext cx="189185"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3732806" y="4026870"/>
              <a:ext cx="153327"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751674" y="5082989"/>
              <a:ext cx="189185"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1777179" y="4022388"/>
              <a:ext cx="153327" cy="0"/>
            </a:xfrm>
            <a:prstGeom prst="line">
              <a:avLst/>
            </a:prstGeom>
          </p:spPr>
          <p:style>
            <a:lnRef idx="3">
              <a:schemeClr val="dk1"/>
            </a:lnRef>
            <a:fillRef idx="0">
              <a:schemeClr val="dk1"/>
            </a:fillRef>
            <a:effectRef idx="2">
              <a:schemeClr val="dk1"/>
            </a:effectRef>
            <a:fontRef idx="minor">
              <a:schemeClr val="tx1"/>
            </a:fontRef>
          </p:style>
        </p:cxnSp>
      </p:grpSp>
      <p:sp>
        <p:nvSpPr>
          <p:cNvPr id="7" name="TextBox 6">
            <a:extLst>
              <a:ext uri="{FF2B5EF4-FFF2-40B4-BE49-F238E27FC236}">
                <a16:creationId xmlns:a16="http://schemas.microsoft.com/office/drawing/2014/main" id="{CA2F4642-2C66-20E7-83F8-49B0240F9B5F}"/>
              </a:ext>
            </a:extLst>
          </p:cNvPr>
          <p:cNvSpPr txBox="1"/>
          <p:nvPr/>
        </p:nvSpPr>
        <p:spPr>
          <a:xfrm>
            <a:off x="1609697" y="122877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26112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6" y="2024743"/>
            <a:ext cx="3940710" cy="1404257"/>
          </a:xfrm>
        </p:spPr>
        <p:txBody>
          <a:bodyPr>
            <a:noAutofit/>
          </a:bodyPr>
          <a:lstStyle/>
          <a:p>
            <a:pPr>
              <a:buFont typeface="Arial" panose="020B0604020202020204" pitchFamily="34" charset="0"/>
              <a:buChar char="•"/>
            </a:pPr>
            <a:r>
              <a:rPr lang="en-GB" sz="2400" dirty="0"/>
              <a:t>Make a loop in the end of your thread to create a knot that will hold in the notch</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43946"/>
            <a:ext cx="298051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2</a:t>
            </a:r>
          </a:p>
        </p:txBody>
      </p:sp>
      <p:pic>
        <p:nvPicPr>
          <p:cNvPr id="2054" name="Picture 6" descr="C:\Users\mrscj\Documents\Education\IET\Summer 2024\Incy Wincy\Photos\20240623_220728.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5400000">
            <a:off x="4051315" y="1735447"/>
            <a:ext cx="4732010" cy="354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6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78170" y="1776834"/>
            <a:ext cx="8085245" cy="680519"/>
          </a:xfrm>
        </p:spPr>
        <p:txBody>
          <a:bodyPr>
            <a:noAutofit/>
          </a:bodyPr>
          <a:lstStyle/>
          <a:p>
            <a:pPr>
              <a:buFont typeface="Arial" panose="020B0604020202020204" pitchFamily="34" charset="0"/>
              <a:buChar char="•"/>
            </a:pPr>
            <a:r>
              <a:rPr lang="en-GB" sz="2400" dirty="0"/>
              <a:t>Go backwards and forwards across the card to make a set of framework threads that cross in the middle</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03608"/>
            <a:ext cx="1921149"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3</a:t>
            </a:r>
          </a:p>
        </p:txBody>
      </p:sp>
      <p:pic>
        <p:nvPicPr>
          <p:cNvPr id="3075" name="Picture 3" descr="C:\Users\mrscj\Documents\Education\IET\Summer 2024\Incy Wincy\Photos\20240623_22233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10107" y="2667655"/>
            <a:ext cx="4244808" cy="318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6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5635689" y="2025420"/>
            <a:ext cx="3303037" cy="1643332"/>
          </a:xfrm>
        </p:spPr>
        <p:txBody>
          <a:bodyPr>
            <a:noAutofit/>
          </a:bodyPr>
          <a:lstStyle/>
          <a:p>
            <a:pPr>
              <a:buFont typeface="Arial" panose="020B0604020202020204" pitchFamily="34" charset="0"/>
              <a:buChar char="•"/>
            </a:pPr>
            <a:r>
              <a:rPr lang="en-GB" sz="2400" dirty="0"/>
              <a:t>Tie a knot with a new piece of thread, in the middle of the place where the threads cross</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5" y="1082480"/>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4</a:t>
            </a:r>
          </a:p>
        </p:txBody>
      </p:sp>
      <p:pic>
        <p:nvPicPr>
          <p:cNvPr id="4098" name="Picture 2" descr="C:\Users\mrscj\Documents\Education\IET\Summer 2024\Incy Wincy\Photos\20240623_222430.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0968" y="1876129"/>
            <a:ext cx="5199188" cy="389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9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45032" y="1931627"/>
            <a:ext cx="3303037" cy="3409841"/>
          </a:xfrm>
        </p:spPr>
        <p:txBody>
          <a:bodyPr>
            <a:noAutofit/>
          </a:bodyPr>
          <a:lstStyle/>
          <a:p>
            <a:pPr>
              <a:buFont typeface="Arial" panose="020B0604020202020204" pitchFamily="34" charset="0"/>
              <a:buChar char="•"/>
            </a:pPr>
            <a:r>
              <a:rPr lang="en-GB" sz="2400" dirty="0"/>
              <a:t>Start working your way round the web, tying knots to keep the threads in place</a:t>
            </a:r>
          </a:p>
          <a:p>
            <a:pPr marL="0" indent="0">
              <a:buNone/>
            </a:pPr>
            <a:endParaRPr lang="en-GB" sz="2400" dirty="0"/>
          </a:p>
          <a:p>
            <a:pPr>
              <a:buFont typeface="Arial" panose="020B0604020202020204" pitchFamily="34" charset="0"/>
              <a:buChar char="•"/>
            </a:pPr>
            <a:r>
              <a:rPr lang="en-GB" sz="2400" dirty="0"/>
              <a:t>How to tie the knots is shown in the next two slides</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76272"/>
            <a:ext cx="1731579"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5</a:t>
            </a:r>
          </a:p>
        </p:txBody>
      </p:sp>
      <p:pic>
        <p:nvPicPr>
          <p:cNvPr id="5122" name="Picture 2" descr="C:\Users\mrscj\Documents\Education\IET\Summer 2024\Incy Wincy\Photos\20240623_222535.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86133" y="1665321"/>
            <a:ext cx="4901529" cy="367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96363" y="1657238"/>
            <a:ext cx="8616684" cy="680519"/>
          </a:xfrm>
        </p:spPr>
        <p:txBody>
          <a:bodyPr>
            <a:noAutofit/>
          </a:bodyPr>
          <a:lstStyle/>
          <a:p>
            <a:pPr marL="0" indent="0">
              <a:buNone/>
            </a:pPr>
            <a:r>
              <a:rPr lang="en-GB" sz="2400" dirty="0"/>
              <a:t>The main threads that run out from the middle are shown here in grey and the web threads in yellow</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96363" y="1071145"/>
            <a:ext cx="434096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Tying the knots 1</a:t>
            </a:r>
          </a:p>
        </p:txBody>
      </p:sp>
      <p:grpSp>
        <p:nvGrpSpPr>
          <p:cNvPr id="6" name="Group 5">
            <a:extLst>
              <a:ext uri="{FF2B5EF4-FFF2-40B4-BE49-F238E27FC236}">
                <a16:creationId xmlns:a16="http://schemas.microsoft.com/office/drawing/2014/main" id="{BDD21CFE-A46C-8CAB-A80A-FE2231DB1001}"/>
              </a:ext>
            </a:extLst>
          </p:cNvPr>
          <p:cNvGrpSpPr/>
          <p:nvPr/>
        </p:nvGrpSpPr>
        <p:grpSpPr>
          <a:xfrm>
            <a:off x="464500" y="2432183"/>
            <a:ext cx="8448547" cy="3582913"/>
            <a:chOff x="464500" y="2298368"/>
            <a:chExt cx="8448547" cy="3582913"/>
          </a:xfrm>
        </p:grpSpPr>
        <p:pic>
          <p:nvPicPr>
            <p:cNvPr id="1027" name="Picture 3" descr="C:\Users\mrscj\Documents\Education\IET\Summer 2024\Incy Wincy\Photos\20240624_170927.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5400000">
              <a:off x="101701" y="2661167"/>
              <a:ext cx="2902394" cy="2176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rscj\Documents\Education\IET\Summer 2024\Incy Wincy\Photos\20240624_170940.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5400000">
              <a:off x="6308125" y="2661167"/>
              <a:ext cx="2902394" cy="2176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rscj\Documents\Education\IET\Summer 2024\Incy Wincy\Photos\20240624_170957.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3204913" y="2661167"/>
              <a:ext cx="2902394" cy="21767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FAA50482-FAF9-82E2-6CA4-BDC04F28BDB7}"/>
                </a:ext>
              </a:extLst>
            </p:cNvPr>
            <p:cNvSpPr txBox="1">
              <a:spLocks/>
            </p:cNvSpPr>
            <p:nvPr/>
          </p:nvSpPr>
          <p:spPr>
            <a:xfrm>
              <a:off x="464500" y="5200762"/>
              <a:ext cx="2173554" cy="680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400" dirty="0"/>
                <a:t>Pass under the thread</a:t>
              </a:r>
            </a:p>
          </p:txBody>
        </p:sp>
        <p:sp>
          <p:nvSpPr>
            <p:cNvPr id="12" name="Content Placeholder 2">
              <a:extLst>
                <a:ext uri="{FF2B5EF4-FFF2-40B4-BE49-F238E27FC236}">
                  <a16:creationId xmlns:a16="http://schemas.microsoft.com/office/drawing/2014/main" id="{FAA50482-FAF9-82E2-6CA4-BDC04F28BDB7}"/>
                </a:ext>
              </a:extLst>
            </p:cNvPr>
            <p:cNvSpPr txBox="1">
              <a:spLocks/>
            </p:cNvSpPr>
            <p:nvPr/>
          </p:nvSpPr>
          <p:spPr>
            <a:xfrm>
              <a:off x="3564470" y="5200762"/>
              <a:ext cx="2173554" cy="680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400" dirty="0"/>
                <a:t>Come back over the top</a:t>
              </a:r>
            </a:p>
          </p:txBody>
        </p:sp>
        <p:sp>
          <p:nvSpPr>
            <p:cNvPr id="13" name="Content Placeholder 2">
              <a:extLst>
                <a:ext uri="{FF2B5EF4-FFF2-40B4-BE49-F238E27FC236}">
                  <a16:creationId xmlns:a16="http://schemas.microsoft.com/office/drawing/2014/main" id="{FAA50482-FAF9-82E2-6CA4-BDC04F28BDB7}"/>
                </a:ext>
              </a:extLst>
            </p:cNvPr>
            <p:cNvSpPr txBox="1">
              <a:spLocks/>
            </p:cNvSpPr>
            <p:nvPr/>
          </p:nvSpPr>
          <p:spPr>
            <a:xfrm>
              <a:off x="6670924" y="5200762"/>
              <a:ext cx="2242123" cy="680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400" dirty="0"/>
                <a:t>Tie a knot and pull tight</a:t>
              </a:r>
            </a:p>
          </p:txBody>
        </p:sp>
      </p:grpSp>
    </p:spTree>
    <p:extLst>
      <p:ext uri="{BB962C8B-B14F-4D97-AF65-F5344CB8AC3E}">
        <p14:creationId xmlns:p14="http://schemas.microsoft.com/office/powerpoint/2010/main" val="71700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E30F24-5050-FE40-085A-DB4A230F9FEB}"/>
              </a:ext>
            </a:extLst>
          </p:cNvPr>
          <p:cNvGrpSpPr/>
          <p:nvPr/>
        </p:nvGrpSpPr>
        <p:grpSpPr>
          <a:xfrm>
            <a:off x="444965" y="1866643"/>
            <a:ext cx="8384724" cy="4202849"/>
            <a:chOff x="330841" y="1866642"/>
            <a:chExt cx="8384724" cy="4202849"/>
          </a:xfrm>
        </p:grpSpPr>
        <p:sp>
          <p:nvSpPr>
            <p:cNvPr id="11" name="Content Placeholder 2">
              <a:extLst>
                <a:ext uri="{FF2B5EF4-FFF2-40B4-BE49-F238E27FC236}">
                  <a16:creationId xmlns:a16="http://schemas.microsoft.com/office/drawing/2014/main" id="{FAA50482-FAF9-82E2-6CA4-BDC04F28BDB7}"/>
                </a:ext>
              </a:extLst>
            </p:cNvPr>
            <p:cNvSpPr txBox="1">
              <a:spLocks/>
            </p:cNvSpPr>
            <p:nvPr/>
          </p:nvSpPr>
          <p:spPr>
            <a:xfrm>
              <a:off x="330841" y="4930163"/>
              <a:ext cx="2176797" cy="883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400" dirty="0"/>
                <a:t>The tight first knot</a:t>
              </a:r>
            </a:p>
          </p:txBody>
        </p:sp>
        <p:sp>
          <p:nvSpPr>
            <p:cNvPr id="12" name="Content Placeholder 2">
              <a:extLst>
                <a:ext uri="{FF2B5EF4-FFF2-40B4-BE49-F238E27FC236}">
                  <a16:creationId xmlns:a16="http://schemas.microsoft.com/office/drawing/2014/main" id="{FAA50482-FAF9-82E2-6CA4-BDC04F28BDB7}"/>
                </a:ext>
              </a:extLst>
            </p:cNvPr>
            <p:cNvSpPr txBox="1">
              <a:spLocks/>
            </p:cNvSpPr>
            <p:nvPr/>
          </p:nvSpPr>
          <p:spPr>
            <a:xfrm>
              <a:off x="3082448" y="4927991"/>
              <a:ext cx="2881511" cy="1141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400" dirty="0"/>
                <a:t>Run the thread round the other side and tie another knot</a:t>
              </a:r>
            </a:p>
          </p:txBody>
        </p:sp>
        <p:sp>
          <p:nvSpPr>
            <p:cNvPr id="13" name="Content Placeholder 2">
              <a:extLst>
                <a:ext uri="{FF2B5EF4-FFF2-40B4-BE49-F238E27FC236}">
                  <a16:creationId xmlns:a16="http://schemas.microsoft.com/office/drawing/2014/main" id="{FAA50482-FAF9-82E2-6CA4-BDC04F28BDB7}"/>
                </a:ext>
              </a:extLst>
            </p:cNvPr>
            <p:cNvSpPr txBox="1">
              <a:spLocks/>
            </p:cNvSpPr>
            <p:nvPr/>
          </p:nvSpPr>
          <p:spPr>
            <a:xfrm>
              <a:off x="6538769" y="4930163"/>
              <a:ext cx="1451960" cy="883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400" dirty="0"/>
                <a:t>Pull tight</a:t>
              </a:r>
            </a:p>
          </p:txBody>
        </p:sp>
        <p:pic>
          <p:nvPicPr>
            <p:cNvPr id="14" name="Picture 5" descr="C:\Users\mrscj\Documents\Education\IET\Summer 2024\Incy Wincy\Photos\20240624_170947.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6200000">
              <a:off x="-31958" y="2229441"/>
              <a:ext cx="2902394" cy="21767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mrscj\Documents\Education\IET\Summer 2024\Incy Wincy\Photos\20240624_171009.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3018179" y="2229441"/>
              <a:ext cx="2902394" cy="21767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mrscj\Documents\Education\IET\Summer 2024\Incy Wincy\Photos\20240624_171020.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rot="5400000">
              <a:off x="6175970" y="2229442"/>
              <a:ext cx="2902394" cy="21767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1">
            <a:extLst>
              <a:ext uri="{FF2B5EF4-FFF2-40B4-BE49-F238E27FC236}">
                <a16:creationId xmlns:a16="http://schemas.microsoft.com/office/drawing/2014/main" id="{CC9232AF-04A6-F952-AAA1-FDE4FC35F61E}"/>
              </a:ext>
            </a:extLst>
          </p:cNvPr>
          <p:cNvSpPr txBox="1">
            <a:spLocks/>
          </p:cNvSpPr>
          <p:nvPr/>
        </p:nvSpPr>
        <p:spPr>
          <a:xfrm>
            <a:off x="296363" y="1071145"/>
            <a:ext cx="434096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Tying the knots 2</a:t>
            </a:r>
          </a:p>
        </p:txBody>
      </p:sp>
    </p:spTree>
    <p:extLst>
      <p:ext uri="{BB962C8B-B14F-4D97-AF65-F5344CB8AC3E}">
        <p14:creationId xmlns:p14="http://schemas.microsoft.com/office/powerpoint/2010/main" val="110814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91240" y="1947782"/>
            <a:ext cx="2772000" cy="3207762"/>
          </a:xfrm>
        </p:spPr>
        <p:txBody>
          <a:bodyPr>
            <a:noAutofit/>
          </a:bodyPr>
          <a:lstStyle/>
          <a:p>
            <a:pPr>
              <a:buFont typeface="Arial" panose="020B0604020202020204" pitchFamily="34" charset="0"/>
              <a:buChar char="•"/>
            </a:pPr>
            <a:r>
              <a:rPr lang="en-GB" sz="2400" dirty="0"/>
              <a:t>Keep going round and round until you have made a web shape</a:t>
            </a:r>
          </a:p>
          <a:p>
            <a:pPr>
              <a:buFont typeface="Arial" panose="020B0604020202020204" pitchFamily="34" charset="0"/>
              <a:buChar char="•"/>
            </a:pPr>
            <a:endParaRPr lang="en-GB" sz="2400" dirty="0"/>
          </a:p>
          <a:p>
            <a:pPr>
              <a:buFont typeface="Arial" panose="020B0604020202020204" pitchFamily="34" charset="0"/>
              <a:buChar char="•"/>
            </a:pPr>
            <a:r>
              <a:rPr lang="en-GB" sz="2400" dirty="0"/>
              <a:t>This is just how those clever little spiders do it</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91240" y="1144600"/>
            <a:ext cx="190861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6</a:t>
            </a:r>
          </a:p>
        </p:txBody>
      </p:sp>
      <p:pic>
        <p:nvPicPr>
          <p:cNvPr id="6146" name="Picture 2" descr="C:\Users\mrscj\Documents\Education\IET\Summer 2024\Incy Wincy\Photos\20240623_223517.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59940" y="1665321"/>
            <a:ext cx="2772000" cy="2772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rscj\Documents\Education\IET\Summer 2024\Incy Wincy\Photos\20240623_224443.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5400000">
            <a:off x="6223522" y="2676763"/>
            <a:ext cx="2629238" cy="262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02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03093"/>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Finished Elegant Trap</a:t>
            </a:r>
          </a:p>
        </p:txBody>
      </p:sp>
      <p:sp>
        <p:nvSpPr>
          <p:cNvPr id="7"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886133" y="1783612"/>
            <a:ext cx="4979942" cy="2045484"/>
          </a:xfrm>
        </p:spPr>
        <p:txBody>
          <a:bodyPr>
            <a:normAutofit/>
          </a:bodyPr>
          <a:lstStyle/>
          <a:p>
            <a:pPr>
              <a:buFont typeface="Arial" panose="020B0604020202020204" pitchFamily="34" charset="0"/>
              <a:buChar char="•"/>
            </a:pPr>
            <a:r>
              <a:rPr lang="en-GB" sz="2400" dirty="0"/>
              <a:t>This web can be used as a decoration just like this, on the card</a:t>
            </a:r>
          </a:p>
          <a:p>
            <a:pPr>
              <a:buFont typeface="Arial" panose="020B0604020202020204" pitchFamily="34" charset="0"/>
              <a:buChar char="•"/>
            </a:pPr>
            <a:r>
              <a:rPr lang="en-GB" sz="2400" dirty="0"/>
              <a:t>Or you could also add a spider in the middle</a:t>
            </a:r>
          </a:p>
        </p:txBody>
      </p:sp>
      <p:pic>
        <p:nvPicPr>
          <p:cNvPr id="7170" name="Picture 2" descr="C:\Users\mrscj\Documents\Education\IET\Summer 2024\Incy Wincy\Photos\20240624_121608.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5400000">
            <a:off x="339317" y="2325111"/>
            <a:ext cx="3919767" cy="2939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mrscj\Documents\Education\IET\Summer 2024\Incy Wincy\Photos\20240626_172123.jpg">
            <a:extLst>
              <a:ext uri="{FF2B5EF4-FFF2-40B4-BE49-F238E27FC236}">
                <a16:creationId xmlns:a16="http://schemas.microsoft.com/office/drawing/2014/main" id="{6DED1144-A556-6C72-F2BA-317FFD0B6349}"/>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53683" y="3375316"/>
            <a:ext cx="3661029" cy="26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9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23384" y="1801201"/>
            <a:ext cx="8363415" cy="977518"/>
          </a:xfrm>
        </p:spPr>
        <p:txBody>
          <a:bodyPr>
            <a:noAutofit/>
          </a:bodyPr>
          <a:lstStyle/>
          <a:p>
            <a:pPr>
              <a:buFont typeface="Arial" panose="020B0604020202020204" pitchFamily="34" charset="0"/>
              <a:buChar char="•"/>
            </a:pPr>
            <a:r>
              <a:rPr lang="en-GB" sz="2400" dirty="0"/>
              <a:t>Suspension bridges are strong but light </a:t>
            </a:r>
          </a:p>
          <a:p>
            <a:pPr>
              <a:buFont typeface="Arial" panose="020B0604020202020204" pitchFamily="34" charset="0"/>
              <a:buChar char="•"/>
            </a:pPr>
            <a:r>
              <a:rPr lang="en-GB" sz="2400" dirty="0"/>
              <a:t>Like spiders’ webs they reach across large gaps</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31833"/>
            <a:ext cx="836341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Plenary - what can we learn from spiders?</a:t>
            </a:r>
          </a:p>
        </p:txBody>
      </p:sp>
      <p:pic>
        <p:nvPicPr>
          <p:cNvPr id="5122" name="Picture 2" descr="Free Bridge Night View photo and picture">
            <a:extLst>
              <a:ext uri="{FF2B5EF4-FFF2-40B4-BE49-F238E27FC236}">
                <a16:creationId xmlns:a16="http://schemas.microsoft.com/office/drawing/2014/main" id="{263B97CB-8D83-B593-5716-046F9C445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98" y="2968852"/>
            <a:ext cx="3860961" cy="2573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Landscape Evening photo and picture">
            <a:extLst>
              <a:ext uri="{FF2B5EF4-FFF2-40B4-BE49-F238E27FC236}">
                <a16:creationId xmlns:a16="http://schemas.microsoft.com/office/drawing/2014/main" id="{342FF4DD-E4DA-ADCB-9D36-50D5CC357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68852"/>
            <a:ext cx="3860961" cy="257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6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FF8F49-37C4-D3CA-7641-20B1233CEF79}"/>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Extension</a:t>
            </a:r>
          </a:p>
        </p:txBody>
      </p:sp>
      <p:sp>
        <p:nvSpPr>
          <p:cNvPr id="2" name="Content Placeholder 2">
            <a:extLst>
              <a:ext uri="{FF2B5EF4-FFF2-40B4-BE49-F238E27FC236}">
                <a16:creationId xmlns:a16="http://schemas.microsoft.com/office/drawing/2014/main" id="{AB2C5ECE-0C91-87C1-EA52-4BC1903E8D00}"/>
              </a:ext>
            </a:extLst>
          </p:cNvPr>
          <p:cNvSpPr>
            <a:spLocks noGrp="1"/>
          </p:cNvSpPr>
          <p:nvPr>
            <p:ph idx="1"/>
          </p:nvPr>
        </p:nvSpPr>
        <p:spPr>
          <a:xfrm>
            <a:off x="318965" y="1954633"/>
            <a:ext cx="7134336" cy="2948734"/>
          </a:xfrm>
        </p:spPr>
        <p:txBody>
          <a:bodyPr>
            <a:normAutofit/>
          </a:bodyPr>
          <a:lstStyle/>
          <a:p>
            <a:pPr>
              <a:buFont typeface="Arial" panose="020B0604020202020204" pitchFamily="34" charset="0"/>
              <a:buChar char="•"/>
            </a:pPr>
            <a:r>
              <a:rPr lang="en-GB" sz="2400" dirty="0"/>
              <a:t>The web could be made of different coloured threads, or luminous yarn on a black background</a:t>
            </a:r>
          </a:p>
          <a:p>
            <a:pPr>
              <a:buFont typeface="Arial" panose="020B0604020202020204" pitchFamily="34" charset="0"/>
              <a:buChar char="•"/>
            </a:pPr>
            <a:endParaRPr lang="en-GB" sz="2400" dirty="0"/>
          </a:p>
          <a:p>
            <a:pPr>
              <a:buFont typeface="Arial" panose="020B0604020202020204" pitchFamily="34" charset="0"/>
              <a:buChar char="•"/>
            </a:pPr>
            <a:r>
              <a:rPr lang="en-GB" sz="2400" dirty="0"/>
              <a:t>Take the web off the card and hang it up in a window</a:t>
            </a:r>
          </a:p>
          <a:p>
            <a:pPr>
              <a:buFont typeface="Arial" panose="020B0604020202020204" pitchFamily="34" charset="0"/>
              <a:buChar char="•"/>
            </a:pPr>
            <a:endParaRPr lang="en-GB" sz="2400" dirty="0"/>
          </a:p>
          <a:p>
            <a:pPr>
              <a:buFont typeface="Arial" panose="020B0604020202020204" pitchFamily="34" charset="0"/>
              <a:buChar char="•"/>
            </a:pPr>
            <a:r>
              <a:rPr lang="en-GB" sz="2400" dirty="0"/>
              <a:t>Make a large web as a group to catch your friends in</a:t>
            </a:r>
          </a:p>
        </p:txBody>
      </p:sp>
      <p:pic>
        <p:nvPicPr>
          <p:cNvPr id="3" name="Picture 6" descr="Free cobweb spider web vector">
            <a:extLst>
              <a:ext uri="{FF2B5EF4-FFF2-40B4-BE49-F238E27FC236}">
                <a16:creationId xmlns:a16="http://schemas.microsoft.com/office/drawing/2014/main" id="{D46AD090-9862-A35B-2DE7-6EE3EECC5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91816" y="4175760"/>
            <a:ext cx="1952184" cy="19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0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0991" y="115890"/>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0991" y="1801417"/>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0991" y="3486944"/>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0991" y="5172471"/>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13362" y="57946"/>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13362" y="1743473"/>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13362" y="3429000"/>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13362" y="5114527"/>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39242" y="181203"/>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39242" y="1866730"/>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39242" y="3552257"/>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39242" y="5237784"/>
            <a:ext cx="2517276" cy="16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03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890280"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Where does Halloween come from?</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848151"/>
            <a:ext cx="8435846"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is an old festival that dates back many centuries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First observed by the Scottish and Irish as ‘All Hallows Eve’, when it was believed the souls of the dead returned home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All Hallows Day is the 1</a:t>
            </a:r>
            <a:r>
              <a:rPr lang="en-GB" sz="2400" baseline="30000" dirty="0">
                <a:cs typeface="Arial" panose="020B0604020202020204" pitchFamily="34" charset="0"/>
              </a:rPr>
              <a:t>st</a:t>
            </a:r>
            <a:r>
              <a:rPr lang="en-GB" sz="2400" dirty="0">
                <a:cs typeface="Arial" panose="020B0604020202020204" pitchFamily="34" charset="0"/>
              </a:rPr>
              <a:t> of November - it is a date that the Christian church uses to celebrate and honour the Saints of the church</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So, All Hallows Eve is the 31</a:t>
            </a:r>
            <a:r>
              <a:rPr lang="en-GB" sz="2400" baseline="30000" dirty="0">
                <a:cs typeface="Arial" panose="020B0604020202020204" pitchFamily="34" charset="0"/>
              </a:rPr>
              <a:t>st</a:t>
            </a:r>
            <a:r>
              <a:rPr lang="en-GB" sz="2400" dirty="0">
                <a:cs typeface="Arial" panose="020B0604020202020204" pitchFamily="34" charset="0"/>
              </a:rPr>
              <a:t> October, Halloween</a:t>
            </a:r>
          </a:p>
        </p:txBody>
      </p:sp>
      <p:pic>
        <p:nvPicPr>
          <p:cNvPr id="5" name="Picture 2" descr="Free spider cartoon spider cartoon insect vector">
            <a:extLst>
              <a:ext uri="{FF2B5EF4-FFF2-40B4-BE49-F238E27FC236}">
                <a16:creationId xmlns:a16="http://schemas.microsoft.com/office/drawing/2014/main" id="{38255CC1-2323-6FE1-A8C2-BAB3B5856D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61"/>
          <a:stretch/>
        </p:blipFill>
        <p:spPr bwMode="auto">
          <a:xfrm>
            <a:off x="7017482" y="4535905"/>
            <a:ext cx="1839469" cy="12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Halloween today</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855238"/>
            <a:ext cx="6426572"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was taken to the United States of America when many families moved there in the 19</a:t>
            </a:r>
            <a:r>
              <a:rPr lang="en-GB" sz="2400" baseline="30000" dirty="0">
                <a:cs typeface="Arial" panose="020B0604020202020204" pitchFamily="34" charset="0"/>
              </a:rPr>
              <a:t>th</a:t>
            </a:r>
            <a:r>
              <a:rPr lang="en-GB" sz="2400" dirty="0">
                <a:cs typeface="Arial" panose="020B0604020202020204" pitchFamily="34" charset="0"/>
              </a:rPr>
              <a:t> Century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 was then expanded to include ‘Trick or Treat’ and dressing up</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Across the world, people now decorate their houses with Halloween decorations such as pumpkin lanterns, witches’ cauldrons, bats and spiders’ webs</a:t>
            </a:r>
          </a:p>
        </p:txBody>
      </p:sp>
      <p:pic>
        <p:nvPicPr>
          <p:cNvPr id="2050" name="Picture 2" descr="Free halloween pumpkin scary vector">
            <a:extLst>
              <a:ext uri="{FF2B5EF4-FFF2-40B4-BE49-F238E27FC236}">
                <a16:creationId xmlns:a16="http://schemas.microsoft.com/office/drawing/2014/main" id="{B7290F81-874E-80F2-BB23-85226C92D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111" y="3840397"/>
            <a:ext cx="2134839" cy="2044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cat halloween pet vector">
            <a:extLst>
              <a:ext uri="{FF2B5EF4-FFF2-40B4-BE49-F238E27FC236}">
                <a16:creationId xmlns:a16="http://schemas.microsoft.com/office/drawing/2014/main" id="{CA5CB37B-FE83-93F8-8318-169372E8D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111" y="1378145"/>
            <a:ext cx="1806445" cy="221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2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81373"/>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Why spiders?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1794224"/>
            <a:ext cx="5375680"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is a time to pretend to be scared, and people are sometimes scared of spiders</a:t>
            </a:r>
          </a:p>
          <a:p>
            <a:pPr marL="342900" indent="-342900">
              <a:buFont typeface="Arial" panose="020B0604020202020204" pitchFamily="34" charset="0"/>
              <a:buChar char="•"/>
            </a:pPr>
            <a:r>
              <a:rPr lang="en-GB" sz="2400" dirty="0">
                <a:cs typeface="Arial" panose="020B0604020202020204" pitchFamily="34" charset="0"/>
              </a:rPr>
              <a:t>They can appear suddenly and run across the carpet</a:t>
            </a:r>
          </a:p>
          <a:p>
            <a:pPr marL="342900" indent="-342900">
              <a:buFont typeface="Arial" panose="020B0604020202020204" pitchFamily="34" charset="0"/>
              <a:buChar char="•"/>
            </a:pPr>
            <a:r>
              <a:rPr lang="en-GB" sz="2400" dirty="0">
                <a:cs typeface="Arial" panose="020B0604020202020204" pitchFamily="34" charset="0"/>
              </a:rPr>
              <a:t>They make webs that are sticky and hang around in a creepy way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Look at the examples of spiders’ webs on the next few slides</a:t>
            </a:r>
          </a:p>
        </p:txBody>
      </p:sp>
      <p:pic>
        <p:nvPicPr>
          <p:cNvPr id="2" name="Picture 3">
            <a:extLst>
              <a:ext uri="{FF2B5EF4-FFF2-40B4-BE49-F238E27FC236}">
                <a16:creationId xmlns:a16="http://schemas.microsoft.com/office/drawing/2014/main" id="{D2B9DDBF-F9B2-2109-B9D2-D88B0A0CD72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5715001" y="1421633"/>
            <a:ext cx="3096008" cy="206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Free Cobweb Spider Web photo and picture">
            <a:extLst>
              <a:ext uri="{FF2B5EF4-FFF2-40B4-BE49-F238E27FC236}">
                <a16:creationId xmlns:a16="http://schemas.microsoft.com/office/drawing/2014/main" id="{DDC96A17-3D05-5D99-B27B-D20FA50D3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2" y="3779383"/>
            <a:ext cx="3096008" cy="206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5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098131" y="1222276"/>
            <a:ext cx="6947737" cy="463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4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65458" y="1268602"/>
            <a:ext cx="6813083" cy="454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54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3" y="2013255"/>
            <a:ext cx="3579456" cy="1089529"/>
          </a:xfrm>
          <a:noFill/>
        </p:spPr>
        <p:txBody>
          <a:bodyPr wrap="square" rtlCol="0">
            <a:spAutoFit/>
          </a:bodyPr>
          <a:lstStyle/>
          <a:p>
            <a:pPr marL="342900" indent="-342900">
              <a:buFont typeface="Arial" panose="020B0604020202020204" pitchFamily="34" charset="0"/>
              <a:buChar char="•"/>
              <a:tabLst>
                <a:tab pos="2598738" algn="l"/>
              </a:tabLst>
            </a:pPr>
            <a:r>
              <a:rPr lang="en-GB" sz="2400" dirty="0">
                <a:latin typeface="+mn-lt"/>
                <a:ea typeface="+mn-ea"/>
                <a:cs typeface="+mn-cs"/>
              </a:rPr>
              <a:t>You are going to pretend to be a spider and make a web</a:t>
            </a:r>
          </a:p>
        </p:txBody>
      </p:sp>
      <p:pic>
        <p:nvPicPr>
          <p:cNvPr id="4098"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4687651" y="1256847"/>
            <a:ext cx="3433665" cy="45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B3A00D3E-032D-B88C-5791-F76836505D6D}"/>
              </a:ext>
            </a:extLst>
          </p:cNvPr>
          <p:cNvSpPr txBox="1">
            <a:spLocks/>
          </p:cNvSpPr>
          <p:nvPr/>
        </p:nvSpPr>
        <p:spPr>
          <a:xfrm>
            <a:off x="231036" y="1154621"/>
            <a:ext cx="7890280"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Your task</a:t>
            </a:r>
          </a:p>
        </p:txBody>
      </p:sp>
    </p:spTree>
    <p:extLst>
      <p:ext uri="{BB962C8B-B14F-4D97-AF65-F5344CB8AC3E}">
        <p14:creationId xmlns:p14="http://schemas.microsoft.com/office/powerpoint/2010/main" val="30163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077FE-E1E3-F005-2E0E-0ED5431E4F1D}"/>
              </a:ext>
            </a:extLst>
          </p:cNvPr>
          <p:cNvSpPr txBox="1"/>
          <p:nvPr/>
        </p:nvSpPr>
        <p:spPr>
          <a:xfrm>
            <a:off x="325962" y="1844894"/>
            <a:ext cx="5367260" cy="3416320"/>
          </a:xfrm>
          <a:prstGeom prst="rect">
            <a:avLst/>
          </a:prstGeom>
          <a:noFill/>
        </p:spPr>
        <p:txBody>
          <a:bodyPr wrap="square" rtlCol="0">
            <a:spAutoFit/>
          </a:bodyPr>
          <a:lstStyle/>
          <a:p>
            <a:pPr marL="285750" indent="-285750">
              <a:buFont typeface="Arial" panose="020B0604020202020204" pitchFamily="34" charset="0"/>
              <a:buChar char="•"/>
              <a:tabLst>
                <a:tab pos="2598738" algn="l"/>
              </a:tabLst>
            </a:pPr>
            <a:r>
              <a:rPr lang="en-GB" sz="2400" dirty="0"/>
              <a:t>String or wool </a:t>
            </a:r>
          </a:p>
          <a:p>
            <a:pPr marL="285750" indent="-285750">
              <a:buFont typeface="Arial" panose="020B0604020202020204" pitchFamily="34" charset="0"/>
              <a:buChar char="•"/>
              <a:tabLst>
                <a:tab pos="2598738" algn="l"/>
              </a:tabLst>
            </a:pPr>
            <a:r>
              <a:rPr lang="en-GB" sz="2400" dirty="0"/>
              <a:t>Scissors and/or craft knife</a:t>
            </a:r>
          </a:p>
          <a:p>
            <a:pPr marL="285750" indent="-285750">
              <a:buFont typeface="Arial" panose="020B0604020202020204" pitchFamily="34" charset="0"/>
              <a:buChar char="•"/>
              <a:tabLst>
                <a:tab pos="2598738" algn="l"/>
              </a:tabLst>
            </a:pPr>
            <a:r>
              <a:rPr lang="en-GB" sz="2400" dirty="0"/>
              <a:t>A large piece of corrugated cardboard e.g. from a box</a:t>
            </a:r>
          </a:p>
          <a:p>
            <a:pPr>
              <a:tabLst>
                <a:tab pos="2598738" algn="l"/>
              </a:tabLst>
            </a:pPr>
            <a:endParaRPr lang="en-GB" sz="2400" dirty="0"/>
          </a:p>
          <a:p>
            <a:pPr marL="285750" indent="-285750">
              <a:buFont typeface="Arial" panose="020B0604020202020204" pitchFamily="34" charset="0"/>
              <a:buChar char="•"/>
              <a:tabLst>
                <a:tab pos="2598738" algn="l"/>
              </a:tabLst>
            </a:pPr>
            <a:r>
              <a:rPr lang="en-GB" sz="2400" dirty="0"/>
              <a:t>Optional</a:t>
            </a:r>
          </a:p>
          <a:p>
            <a:pPr marL="742950" lvl="1" indent="-285750">
              <a:buFont typeface="Arial" panose="020B0604020202020204" pitchFamily="34" charset="0"/>
              <a:buChar char="•"/>
              <a:tabLst>
                <a:tab pos="2598738" algn="l"/>
              </a:tabLst>
            </a:pPr>
            <a:r>
              <a:rPr lang="en-GB" sz="2400" dirty="0"/>
              <a:t>Spider cut-outs</a:t>
            </a:r>
          </a:p>
          <a:p>
            <a:pPr marL="742950" lvl="1" indent="-285750">
              <a:buFont typeface="Arial" panose="020B0604020202020204" pitchFamily="34" charset="0"/>
              <a:buChar char="•"/>
              <a:tabLst>
                <a:tab pos="2598738" algn="l"/>
              </a:tabLst>
            </a:pPr>
            <a:r>
              <a:rPr lang="en-GB" sz="2400" dirty="0"/>
              <a:t>Googly eyes</a:t>
            </a:r>
          </a:p>
          <a:p>
            <a:pPr marL="742950" lvl="1" indent="-285750">
              <a:buFont typeface="Arial" panose="020B0604020202020204" pitchFamily="34" charset="0"/>
              <a:buChar char="•"/>
              <a:tabLst>
                <a:tab pos="2598738" algn="l"/>
              </a:tabLst>
            </a:pPr>
            <a:r>
              <a:rPr lang="en-GB" sz="2400" dirty="0"/>
              <a:t>Glue gun or superglue</a:t>
            </a:r>
          </a:p>
        </p:txBody>
      </p:sp>
      <p:sp>
        <p:nvSpPr>
          <p:cNvPr id="6" name="Title 1">
            <a:extLst>
              <a:ext uri="{FF2B5EF4-FFF2-40B4-BE49-F238E27FC236}">
                <a16:creationId xmlns:a16="http://schemas.microsoft.com/office/drawing/2014/main" id="{8B6996E7-B687-ACFE-C657-91DBF3E32727}"/>
              </a:ext>
            </a:extLst>
          </p:cNvPr>
          <p:cNvSpPr>
            <a:spLocks noGrp="1"/>
          </p:cNvSpPr>
          <p:nvPr>
            <p:ph type="title"/>
          </p:nvPr>
        </p:nvSpPr>
        <p:spPr>
          <a:xfrm>
            <a:off x="231036" y="1068211"/>
            <a:ext cx="5367259"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Equipment and resources</a:t>
            </a:r>
          </a:p>
        </p:txBody>
      </p:sp>
      <p:sp>
        <p:nvSpPr>
          <p:cNvPr id="2" name="TextBox 1">
            <a:extLst>
              <a:ext uri="{FF2B5EF4-FFF2-40B4-BE49-F238E27FC236}">
                <a16:creationId xmlns:a16="http://schemas.microsoft.com/office/drawing/2014/main" id="{D92F5C67-3A92-1762-D40C-01D51FCA64C3}"/>
              </a:ext>
            </a:extLst>
          </p:cNvPr>
          <p:cNvSpPr txBox="1"/>
          <p:nvPr/>
        </p:nvSpPr>
        <p:spPr>
          <a:xfrm>
            <a:off x="5598295" y="5138671"/>
            <a:ext cx="1242674" cy="830997"/>
          </a:xfrm>
          <a:prstGeom prst="rect">
            <a:avLst/>
          </a:prstGeom>
          <a:noFill/>
        </p:spPr>
        <p:txBody>
          <a:bodyPr wrap="square">
            <a:spAutoFit/>
          </a:bodyPr>
          <a:lstStyle/>
          <a:p>
            <a:endParaRPr lang="en-GB" sz="4800" dirty="0">
              <a:solidFill>
                <a:srgbClr val="FF0000"/>
              </a:solidFill>
              <a:latin typeface="Arial Black" panose="020B0A04020102020204" pitchFamily="34" charset="0"/>
            </a:endParaRPr>
          </a:p>
        </p:txBody>
      </p:sp>
      <p:sp>
        <p:nvSpPr>
          <p:cNvPr id="4" name="TextBox 3">
            <a:extLst>
              <a:ext uri="{FF2B5EF4-FFF2-40B4-BE49-F238E27FC236}">
                <a16:creationId xmlns:a16="http://schemas.microsoft.com/office/drawing/2014/main" id="{052457C8-6B96-2EC5-6DE7-D66A2BB73793}"/>
              </a:ext>
            </a:extLst>
          </p:cNvPr>
          <p:cNvSpPr txBox="1"/>
          <p:nvPr/>
        </p:nvSpPr>
        <p:spPr>
          <a:xfrm>
            <a:off x="5290867" y="122877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6605147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939</Words>
  <Application>Microsoft Office PowerPoint</Application>
  <PresentationFormat>On-screen Show (4:3)</PresentationFormat>
  <Paragraphs>115</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Calibri (body)</vt:lpstr>
      <vt:lpstr>Calibri Light</vt:lpstr>
      <vt:lpstr>Symbol</vt:lpstr>
      <vt:lpstr>Times New Roman</vt:lpstr>
      <vt:lpstr>Office Theme</vt:lpstr>
      <vt:lpstr>PowerPoint Presentation</vt:lpstr>
      <vt:lpstr>PowerPoint Presentation</vt:lpstr>
      <vt:lpstr>Where does Halloween come from?</vt:lpstr>
      <vt:lpstr>Halloween today</vt:lpstr>
      <vt:lpstr>Why spiders?</vt:lpstr>
      <vt:lpstr>PowerPoint Presentation</vt:lpstr>
      <vt:lpstr>PowerPoint Presentation</vt:lpstr>
      <vt:lpstr>You are going to pretend to be a spider and make a web</vt:lpstr>
      <vt:lpstr>Equipment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trap presentation</dc:title>
  <dc:creator>Attainment in Education Ltd</dc:creator>
  <cp:lastModifiedBy>Holly Margerison-Smith</cp:lastModifiedBy>
  <cp:revision>337</cp:revision>
  <dcterms:created xsi:type="dcterms:W3CDTF">2017-06-28T15:11:57Z</dcterms:created>
  <dcterms:modified xsi:type="dcterms:W3CDTF">2024-07-22T09:28:03Z</dcterms:modified>
</cp:coreProperties>
</file>