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58" r:id="rId2"/>
    <p:sldId id="286" r:id="rId3"/>
    <p:sldId id="259" r:id="rId4"/>
    <p:sldId id="287" r:id="rId5"/>
    <p:sldId id="317" r:id="rId6"/>
    <p:sldId id="263" r:id="rId7"/>
    <p:sldId id="319" r:id="rId8"/>
    <p:sldId id="265" r:id="rId9"/>
    <p:sldId id="266" r:id="rId10"/>
    <p:sldId id="288" r:id="rId11"/>
    <p:sldId id="289" r:id="rId12"/>
    <p:sldId id="270" r:id="rId13"/>
    <p:sldId id="316" r:id="rId14"/>
    <p:sldId id="290" r:id="rId15"/>
    <p:sldId id="292" r:id="rId16"/>
    <p:sldId id="312" r:id="rId17"/>
    <p:sldId id="291" r:id="rId18"/>
    <p:sldId id="293" r:id="rId19"/>
    <p:sldId id="273" r:id="rId20"/>
    <p:sldId id="294" r:id="rId21"/>
    <p:sldId id="295" r:id="rId22"/>
    <p:sldId id="268" r:id="rId23"/>
    <p:sldId id="275" r:id="rId24"/>
    <p:sldId id="276" r:id="rId25"/>
    <p:sldId id="303" r:id="rId26"/>
    <p:sldId id="308" r:id="rId27"/>
    <p:sldId id="305" r:id="rId28"/>
    <p:sldId id="302" r:id="rId29"/>
    <p:sldId id="314" r:id="rId30"/>
    <p:sldId id="279" r:id="rId31"/>
    <p:sldId id="280" r:id="rId32"/>
    <p:sldId id="318" r:id="rId33"/>
    <p:sldId id="281" r:id="rId34"/>
    <p:sldId id="296" r:id="rId35"/>
    <p:sldId id="297" r:id="rId36"/>
    <p:sldId id="282" r:id="rId37"/>
    <p:sldId id="298" r:id="rId38"/>
    <p:sldId id="284" r:id="rId39"/>
    <p:sldId id="28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8"/>
    <p:restoredTop sz="78943" autoAdjust="0"/>
  </p:normalViewPr>
  <p:slideViewPr>
    <p:cSldViewPr snapToGrid="0" snapToObjects="1">
      <p:cViewPr varScale="1">
        <p:scale>
          <a:sx n="65" d="100"/>
          <a:sy n="65" d="100"/>
        </p:scale>
        <p:origin x="1954" y="3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D88B0-D862-4835-8198-2C50778BFEF2}" type="datetimeFigureOut">
              <a:rPr lang="en-GB" smtClean="0"/>
              <a:t>13/07/2023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D287E-4C1F-480B-8DB6-3D3760126037}" type="slidenum">
              <a:rPr lang="en-GB" smtClean="0"/>
              <a:t>‹#›</a:t>
            </a:fld>
            <a:endParaRPr lang="en-GB"/>
          </a:p>
        </p:txBody>
      </p:sp>
    </p:spTree>
    <p:extLst>
      <p:ext uri="{BB962C8B-B14F-4D97-AF65-F5344CB8AC3E}">
        <p14:creationId xmlns:p14="http://schemas.microsoft.com/office/powerpoint/2010/main" val="1944165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DEFD9E8-13F6-4DCF-8D75-0285DE448621}"/>
              </a:ext>
            </a:extLst>
          </p:cNvPr>
          <p:cNvSpPr>
            <a:spLocks noGrp="1" noRot="1" noChangeAspect="1" noTextEdit="1"/>
          </p:cNvSpPr>
          <p:nvPr>
            <p:ph type="sldImg"/>
          </p:nvPr>
        </p:nvSpPr>
        <p:spPr bwMode="auto">
          <a:xfrm>
            <a:off x="849313" y="393700"/>
            <a:ext cx="5395912" cy="404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CDE1454-36C0-4D39-BDC0-729923C823AA}"/>
              </a:ext>
            </a:extLst>
          </p:cNvPr>
          <p:cNvSpPr>
            <a:spLocks noGrp="1"/>
          </p:cNvSpPr>
          <p:nvPr>
            <p:ph type="body" idx="1"/>
          </p:nvPr>
        </p:nvSpPr>
        <p:spPr>
          <a:xfrm>
            <a:off x="502011" y="4572000"/>
            <a:ext cx="5922446" cy="4411362"/>
          </a:xfrm>
        </p:spPr>
        <p:txBody>
          <a:bodyPr/>
          <a:lstStyle/>
          <a:p>
            <a:pPr marL="11935" defTabSz="651523">
              <a:spcBef>
                <a:spcPct val="0"/>
              </a:spcBef>
              <a:buClr>
                <a:srgbClr val="000000"/>
              </a:buClr>
              <a:buSzPct val="45000"/>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b="1" dirty="0">
                <a:solidFill>
                  <a:srgbClr val="000000"/>
                </a:solidFill>
                <a:latin typeface="Arial" panose="020B0604020202020204" pitchFamily="34" charset="0"/>
                <a:ea typeface="Microsoft YaHei" pitchFamily="34" charset="-122"/>
                <a:cs typeface="Arial" panose="020B0604020202020204" pitchFamily="34" charset="0"/>
              </a:rPr>
              <a:t>4 minutes</a:t>
            </a:r>
            <a:endParaRPr lang="en-GB" dirty="0">
              <a:solidFill>
                <a:srgbClr val="000000"/>
              </a:solidFill>
              <a:latin typeface="Arial" panose="020B0604020202020204" pitchFamily="34" charset="0"/>
              <a:ea typeface="Microsoft YaHei" pitchFamily="34" charset="-122"/>
              <a:cs typeface="Arial" panose="020B0604020202020204" pitchFamily="34" charset="0"/>
            </a:endParaRPr>
          </a:p>
          <a:p>
            <a:pPr marL="203270" indent="-191335" defTabSz="651523">
              <a:spcBef>
                <a:spcPts val="1268"/>
              </a:spcBef>
              <a:buClr>
                <a:srgbClr val="000000"/>
              </a:buClr>
              <a:buSzPct val="45000"/>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solidFill>
                  <a:srgbClr val="000000"/>
                </a:solidFill>
                <a:latin typeface="Arial" panose="020B0604020202020204" pitchFamily="34" charset="0"/>
                <a:ea typeface="Microsoft YaHei" pitchFamily="34" charset="-122"/>
                <a:cs typeface="Arial" panose="020B0604020202020204" pitchFamily="34" charset="0"/>
              </a:rPr>
              <a:t>Welcome to the Institution of Engineering and Technology’s Faraday Challenge Day. My name is </a:t>
            </a:r>
            <a:r>
              <a:rPr lang="en-GB" dirty="0">
                <a:solidFill>
                  <a:srgbClr val="FF0000"/>
                </a:solidFill>
                <a:latin typeface="Arial" panose="020B0604020202020204" pitchFamily="34" charset="0"/>
                <a:ea typeface="Microsoft YaHei" pitchFamily="34" charset="-122"/>
                <a:cs typeface="Arial" panose="020B0604020202020204" pitchFamily="34" charset="0"/>
              </a:rPr>
              <a:t>xxxx </a:t>
            </a:r>
            <a:r>
              <a:rPr lang="en-GB" dirty="0">
                <a:solidFill>
                  <a:srgbClr val="000000"/>
                </a:solidFill>
                <a:latin typeface="Arial" panose="020B0604020202020204" pitchFamily="34" charset="0"/>
                <a:ea typeface="Microsoft YaHei" pitchFamily="34" charset="-122"/>
                <a:cs typeface="Arial" panose="020B0604020202020204" pitchFamily="34" charset="0"/>
              </a:rPr>
              <a:t>and I will be your Challenge Leader today. </a:t>
            </a:r>
          </a:p>
          <a:p>
            <a:pPr marL="203270" indent="-191335" defTabSz="651523">
              <a:spcBef>
                <a:spcPts val="1268"/>
              </a:spcBef>
              <a:buClr>
                <a:srgbClr val="000000"/>
              </a:buClr>
              <a:buSzPct val="45000"/>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solidFill>
                  <a:srgbClr val="000000"/>
                </a:solidFill>
                <a:latin typeface="Arial" panose="020B0604020202020204" pitchFamily="34" charset="0"/>
                <a:ea typeface="Microsoft YaHei" pitchFamily="34" charset="-122"/>
                <a:cs typeface="Arial" panose="020B0604020202020204" pitchFamily="34" charset="0"/>
              </a:rPr>
              <a:t>The IET Faraday</a:t>
            </a:r>
            <a:r>
              <a:rPr lang="en-GB" baseline="30000" dirty="0">
                <a:solidFill>
                  <a:srgbClr val="000000"/>
                </a:solidFill>
                <a:latin typeface="Arial" panose="020B0604020202020204" pitchFamily="34" charset="0"/>
                <a:ea typeface="Microsoft YaHei" pitchFamily="34" charset="-122"/>
                <a:cs typeface="Arial" panose="020B0604020202020204" pitchFamily="34" charset="0"/>
              </a:rPr>
              <a:t>®</a:t>
            </a:r>
            <a:r>
              <a:rPr lang="en-GB" dirty="0">
                <a:solidFill>
                  <a:srgbClr val="000000"/>
                </a:solidFill>
                <a:latin typeface="Arial" panose="020B0604020202020204" pitchFamily="34" charset="0"/>
                <a:ea typeface="Microsoft YaHei" pitchFamily="34" charset="-122"/>
                <a:cs typeface="Arial" panose="020B0604020202020204" pitchFamily="34" charset="0"/>
              </a:rPr>
              <a:t> is a STEM Challenge held in many schools and universities for Year 8 students and their equivalents across the UK. </a:t>
            </a:r>
          </a:p>
          <a:p>
            <a:pPr marL="203270" indent="-191335" defTabSz="651523">
              <a:spcBef>
                <a:spcPts val="1268"/>
              </a:spcBef>
              <a:buClr>
                <a:srgbClr val="000000"/>
              </a:buClr>
              <a:buSzPct val="45000"/>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solidFill>
                  <a:srgbClr val="000000"/>
                </a:solidFill>
                <a:latin typeface="Arial" panose="020B0604020202020204" pitchFamily="34" charset="0"/>
                <a:ea typeface="Microsoft YaHei" pitchFamily="34" charset="-122"/>
                <a:cs typeface="Arial" panose="020B0604020202020204" pitchFamily="34" charset="0"/>
              </a:rPr>
              <a:t>This year, IET is working with the Rees Jeffreys Road Fund and National Highways to try and make roads better and safer for all road users.</a:t>
            </a:r>
            <a:endParaRPr lang="en-GB" dirty="0">
              <a:latin typeface="Arial" panose="020B0604020202020204" pitchFamily="34" charset="0"/>
              <a:ea typeface="Microsoft YaHei" pitchFamily="34" charset="-122"/>
              <a:cs typeface="Arial" panose="020B0604020202020204" pitchFamily="34" charset="0"/>
            </a:endParaRPr>
          </a:p>
          <a:p>
            <a:pPr marL="203270" indent="-191335" defTabSz="651523">
              <a:spcBef>
                <a:spcPts val="1268"/>
              </a:spcBef>
              <a:buClr>
                <a:srgbClr val="000000"/>
              </a:buClr>
              <a:buSzPct val="45000"/>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solidFill>
                  <a:srgbClr val="000000"/>
                </a:solidFill>
                <a:latin typeface="Arial" panose="020B0604020202020204" pitchFamily="34" charset="0"/>
                <a:ea typeface="Microsoft YaHei" pitchFamily="34" charset="-122"/>
                <a:cs typeface="Arial" panose="020B0604020202020204" pitchFamily="34" charset="0"/>
              </a:rPr>
              <a:t>This is a competition and we are looking for the best teams of engineers. All of you will receive a certificate to say you have worked as an engineer for the Rees Jeffreys Road Fund and National Highways team.</a:t>
            </a:r>
          </a:p>
          <a:p>
            <a:pPr marL="203270" indent="-191335" defTabSz="651523">
              <a:spcBef>
                <a:spcPts val="1268"/>
              </a:spcBef>
              <a:buClr>
                <a:srgbClr val="000000"/>
              </a:buClr>
              <a:buSzPct val="45000"/>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solidFill>
                  <a:srgbClr val="000000"/>
                </a:solidFill>
                <a:latin typeface="Arial" panose="020B0604020202020204" pitchFamily="34" charset="0"/>
                <a:ea typeface="Microsoft YaHei" pitchFamily="34" charset="-122"/>
                <a:cs typeface="Arial" panose="020B0604020202020204" pitchFamily="34" charset="0"/>
              </a:rPr>
              <a:t>The team which scores the most points will win this trophy and a place on the season’s league table.</a:t>
            </a:r>
            <a:endParaRPr lang="en-GB"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37892" name="Slide Number Placeholder 3">
            <a:extLst>
              <a:ext uri="{FF2B5EF4-FFF2-40B4-BE49-F238E27FC236}">
                <a16:creationId xmlns:a16="http://schemas.microsoft.com/office/drawing/2014/main" id="{2BA2BF48-0552-4106-AF59-6D2802112C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66EE562-3B94-4732-A406-DB7EFA402206}" type="slidenum">
              <a:rPr lang="en-GB" altLang="en-US" smtClean="0"/>
              <a:pPr/>
              <a:t>1</a:t>
            </a:fld>
            <a:endParaRPr lang="en-GB" altLang="en-US" dirty="0"/>
          </a:p>
        </p:txBody>
      </p:sp>
    </p:spTree>
    <p:extLst>
      <p:ext uri="{BB962C8B-B14F-4D97-AF65-F5344CB8AC3E}">
        <p14:creationId xmlns:p14="http://schemas.microsoft.com/office/powerpoint/2010/main" val="1866273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b="1" dirty="0">
              <a:solidFill>
                <a:prstClr val="black"/>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35953" indent="-235953">
              <a:buFont typeface="Arial" panose="020B0604020202020204" pitchFamily="34" charset="0"/>
              <a:buChar char="•"/>
            </a:pPr>
            <a:r>
              <a:rPr lang="en-GB" dirty="0">
                <a:latin typeface="Arial" panose="020B0604020202020204" pitchFamily="34" charset="0"/>
                <a:cs typeface="Arial" panose="020B0604020202020204" pitchFamily="34" charset="0"/>
              </a:rPr>
              <a:t>You have now completed the Project Brief.</a:t>
            </a:r>
          </a:p>
        </p:txBody>
      </p:sp>
      <p:sp>
        <p:nvSpPr>
          <p:cNvPr id="4" name="Slide Number Placeholder 3"/>
          <p:cNvSpPr>
            <a:spLocks noGrp="1"/>
          </p:cNvSpPr>
          <p:nvPr>
            <p:ph type="sldNum" sz="quarter" idx="10"/>
          </p:nvPr>
        </p:nvSpPr>
        <p:spPr/>
        <p:txBody>
          <a:bodyPr/>
          <a:lstStyle/>
          <a:p>
            <a:fld id="{80712C0E-B200-4C71-90D5-2BAF59E3BBD1}" type="slidenum">
              <a:rPr lang="en-GB" smtClean="0"/>
              <a:t>10</a:t>
            </a:fld>
            <a:endParaRPr lang="en-GB" dirty="0"/>
          </a:p>
        </p:txBody>
      </p:sp>
    </p:spTree>
    <p:extLst>
      <p:ext uri="{BB962C8B-B14F-4D97-AF65-F5344CB8AC3E}">
        <p14:creationId xmlns:p14="http://schemas.microsoft.com/office/powerpoint/2010/main" val="1772762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Time to move on to Planning.</a:t>
            </a:r>
          </a:p>
        </p:txBody>
      </p:sp>
      <p:sp>
        <p:nvSpPr>
          <p:cNvPr id="4" name="Slide Number Placeholder 3"/>
          <p:cNvSpPr>
            <a:spLocks noGrp="1"/>
          </p:cNvSpPr>
          <p:nvPr>
            <p:ph type="sldNum" sz="quarter" idx="10"/>
          </p:nvPr>
        </p:nvSpPr>
        <p:spPr/>
        <p:txBody>
          <a:bodyPr/>
          <a:lstStyle/>
          <a:p>
            <a:fld id="{80712C0E-B200-4C71-90D5-2BAF59E3BBD1}" type="slidenum">
              <a:rPr lang="en-GB" smtClean="0"/>
              <a:t>11</a:t>
            </a:fld>
            <a:endParaRPr lang="en-GB" dirty="0"/>
          </a:p>
        </p:txBody>
      </p:sp>
    </p:spTree>
    <p:extLst>
      <p:ext uri="{BB962C8B-B14F-4D97-AF65-F5344CB8AC3E}">
        <p14:creationId xmlns:p14="http://schemas.microsoft.com/office/powerpoint/2010/main" val="1958677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FE818E70-15BB-4615-9395-D0BE0292C7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5613FED-F677-4F3D-BC00-68957D3522E7}"/>
              </a:ext>
            </a:extLst>
          </p:cNvPr>
          <p:cNvSpPr>
            <a:spLocks noGrp="1"/>
          </p:cNvSpPr>
          <p:nvPr>
            <p:ph type="body" idx="1"/>
          </p:nvPr>
        </p:nvSpPr>
        <p:spPr/>
        <p:txBody>
          <a:bodyPr/>
          <a:lstStyle/>
          <a:p>
            <a:pPr>
              <a:defRPr/>
            </a:pPr>
            <a:endParaRPr lang="en-GB" b="1" dirty="0">
              <a:latin typeface="Arial" charset="0"/>
              <a:ea typeface="Microsoft YaHei" pitchFamily="34" charset="-122"/>
            </a:endParaRPr>
          </a:p>
          <a:p>
            <a:pPr>
              <a:defRPr/>
            </a:pPr>
            <a:r>
              <a:rPr lang="en-GB" b="1" dirty="0">
                <a:latin typeface="Arial" charset="0"/>
                <a:ea typeface="Microsoft YaHei" pitchFamily="34" charset="-122"/>
              </a:rPr>
              <a:t>1 minute</a:t>
            </a:r>
          </a:p>
          <a:p>
            <a:pPr>
              <a:defRPr/>
            </a:pPr>
            <a:endParaRPr lang="en-GB" dirty="0">
              <a:latin typeface="Arial" charset="0"/>
              <a:ea typeface="Microsoft YaHei" pitchFamily="34" charset="-122"/>
            </a:endParaRPr>
          </a:p>
          <a:p>
            <a:pPr marL="235953" indent="-235953">
              <a:buFont typeface="Arial" panose="020B0604020202020204" pitchFamily="34" charset="0"/>
              <a:buChar char="•"/>
              <a:defRPr/>
            </a:pPr>
            <a:r>
              <a:rPr lang="en-GB" dirty="0">
                <a:latin typeface="Arial" charset="0"/>
                <a:ea typeface="Microsoft YaHei" pitchFamily="34" charset="-122"/>
              </a:rPr>
              <a:t>Planning is essential to a successful project.  We have seen many teams have great ideas and rush into developing them, only to realise that they won’t work, they don’t have enough Faradays or they simply don’t have the time to develop them.</a:t>
            </a:r>
          </a:p>
          <a:p>
            <a:pPr marL="235953" indent="-235953">
              <a:buFont typeface="Arial" panose="020B0604020202020204" pitchFamily="34" charset="0"/>
              <a:buChar char="•"/>
              <a:defRPr/>
            </a:pPr>
            <a:endParaRPr lang="en-GB" dirty="0">
              <a:latin typeface="Arial" charset="0"/>
              <a:ea typeface="Microsoft YaHei" pitchFamily="34" charset="-122"/>
            </a:endParaRPr>
          </a:p>
          <a:p>
            <a:pPr marL="235953" indent="-235953">
              <a:buFont typeface="Arial" panose="020B0604020202020204" pitchFamily="34" charset="0"/>
              <a:buChar char="•"/>
              <a:defRPr/>
            </a:pPr>
            <a:r>
              <a:rPr lang="en-GB" dirty="0">
                <a:latin typeface="Arial" charset="0"/>
                <a:ea typeface="Microsoft YaHei" pitchFamily="34" charset="-122"/>
              </a:rPr>
              <a:t>All projects have a large planning aspect. This is an important stage of your project.</a:t>
            </a:r>
          </a:p>
        </p:txBody>
      </p:sp>
      <p:sp>
        <p:nvSpPr>
          <p:cNvPr id="62468" name="Slide Number Placeholder 3">
            <a:extLst>
              <a:ext uri="{FF2B5EF4-FFF2-40B4-BE49-F238E27FC236}">
                <a16:creationId xmlns:a16="http://schemas.microsoft.com/office/drawing/2014/main" id="{04F7A545-5109-4252-8341-6061228DB7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9F8EF53-F341-4D71-80B4-F3C97D622C7E}" type="slidenum">
              <a:rPr lang="en-GB" altLang="en-US" smtClean="0"/>
              <a:pPr/>
              <a:t>12</a:t>
            </a:fld>
            <a:endParaRPr lang="en-GB" altLang="en-US"/>
          </a:p>
        </p:txBody>
      </p:sp>
    </p:spTree>
    <p:extLst>
      <p:ext uri="{BB962C8B-B14F-4D97-AF65-F5344CB8AC3E}">
        <p14:creationId xmlns:p14="http://schemas.microsoft.com/office/powerpoint/2010/main" val="4184572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229100"/>
            <a:ext cx="5510530" cy="4729550"/>
          </a:xfrm>
        </p:spPr>
        <p:txBody>
          <a:bodyPr/>
          <a:lstStyle/>
          <a:p>
            <a:r>
              <a:rPr lang="en-GB" b="1" dirty="0">
                <a:latin typeface="Arial" panose="020B0604020202020204" pitchFamily="34" charset="0"/>
                <a:cs typeface="Arial" panose="020B0604020202020204" pitchFamily="34" charset="0"/>
              </a:rPr>
              <a:t>18 minutes</a:t>
            </a:r>
          </a:p>
          <a:p>
            <a:pPr marL="181120" indent="-181120">
              <a:buFont typeface="Arial" panose="020B0604020202020204" pitchFamily="34" charset="0"/>
              <a:buChar char="•"/>
            </a:pPr>
            <a:r>
              <a:rPr lang="en-GB" dirty="0">
                <a:latin typeface="Arial" panose="020B0604020202020204" pitchFamily="34" charset="0"/>
                <a:cs typeface="Arial" panose="020B0604020202020204" pitchFamily="34" charset="0"/>
              </a:rPr>
              <a:t>You have 15 minutes to plan out your prototype idea. The numbers on the screen will count you down. </a:t>
            </a:r>
          </a:p>
          <a:p>
            <a:endParaRPr lang="en-GB" dirty="0">
              <a:latin typeface="Arial" panose="020B0604020202020204" pitchFamily="34" charset="0"/>
              <a:cs typeface="Arial" panose="020B0604020202020204" pitchFamily="34" charset="0"/>
            </a:endParaRPr>
          </a:p>
          <a:p>
            <a:pPr marL="181120" indent="-181120">
              <a:buFont typeface="Arial" panose="020B0604020202020204" pitchFamily="34" charset="0"/>
              <a:buChar char="•"/>
            </a:pPr>
            <a:r>
              <a:rPr lang="en-GB" dirty="0">
                <a:latin typeface="Arial" panose="020B0604020202020204" pitchFamily="34" charset="0"/>
                <a:cs typeface="Arial" panose="020B0604020202020204" pitchFamily="34" charset="0"/>
              </a:rPr>
              <a:t>You will not finish the planning in the next 15 minutes but this paperwork must be handed in at 12.30, lunchtime. I </a:t>
            </a:r>
            <a:r>
              <a:rPr lang="en-GB" b="1" u="sng" dirty="0">
                <a:latin typeface="Arial" panose="020B0604020202020204" pitchFamily="34" charset="0"/>
                <a:cs typeface="Arial" panose="020B0604020202020204" pitchFamily="34" charset="0"/>
              </a:rPr>
              <a:t>WILL NOT </a:t>
            </a:r>
            <a:r>
              <a:rPr lang="en-GB" dirty="0">
                <a:latin typeface="Arial" panose="020B0604020202020204" pitchFamily="34" charset="0"/>
                <a:cs typeface="Arial" panose="020B0604020202020204" pitchFamily="34" charset="0"/>
              </a:rPr>
              <a:t>remind you of this again so make sure you go back to update it regularly as your design progresses.</a:t>
            </a:r>
          </a:p>
          <a:p>
            <a:endParaRPr lang="en-GB" dirty="0">
              <a:latin typeface="Arial" panose="020B0604020202020204" pitchFamily="34" charset="0"/>
              <a:cs typeface="Arial" panose="020B0604020202020204" pitchFamily="34" charset="0"/>
            </a:endParaRPr>
          </a:p>
          <a:p>
            <a:pPr marL="181120" indent="-181120">
              <a:buFont typeface="Arial" panose="020B0604020202020204" pitchFamily="34" charset="0"/>
              <a:buChar char="•"/>
            </a:pPr>
            <a:r>
              <a:rPr lang="en-GB" dirty="0">
                <a:latin typeface="Arial" panose="020B0604020202020204" pitchFamily="34" charset="0"/>
                <a:cs typeface="Arial" panose="020B0604020202020204" pitchFamily="34" charset="0"/>
              </a:rPr>
              <a:t>When I mark it I will use the assessment criteria in your booklet, I have put them on the screen.</a:t>
            </a:r>
          </a:p>
          <a:p>
            <a:pPr marL="181120" indent="-18112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81120" indent="-181120">
              <a:buFont typeface="Arial" panose="020B0604020202020204" pitchFamily="34" charset="0"/>
              <a:buChar char="•"/>
            </a:pPr>
            <a:r>
              <a:rPr lang="en-GB" dirty="0">
                <a:latin typeface="Arial" panose="020B0604020202020204" pitchFamily="34" charset="0"/>
                <a:cs typeface="Arial" panose="020B0604020202020204" pitchFamily="34" charset="0"/>
              </a:rPr>
              <a:t>Go through how the marks are allocated. Remind them to use annotations and tell them we are not marking their drawing, writing or spelling.. </a:t>
            </a:r>
          </a:p>
          <a:p>
            <a:endParaRPr lang="en-GB" dirty="0">
              <a:latin typeface="Arial" panose="020B0604020202020204" pitchFamily="34" charset="0"/>
              <a:cs typeface="Arial" panose="020B0604020202020204" pitchFamily="34" charset="0"/>
            </a:endParaRPr>
          </a:p>
          <a:p>
            <a:pPr marL="181120" indent="-181120">
              <a:buFont typeface="Arial" panose="020B0604020202020204" pitchFamily="34" charset="0"/>
              <a:buChar char="•"/>
            </a:pPr>
            <a:r>
              <a:rPr lang="en-GB" dirty="0">
                <a:latin typeface="Arial" panose="020B0604020202020204" pitchFamily="34" charset="0"/>
                <a:cs typeface="Arial" panose="020B0604020202020204" pitchFamily="34" charset="0"/>
              </a:rPr>
              <a:t>Remind them the brief is in the Student Booklet on page 5 and that they can use the ‘How to ….’ sheets. Ask them to limit this to 2 or 3 at first so everyone gets to use them. </a:t>
            </a:r>
          </a:p>
          <a:p>
            <a:pPr marL="181120" indent="-18112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81120" indent="-181120">
              <a:buFont typeface="Arial" panose="020B0604020202020204" pitchFamily="34" charset="0"/>
              <a:buChar char="•"/>
            </a:pPr>
            <a:r>
              <a:rPr lang="en-GB" b="1" dirty="0">
                <a:latin typeface="Arial" panose="020B0604020202020204" pitchFamily="34" charset="0"/>
                <a:cs typeface="Arial" panose="020B0604020202020204" pitchFamily="34" charset="0"/>
              </a:rPr>
              <a:t>ON CLICK: </a:t>
            </a:r>
            <a:r>
              <a:rPr lang="en-GB" dirty="0">
                <a:latin typeface="Arial" panose="020B0604020202020204" pitchFamily="34" charset="0"/>
                <a:cs typeface="Arial" panose="020B0604020202020204" pitchFamily="34" charset="0"/>
              </a:rPr>
              <a:t>The countdown will begin automatically and run through the 15 minutes. Do not freeze the </a:t>
            </a:r>
            <a:r>
              <a:rPr lang="en-GB" dirty="0" err="1">
                <a:latin typeface="Arial" panose="020B0604020202020204" pitchFamily="34" charset="0"/>
                <a:cs typeface="Arial" panose="020B0604020202020204" pitchFamily="34" charset="0"/>
              </a:rPr>
              <a:t>Powerpoint</a:t>
            </a:r>
            <a:r>
              <a:rPr lang="en-GB" dirty="0">
                <a:latin typeface="Arial" panose="020B0604020202020204" pitchFamily="34" charset="0"/>
                <a:cs typeface="Arial" panose="020B0604020202020204" pitchFamily="34" charset="0"/>
              </a:rPr>
              <a:t> as this will stop the countdown. Do not give students any longer than 15 minutes for this stage.</a:t>
            </a:r>
          </a:p>
          <a:p>
            <a:endParaRPr lang="en-GB" dirty="0">
              <a:latin typeface="Arial" panose="020B0604020202020204" pitchFamily="34" charset="0"/>
              <a:cs typeface="Arial" panose="020B0604020202020204" pitchFamily="34" charset="0"/>
            </a:endParaRPr>
          </a:p>
          <a:p>
            <a:pPr marL="181120" indent="-181120">
              <a:buFont typeface="Arial" panose="020B0604020202020204" pitchFamily="34" charset="0"/>
              <a:buChar char="•"/>
            </a:pPr>
            <a:r>
              <a:rPr lang="en-GB" dirty="0">
                <a:latin typeface="Arial" panose="020B0604020202020204" pitchFamily="34" charset="0"/>
                <a:cs typeface="Arial" panose="020B0604020202020204" pitchFamily="34" charset="0"/>
              </a:rPr>
              <a:t>Remind students to also pay attention to the considerations which will appear with the above.</a:t>
            </a:r>
          </a:p>
          <a:p>
            <a:endParaRPr lang="en-GB" dirty="0"/>
          </a:p>
        </p:txBody>
      </p:sp>
      <p:sp>
        <p:nvSpPr>
          <p:cNvPr id="4" name="Slide Number Placeholder 3"/>
          <p:cNvSpPr>
            <a:spLocks noGrp="1"/>
          </p:cNvSpPr>
          <p:nvPr>
            <p:ph type="sldNum" sz="quarter" idx="5"/>
          </p:nvPr>
        </p:nvSpPr>
        <p:spPr/>
        <p:txBody>
          <a:bodyPr/>
          <a:lstStyle/>
          <a:p>
            <a:fld id="{396F9695-0D07-4184-9BF2-6DE8C8DDF369}" type="slidenum">
              <a:rPr lang="en-GB" smtClean="0"/>
              <a:t>13</a:t>
            </a:fld>
            <a:endParaRPr lang="en-GB"/>
          </a:p>
        </p:txBody>
      </p:sp>
    </p:spTree>
    <p:extLst>
      <p:ext uri="{BB962C8B-B14F-4D97-AF65-F5344CB8AC3E}">
        <p14:creationId xmlns:p14="http://schemas.microsoft.com/office/powerpoint/2010/main" val="2780188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1 minute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 have now completed the planning part of the project. Now it is time to move onto our next task which is team roles selection.</a:t>
            </a:r>
          </a:p>
        </p:txBody>
      </p:sp>
      <p:sp>
        <p:nvSpPr>
          <p:cNvPr id="4" name="Slide Number Placeholder 3"/>
          <p:cNvSpPr>
            <a:spLocks noGrp="1"/>
          </p:cNvSpPr>
          <p:nvPr>
            <p:ph type="sldNum" sz="quarter" idx="10"/>
          </p:nvPr>
        </p:nvSpPr>
        <p:spPr/>
        <p:txBody>
          <a:bodyPr/>
          <a:lstStyle/>
          <a:p>
            <a:fld id="{80712C0E-B200-4C71-90D5-2BAF59E3BBD1}" type="slidenum">
              <a:rPr lang="en-GB" smtClean="0"/>
              <a:t>14</a:t>
            </a:fld>
            <a:endParaRPr lang="en-GB"/>
          </a:p>
        </p:txBody>
      </p:sp>
    </p:spTree>
    <p:extLst>
      <p:ext uri="{BB962C8B-B14F-4D97-AF65-F5344CB8AC3E}">
        <p14:creationId xmlns:p14="http://schemas.microsoft.com/office/powerpoint/2010/main" val="2888043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239" y="4665761"/>
            <a:ext cx="5554008" cy="4226752"/>
          </a:xfrm>
        </p:spPr>
        <p:txBody>
          <a:bodyPr/>
          <a:lstStyle/>
          <a:p>
            <a:pPr marL="434616" indent="-422680">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b="1" dirty="0">
                <a:latin typeface="Arial" charset="0"/>
                <a:ea typeface="Microsoft YaHei" pitchFamily="34" charset="-122"/>
              </a:rPr>
              <a:t>5 minutes</a:t>
            </a:r>
          </a:p>
          <a:p>
            <a:pPr marL="255519" indent="-243576">
              <a:spcBef>
                <a:spcPct val="0"/>
              </a:spcBef>
              <a:buFont typeface="Arial" charset="0"/>
              <a:buChar char="•"/>
              <a:tabLst>
                <a:tab pos="255519" algn="l"/>
                <a:tab pos="928934" algn="l"/>
                <a:tab pos="1604739" algn="l"/>
                <a:tab pos="2280545" algn="l"/>
                <a:tab pos="2956348" algn="l"/>
                <a:tab pos="3632156" algn="l"/>
                <a:tab pos="4307960" algn="l"/>
                <a:tab pos="4983767" algn="l"/>
                <a:tab pos="5659569" algn="l"/>
                <a:tab pos="6335376" algn="l"/>
                <a:tab pos="7011179" algn="l"/>
                <a:tab pos="7686984" algn="l"/>
                <a:tab pos="8362791" algn="l"/>
                <a:tab pos="9038599" algn="l"/>
                <a:tab pos="9714400" algn="l"/>
                <a:tab pos="10390205" algn="l"/>
                <a:tab pos="11066012" algn="l"/>
                <a:tab pos="11741817" algn="l"/>
                <a:tab pos="12417622" algn="l"/>
                <a:tab pos="13093426" algn="l"/>
                <a:tab pos="13769232" algn="l"/>
              </a:tabLst>
              <a:defRPr/>
            </a:pPr>
            <a:endParaRPr lang="en-GB" dirty="0">
              <a:latin typeface="Arial" charset="0"/>
              <a:ea typeface="Microsoft YaHei" pitchFamily="34" charset="-122"/>
            </a:endParaRPr>
          </a:p>
          <a:p>
            <a:pPr marL="255519" indent="-243576">
              <a:spcBef>
                <a:spcPct val="0"/>
              </a:spcBef>
              <a:buFont typeface="Arial" charset="0"/>
              <a:buChar char="•"/>
              <a:tabLst>
                <a:tab pos="255519" algn="l"/>
                <a:tab pos="928934" algn="l"/>
                <a:tab pos="1604739" algn="l"/>
                <a:tab pos="2280545" algn="l"/>
                <a:tab pos="2956348" algn="l"/>
                <a:tab pos="3632156" algn="l"/>
                <a:tab pos="4307960" algn="l"/>
                <a:tab pos="4983767" algn="l"/>
                <a:tab pos="5659569" algn="l"/>
                <a:tab pos="6335376" algn="l"/>
                <a:tab pos="7011179" algn="l"/>
                <a:tab pos="7686984" algn="l"/>
                <a:tab pos="8362791" algn="l"/>
                <a:tab pos="9038599" algn="l"/>
                <a:tab pos="9714400" algn="l"/>
                <a:tab pos="10390205" algn="l"/>
                <a:tab pos="11066012" algn="l"/>
                <a:tab pos="11741817" algn="l"/>
                <a:tab pos="12417622" algn="l"/>
                <a:tab pos="13093426" algn="l"/>
                <a:tab pos="13769232" algn="l"/>
              </a:tabLst>
              <a:defRPr/>
            </a:pPr>
            <a:r>
              <a:rPr lang="en-GB" dirty="0">
                <a:latin typeface="Arial" charset="0"/>
                <a:ea typeface="Microsoft YaHei" pitchFamily="34" charset="-122"/>
              </a:rPr>
              <a:t>In real life, engineers work in teams and their ability to work well as a team is key to their success. Today, you are going to take on real–life engineering roles to experience what it is like to be part of a problem solving team.</a:t>
            </a:r>
          </a:p>
        </p:txBody>
      </p:sp>
      <p:sp>
        <p:nvSpPr>
          <p:cNvPr id="4" name="Slide Number Placeholder 3"/>
          <p:cNvSpPr>
            <a:spLocks noGrp="1"/>
          </p:cNvSpPr>
          <p:nvPr>
            <p:ph type="sldNum" sz="quarter" idx="10"/>
          </p:nvPr>
        </p:nvSpPr>
        <p:spPr/>
        <p:txBody>
          <a:bodyPr/>
          <a:lstStyle/>
          <a:p>
            <a:fld id="{80712C0E-B200-4C71-90D5-2BAF59E3BBD1}" type="slidenum">
              <a:rPr lang="en-GB" smtClean="0"/>
              <a:t>15</a:t>
            </a:fld>
            <a:endParaRPr lang="en-GB"/>
          </a:p>
        </p:txBody>
      </p:sp>
    </p:spTree>
    <p:extLst>
      <p:ext uri="{BB962C8B-B14F-4D97-AF65-F5344CB8AC3E}">
        <p14:creationId xmlns:p14="http://schemas.microsoft.com/office/powerpoint/2010/main" val="2499561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3A3A7DC-F7CE-4D1C-99FC-839F477338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3D97F0E2-2627-476C-9762-AE59E1748724}"/>
              </a:ext>
            </a:extLst>
          </p:cNvPr>
          <p:cNvSpPr>
            <a:spLocks noGrp="1"/>
          </p:cNvSpPr>
          <p:nvPr>
            <p:ph type="body" idx="1"/>
          </p:nvPr>
        </p:nvSpPr>
        <p:spPr bwMode="auto">
          <a:xfrm>
            <a:off x="674989" y="4786870"/>
            <a:ext cx="5568482" cy="41277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a:latin typeface="Arial" panose="020B0604020202020204" pitchFamily="34" charset="0"/>
                <a:ea typeface="Microsoft YaHei" panose="020B0503020204020204" pitchFamily="34" charset="-122"/>
                <a:cs typeface="Arial" panose="020B0604020202020204" pitchFamily="34" charset="0"/>
              </a:rPr>
              <a:t>4 minutes</a:t>
            </a:r>
          </a:p>
          <a:p>
            <a:endParaRPr lang="en-GB" dirty="0">
              <a:latin typeface="Arial" panose="020B0604020202020204" pitchFamily="34" charset="0"/>
              <a:ea typeface="Microsoft YaHei" panose="020B0503020204020204" pitchFamily="34" charset="-122"/>
              <a:cs typeface="Arial" panose="020B0604020202020204" pitchFamily="34" charset="0"/>
            </a:endParaRPr>
          </a:p>
          <a:p>
            <a:r>
              <a:rPr lang="en-GB" dirty="0">
                <a:latin typeface="Arial" panose="020B0604020202020204" pitchFamily="34" charset="0"/>
                <a:ea typeface="Microsoft YaHei" panose="020B0503020204020204" pitchFamily="34" charset="-122"/>
                <a:cs typeface="Arial" panose="020B0604020202020204" pitchFamily="34" charset="0"/>
              </a:rPr>
              <a:t>You have 4 minutes to choose a Project Manager and an Accountant for your team. Remember that these people will also be part of the engineering team so they can’t just put their feet up and shout orders!</a:t>
            </a:r>
            <a:endParaRPr lang="en-GB" dirty="0">
              <a:latin typeface="Arial" panose="020B0604020202020204" pitchFamily="34" charset="0"/>
              <a:cs typeface="Arial" panose="020B0604020202020204" pitchFamily="34" charset="0"/>
            </a:endParaRPr>
          </a:p>
          <a:p>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 </a:t>
            </a:r>
            <a:r>
              <a:rPr lang="en-GB" b="1" dirty="0">
                <a:latin typeface="Arial" panose="020B0604020202020204" pitchFamily="34" charset="0"/>
                <a:cs typeface="Arial" panose="020B0604020202020204" pitchFamily="34" charset="0"/>
              </a:rPr>
              <a:t>Project Manager</a:t>
            </a:r>
            <a:r>
              <a:rPr lang="en-GB" dirty="0">
                <a:latin typeface="Arial" panose="020B0604020202020204" pitchFamily="34" charset="0"/>
                <a:cs typeface="Arial" panose="020B0604020202020204" pitchFamily="34" charset="0"/>
              </a:rPr>
              <a:t> will manage the project, checking out the marking criteria, keeping the team together and making sure the team meets all the deadlines.</a:t>
            </a:r>
          </a:p>
          <a:p>
            <a:r>
              <a:rPr lang="en-GB" dirty="0">
                <a:latin typeface="Arial" panose="020B0604020202020204" pitchFamily="34" charset="0"/>
                <a:cs typeface="Arial" panose="020B0604020202020204" pitchFamily="34" charset="0"/>
              </a:rPr>
              <a:t> </a:t>
            </a:r>
          </a:p>
          <a:p>
            <a:r>
              <a:rPr lang="en-GB" b="1" dirty="0">
                <a:latin typeface="Arial" panose="020B0604020202020204" pitchFamily="34" charset="0"/>
                <a:cs typeface="Arial" panose="020B0604020202020204" pitchFamily="34" charset="0"/>
              </a:rPr>
              <a:t>The Accountant </a:t>
            </a:r>
            <a:r>
              <a:rPr lang="en-GB" dirty="0">
                <a:latin typeface="Arial" panose="020B0604020202020204" pitchFamily="34" charset="0"/>
                <a:cs typeface="Arial" panose="020B0604020202020204" pitchFamily="34" charset="0"/>
              </a:rPr>
              <a:t>will manage the budget. They are the only one who can go to the shop but they may take one other person. They will also need to keep a record of their spending on the accounts sheet.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 may decide you want to allocate other roles in your team, it is your team so do you what you feel will work well. But </a:t>
            </a:r>
            <a:r>
              <a:rPr lang="en-GB" b="1" dirty="0">
                <a:latin typeface="Arial" panose="020B0604020202020204" pitchFamily="34" charset="0"/>
                <a:cs typeface="Arial" panose="020B0604020202020204" pitchFamily="34" charset="0"/>
              </a:rPr>
              <a:t>remember </a:t>
            </a:r>
            <a:r>
              <a:rPr lang="en-GB" dirty="0">
                <a:latin typeface="Arial" panose="020B0604020202020204" pitchFamily="34" charset="0"/>
                <a:cs typeface="Arial" panose="020B0604020202020204" pitchFamily="34" charset="0"/>
              </a:rPr>
              <a:t>everyone is an engineer.</a:t>
            </a:r>
          </a:p>
          <a:p>
            <a:r>
              <a:rPr lang="en-GB" dirty="0">
                <a:latin typeface="Arial" panose="020B0604020202020204" pitchFamily="34" charset="0"/>
                <a:cs typeface="Arial" panose="020B0604020202020204" pitchFamily="34" charset="0"/>
              </a:rPr>
              <a:t> </a:t>
            </a:r>
            <a:endParaRPr lang="en-GB" altLang="en-US" b="1" dirty="0">
              <a:latin typeface="Arial" panose="020B0604020202020204" pitchFamily="34" charset="0"/>
              <a:ea typeface="Microsoft YaHei" panose="020B0503020204020204" pitchFamily="34" charset="-122"/>
              <a:cs typeface="Arial" panose="020B0604020202020204" pitchFamily="34" charset="0"/>
            </a:endParaRPr>
          </a:p>
          <a:p>
            <a:pPr marL="11940">
              <a:spcBef>
                <a:spcPct val="0"/>
              </a:spcBef>
              <a:tabLst>
                <a:tab pos="255519" algn="l"/>
                <a:tab pos="928934" algn="l"/>
                <a:tab pos="1604739" algn="l"/>
                <a:tab pos="2280545" algn="l"/>
                <a:tab pos="2956348" algn="l"/>
                <a:tab pos="3632156" algn="l"/>
                <a:tab pos="4307960" algn="l"/>
                <a:tab pos="4983767" algn="l"/>
                <a:tab pos="5659569" algn="l"/>
                <a:tab pos="6335376" algn="l"/>
                <a:tab pos="7011179" algn="l"/>
                <a:tab pos="7686984" algn="l"/>
                <a:tab pos="8362791" algn="l"/>
                <a:tab pos="9038599" algn="l"/>
                <a:tab pos="9714400" algn="l"/>
                <a:tab pos="10390205" algn="l"/>
                <a:tab pos="11066012" algn="l"/>
                <a:tab pos="11741817" algn="l"/>
                <a:tab pos="12417622" algn="l"/>
                <a:tab pos="13093426" algn="l"/>
                <a:tab pos="13769232" algn="l"/>
              </a:tabLst>
              <a:defRPr/>
            </a:pPr>
            <a:endParaRPr lang="en-GB" dirty="0">
              <a:latin typeface="Arial" charset="0"/>
              <a:ea typeface="Microsoft YaHei" pitchFamily="34" charset="-122"/>
            </a:endParaRPr>
          </a:p>
          <a:p>
            <a:pPr marL="11940">
              <a:spcBef>
                <a:spcPct val="0"/>
              </a:spcBef>
              <a:tabLst>
                <a:tab pos="255519" algn="l"/>
                <a:tab pos="928934" algn="l"/>
                <a:tab pos="1604739" algn="l"/>
                <a:tab pos="2280545" algn="l"/>
                <a:tab pos="2956348" algn="l"/>
                <a:tab pos="3632156" algn="l"/>
                <a:tab pos="4307960" algn="l"/>
                <a:tab pos="4983767" algn="l"/>
                <a:tab pos="5659569" algn="l"/>
                <a:tab pos="6335376" algn="l"/>
                <a:tab pos="7011179" algn="l"/>
                <a:tab pos="7686984" algn="l"/>
                <a:tab pos="8362791" algn="l"/>
                <a:tab pos="9038599" algn="l"/>
                <a:tab pos="9714400" algn="l"/>
                <a:tab pos="10390205" algn="l"/>
                <a:tab pos="11066012" algn="l"/>
                <a:tab pos="11741817" algn="l"/>
                <a:tab pos="12417622" algn="l"/>
                <a:tab pos="13093426" algn="l"/>
                <a:tab pos="13769232" algn="l"/>
              </a:tabLst>
              <a:defRPr/>
            </a:pPr>
            <a:r>
              <a:rPr lang="en-GB" b="1" dirty="0">
                <a:latin typeface="Arial" charset="0"/>
                <a:ea typeface="Microsoft YaHei" pitchFamily="34" charset="-122"/>
              </a:rPr>
              <a:t>Notes:</a:t>
            </a:r>
          </a:p>
          <a:p>
            <a:pPr marL="255519" indent="-243576">
              <a:spcBef>
                <a:spcPct val="0"/>
              </a:spcBef>
              <a:buSzPct val="45000"/>
              <a:buFont typeface="Arial" charset="0"/>
              <a:buChar char="•"/>
              <a:tabLst>
                <a:tab pos="255519" algn="l"/>
                <a:tab pos="928934" algn="l"/>
                <a:tab pos="1604739" algn="l"/>
                <a:tab pos="2280545" algn="l"/>
                <a:tab pos="2956348" algn="l"/>
                <a:tab pos="3632156" algn="l"/>
                <a:tab pos="4307960" algn="l"/>
                <a:tab pos="4983767" algn="l"/>
                <a:tab pos="5659569" algn="l"/>
                <a:tab pos="6335376" algn="l"/>
                <a:tab pos="7011179" algn="l"/>
                <a:tab pos="7686984" algn="l"/>
                <a:tab pos="8362791" algn="l"/>
                <a:tab pos="9038599" algn="l"/>
                <a:tab pos="9714400" algn="l"/>
                <a:tab pos="10390205" algn="l"/>
                <a:tab pos="11066012" algn="l"/>
                <a:tab pos="11741817" algn="l"/>
                <a:tab pos="12417622" algn="l"/>
                <a:tab pos="13093426" algn="l"/>
                <a:tab pos="13769232" algn="l"/>
              </a:tabLst>
              <a:defRPr/>
            </a:pPr>
            <a:r>
              <a:rPr lang="en-GB" dirty="0">
                <a:latin typeface="Arial" charset="0"/>
                <a:ea typeface="Microsoft YaHei" pitchFamily="34" charset="-122"/>
              </a:rPr>
              <a:t>Give 1 minute warning.</a:t>
            </a:r>
          </a:p>
          <a:p>
            <a:endParaRPr lang="en-GB" altLang="en-US" b="1" dirty="0">
              <a:latin typeface="Arial" panose="020B0604020202020204" pitchFamily="34" charset="0"/>
              <a:ea typeface="Microsoft YaHei" panose="020B0503020204020204" pitchFamily="34" charset="-122"/>
              <a:cs typeface="Arial" panose="020B0604020202020204" pitchFamily="34" charset="0"/>
            </a:endParaRPr>
          </a:p>
        </p:txBody>
      </p:sp>
      <p:sp>
        <p:nvSpPr>
          <p:cNvPr id="68612" name="Slide Number Placeholder 3">
            <a:extLst>
              <a:ext uri="{FF2B5EF4-FFF2-40B4-BE49-F238E27FC236}">
                <a16:creationId xmlns:a16="http://schemas.microsoft.com/office/drawing/2014/main" id="{BEB9EA0F-95A8-4F80-B55F-F0153AC72F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7763AF8-B329-4717-9526-58D73F0A166B}" type="slidenum">
              <a:rPr lang="en-GB" altLang="en-US" smtClean="0"/>
              <a:pPr/>
              <a:t>16</a:t>
            </a:fld>
            <a:endParaRPr lang="en-GB" altLang="en-US" dirty="0"/>
          </a:p>
        </p:txBody>
      </p:sp>
    </p:spTree>
    <p:extLst>
      <p:ext uri="{BB962C8B-B14F-4D97-AF65-F5344CB8AC3E}">
        <p14:creationId xmlns:p14="http://schemas.microsoft.com/office/powerpoint/2010/main" val="921857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3448" y="4683623"/>
            <a:ext cx="5547587" cy="2330201"/>
          </a:xfrm>
        </p:spPr>
        <p:txBody>
          <a:bodyPr/>
          <a:lstStyle/>
          <a:p>
            <a:pPr marL="11939">
              <a:tabLst>
                <a:tab pos="437006" algn="l"/>
                <a:tab pos="1110423" algn="l"/>
                <a:tab pos="1786230" algn="l"/>
                <a:tab pos="2462032" algn="l"/>
                <a:tab pos="3137837" algn="l"/>
                <a:tab pos="3813645" algn="l"/>
                <a:tab pos="4489446" algn="l"/>
                <a:tab pos="5165253" algn="l"/>
                <a:tab pos="5841057" algn="l"/>
                <a:tab pos="6516862" algn="l"/>
                <a:tab pos="7192669" algn="l"/>
                <a:tab pos="7868476" algn="l"/>
                <a:tab pos="8544278" algn="l"/>
                <a:tab pos="9220085" algn="l"/>
                <a:tab pos="9895888" algn="l"/>
                <a:tab pos="10571692" algn="l"/>
                <a:tab pos="11247500" algn="l"/>
                <a:tab pos="11923307" algn="l"/>
                <a:tab pos="12599108" algn="l"/>
                <a:tab pos="13274915" algn="l"/>
                <a:tab pos="13950722" algn="l"/>
              </a:tabLst>
              <a:defRPr/>
            </a:pPr>
            <a:endParaRPr lang="en-GB" dirty="0">
              <a:latin typeface="Arial" panose="020B0604020202020204" pitchFamily="34" charset="0"/>
              <a:cs typeface="Arial" panose="020B0604020202020204" pitchFamily="34" charset="0"/>
            </a:endParaRPr>
          </a:p>
          <a:p>
            <a:pPr marL="437006" indent="-425066">
              <a:buFont typeface="Arial" charset="0"/>
              <a:buChar char="•"/>
              <a:tabLst>
                <a:tab pos="437006" algn="l"/>
                <a:tab pos="1110423" algn="l"/>
                <a:tab pos="1786230" algn="l"/>
                <a:tab pos="2462032" algn="l"/>
                <a:tab pos="3137837" algn="l"/>
                <a:tab pos="3813645" algn="l"/>
                <a:tab pos="4489446" algn="l"/>
                <a:tab pos="5165253" algn="l"/>
                <a:tab pos="5841057" algn="l"/>
                <a:tab pos="6516862" algn="l"/>
                <a:tab pos="7192669" algn="l"/>
                <a:tab pos="7868476" algn="l"/>
                <a:tab pos="8544278" algn="l"/>
                <a:tab pos="9220085" algn="l"/>
                <a:tab pos="9895888" algn="l"/>
                <a:tab pos="10571692" algn="l"/>
                <a:tab pos="11247500" algn="l"/>
                <a:tab pos="11923307" algn="l"/>
                <a:tab pos="12599108" algn="l"/>
                <a:tab pos="13274915" algn="l"/>
                <a:tab pos="13950722" algn="l"/>
              </a:tabLst>
              <a:defRPr/>
            </a:pPr>
            <a:r>
              <a:rPr lang="en-GB" dirty="0">
                <a:latin typeface="Arial" panose="020B0604020202020204" pitchFamily="34" charset="0"/>
                <a:cs typeface="Arial" panose="020B0604020202020204" pitchFamily="34" charset="0"/>
              </a:rPr>
              <a:t>Now onto our last task before you can work as part of the Rees Jeffreys Road Fund and National Highways engineering team.</a:t>
            </a:r>
          </a:p>
        </p:txBody>
      </p:sp>
      <p:sp>
        <p:nvSpPr>
          <p:cNvPr id="4" name="Slide Number Placeholder 3"/>
          <p:cNvSpPr>
            <a:spLocks noGrp="1"/>
          </p:cNvSpPr>
          <p:nvPr>
            <p:ph type="sldNum" sz="quarter" idx="10"/>
          </p:nvPr>
        </p:nvSpPr>
        <p:spPr/>
        <p:txBody>
          <a:bodyPr/>
          <a:lstStyle/>
          <a:p>
            <a:fld id="{80712C0E-B200-4C71-90D5-2BAF59E3BBD1}" type="slidenum">
              <a:rPr lang="en-GB" smtClean="0"/>
              <a:t>17</a:t>
            </a:fld>
            <a:endParaRPr lang="en-GB" dirty="0"/>
          </a:p>
        </p:txBody>
      </p:sp>
    </p:spTree>
    <p:extLst>
      <p:ext uri="{BB962C8B-B14F-4D97-AF65-F5344CB8AC3E}">
        <p14:creationId xmlns:p14="http://schemas.microsoft.com/office/powerpoint/2010/main" val="1658810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a:p>
            <a:pPr marL="223907" indent="-223907">
              <a:buFont typeface="Arial" panose="020B0604020202020204" pitchFamily="34" charset="0"/>
              <a:buChar char="•"/>
            </a:pPr>
            <a:r>
              <a:rPr lang="en-GB" dirty="0">
                <a:latin typeface="Arial" panose="020B0604020202020204" pitchFamily="34" charset="0"/>
                <a:cs typeface="Arial" panose="020B0604020202020204" pitchFamily="34" charset="0"/>
              </a:rPr>
              <a:t>Find the Engineering Apprenticeship brief on page 6 of your Student Booklet. </a:t>
            </a:r>
          </a:p>
        </p:txBody>
      </p:sp>
      <p:sp>
        <p:nvSpPr>
          <p:cNvPr id="4" name="Slide Number Placeholder 3"/>
          <p:cNvSpPr>
            <a:spLocks noGrp="1"/>
          </p:cNvSpPr>
          <p:nvPr>
            <p:ph type="sldNum" sz="quarter" idx="10"/>
          </p:nvPr>
        </p:nvSpPr>
        <p:spPr/>
        <p:txBody>
          <a:bodyPr/>
          <a:lstStyle/>
          <a:p>
            <a:fld id="{80712C0E-B200-4C71-90D5-2BAF59E3BBD1}" type="slidenum">
              <a:rPr lang="en-GB" smtClean="0"/>
              <a:t>18</a:t>
            </a:fld>
            <a:endParaRPr lang="en-GB" dirty="0"/>
          </a:p>
        </p:txBody>
      </p:sp>
    </p:spTree>
    <p:extLst>
      <p:ext uri="{BB962C8B-B14F-4D97-AF65-F5344CB8AC3E}">
        <p14:creationId xmlns:p14="http://schemas.microsoft.com/office/powerpoint/2010/main" val="779566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3A3A7DC-F7CE-4D1C-99FC-839F477338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3D97F0E2-2627-476C-9762-AE59E1748724}"/>
              </a:ext>
            </a:extLst>
          </p:cNvPr>
          <p:cNvSpPr>
            <a:spLocks noGrp="1"/>
          </p:cNvSpPr>
          <p:nvPr>
            <p:ph type="body" idx="1"/>
          </p:nvPr>
        </p:nvSpPr>
        <p:spPr bwMode="auto">
          <a:xfrm>
            <a:off x="659840" y="4383800"/>
            <a:ext cx="5568482" cy="43014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53431" indent="-242508">
              <a:spcBef>
                <a:spcPct val="0"/>
              </a:spcBef>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altLang="en-US" b="1" dirty="0">
                <a:latin typeface="Arial" panose="020B0604020202020204" pitchFamily="34" charset="0"/>
                <a:ea typeface="Microsoft YaHei" panose="020B0503020204020204" pitchFamily="34" charset="-122"/>
              </a:rPr>
              <a:t>10 minutes</a:t>
            </a:r>
          </a:p>
          <a:p>
            <a:pPr marL="253431" indent="-242508">
              <a:spcBef>
                <a:spcPts val="1268"/>
              </a:spcBef>
              <a:buFontTx/>
              <a:buChar char="•"/>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altLang="en-US" dirty="0">
                <a:latin typeface="Arial" panose="020B0604020202020204" pitchFamily="34" charset="0"/>
                <a:ea typeface="Microsoft YaHei" panose="020B0503020204020204" pitchFamily="34" charset="-122"/>
              </a:rPr>
              <a:t>Project managers, this is the first time you will see your team working together so make sure everyone is involved and doing nothing else at this point.</a:t>
            </a:r>
          </a:p>
          <a:p>
            <a:pPr marL="253431" indent="-242508">
              <a:spcBef>
                <a:spcPts val="1268"/>
              </a:spcBef>
              <a:buFontTx/>
              <a:buChar char="•"/>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altLang="en-US" dirty="0">
                <a:latin typeface="Arial" panose="020B0604020202020204" pitchFamily="34" charset="0"/>
                <a:ea typeface="Microsoft YaHei" panose="020B0503020204020204" pitchFamily="34" charset="-122"/>
              </a:rPr>
              <a:t>You will need to use everything in the box and you must show me your circuit when you have successfully completed it. (As each group completes circuit, go round with a torch to show what happens in less/more light).</a:t>
            </a:r>
          </a:p>
          <a:p>
            <a:pPr marL="253431" indent="-242508">
              <a:spcBef>
                <a:spcPts val="1268"/>
              </a:spcBef>
              <a:buFontTx/>
              <a:buChar char="•"/>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dirty="0">
                <a:latin typeface="Arial" charset="0"/>
                <a:ea typeface="Microsoft YaHei" pitchFamily="34" charset="-122"/>
              </a:rPr>
              <a:t>Once all teams have finished quickly discuss the idea of resistance.  Remind them these ideas might be important in their development. Point them towards ‘How to sheets’ such as making a parallel circuit.</a:t>
            </a:r>
          </a:p>
          <a:p>
            <a:pPr marL="10923">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endParaRPr lang="en-GB" dirty="0">
              <a:latin typeface="Arial" charset="0"/>
              <a:ea typeface="Microsoft YaHei" pitchFamily="34" charset="-122"/>
            </a:endParaRPr>
          </a:p>
          <a:p>
            <a:pPr marL="10923">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endParaRPr lang="en-GB" altLang="en-US" b="1" dirty="0">
              <a:latin typeface="Arial" panose="020B0604020202020204" pitchFamily="34" charset="0"/>
              <a:ea typeface="Microsoft YaHei" panose="020B0503020204020204" pitchFamily="34" charset="-122"/>
            </a:endParaRPr>
          </a:p>
          <a:p>
            <a:pPr marL="253431" indent="-242508">
              <a:spcBef>
                <a:spcPct val="0"/>
              </a:spcBef>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altLang="en-US" b="1" dirty="0">
                <a:latin typeface="Arial" panose="020B0604020202020204" pitchFamily="34" charset="0"/>
                <a:ea typeface="Microsoft YaHei" panose="020B0503020204020204" pitchFamily="34" charset="-122"/>
              </a:rPr>
              <a:t>NOTES:</a:t>
            </a:r>
          </a:p>
          <a:p>
            <a:pPr marL="253431" indent="-242508">
              <a:spcBef>
                <a:spcPct val="0"/>
              </a:spcBef>
              <a:buFontTx/>
              <a:buChar char="•"/>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altLang="en-US" dirty="0">
                <a:latin typeface="Arial" panose="020B0604020202020204" pitchFamily="34" charset="0"/>
                <a:ea typeface="Microsoft YaHei" panose="020B0503020204020204" pitchFamily="34" charset="-122"/>
              </a:rPr>
              <a:t>Watch for them splitting in to boys groups and girls groups during apprenticeship. </a:t>
            </a:r>
          </a:p>
          <a:p>
            <a:pPr marL="253431" indent="-242508">
              <a:spcBef>
                <a:spcPct val="0"/>
              </a:spcBef>
              <a:buFontTx/>
              <a:buChar char="•"/>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endParaRPr lang="en-GB" altLang="en-US" dirty="0">
              <a:latin typeface="Arial" panose="020B0604020202020204" pitchFamily="34" charset="0"/>
              <a:ea typeface="Microsoft YaHei" panose="020B0503020204020204" pitchFamily="34" charset="-122"/>
            </a:endParaRPr>
          </a:p>
          <a:p>
            <a:pPr marL="253431" indent="-242508">
              <a:spcBef>
                <a:spcPct val="0"/>
              </a:spcBef>
              <a:buFontTx/>
              <a:buChar char="•"/>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altLang="en-US" dirty="0">
                <a:latin typeface="Arial" panose="020B0604020202020204" pitchFamily="34" charset="0"/>
                <a:ea typeface="Microsoft YaHei" panose="020B0503020204020204" pitchFamily="34" charset="-122"/>
              </a:rPr>
              <a:t>Watch also for one/two students taking control and excluding other members of the team. Remind them that every member of their team will need to be an engineer if they are to get to the final. </a:t>
            </a:r>
          </a:p>
        </p:txBody>
      </p:sp>
      <p:sp>
        <p:nvSpPr>
          <p:cNvPr id="68612" name="Slide Number Placeholder 3">
            <a:extLst>
              <a:ext uri="{FF2B5EF4-FFF2-40B4-BE49-F238E27FC236}">
                <a16:creationId xmlns:a16="http://schemas.microsoft.com/office/drawing/2014/main" id="{BEB9EA0F-95A8-4F80-B55F-F0153AC72F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7763AF8-B329-4717-9526-58D73F0A166B}" type="slidenum">
              <a:rPr lang="en-GB" altLang="en-US" smtClean="0"/>
              <a:pPr/>
              <a:t>19</a:t>
            </a:fld>
            <a:endParaRPr lang="en-GB" altLang="en-US" dirty="0"/>
          </a:p>
        </p:txBody>
      </p:sp>
    </p:spTree>
    <p:extLst>
      <p:ext uri="{BB962C8B-B14F-4D97-AF65-F5344CB8AC3E}">
        <p14:creationId xmlns:p14="http://schemas.microsoft.com/office/powerpoint/2010/main" val="4056608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3 minutes</a:t>
            </a:r>
          </a:p>
          <a:p>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191335" indent="-191335">
              <a:spcBef>
                <a:spcPts val="1268"/>
              </a:spcBef>
              <a:buFont typeface="Arial" panose="020B0604020202020204" pitchFamily="34" charset="0"/>
              <a:buChar char="•"/>
            </a:pPr>
            <a:r>
              <a:rPr lang="en-GB" dirty="0">
                <a:latin typeface="Arial" panose="020B0604020202020204" pitchFamily="34" charset="0"/>
                <a:cs typeface="Arial" panose="020B0604020202020204" pitchFamily="34" charset="0"/>
              </a:rPr>
              <a:t>Today you will be working as real-life engineers. </a:t>
            </a:r>
          </a:p>
          <a:p>
            <a:pPr marL="191335" indent="-191335">
              <a:spcBef>
                <a:spcPts val="1268"/>
              </a:spcBef>
              <a:buFont typeface="Arial" panose="020B0604020202020204" pitchFamily="34" charset="0"/>
              <a:buChar char="•"/>
            </a:pPr>
            <a:r>
              <a:rPr lang="en-GB" dirty="0">
                <a:latin typeface="Arial" panose="020B0604020202020204" pitchFamily="34" charset="0"/>
                <a:cs typeface="Arial" panose="020B0604020202020204" pitchFamily="34" charset="0"/>
              </a:rPr>
              <a:t>You will be following an engineering project flow as shown.</a:t>
            </a:r>
          </a:p>
          <a:p>
            <a:pPr marL="191335" indent="-191335">
              <a:spcBef>
                <a:spcPts val="1268"/>
              </a:spcBef>
              <a:buFont typeface="Arial" panose="020B0604020202020204" pitchFamily="34" charset="0"/>
              <a:buChar char="•"/>
            </a:pPr>
            <a:r>
              <a:rPr lang="en-GB" dirty="0">
                <a:latin typeface="Arial" panose="020B0604020202020204" pitchFamily="34" charset="0"/>
                <a:cs typeface="Arial" panose="020B0604020202020204" pitchFamily="34" charset="0"/>
              </a:rPr>
              <a:t>We will explain each of these stages when we get to them so you will need to listen carefully to make sure your team completes each section of the project.</a:t>
            </a:r>
          </a:p>
        </p:txBody>
      </p:sp>
      <p:sp>
        <p:nvSpPr>
          <p:cNvPr id="4" name="Slide Number Placeholder 3"/>
          <p:cNvSpPr>
            <a:spLocks noGrp="1"/>
          </p:cNvSpPr>
          <p:nvPr>
            <p:ph type="sldNum" sz="quarter" idx="10"/>
          </p:nvPr>
        </p:nvSpPr>
        <p:spPr/>
        <p:txBody>
          <a:bodyPr/>
          <a:lstStyle/>
          <a:p>
            <a:fld id="{80712C0E-B200-4C71-90D5-2BAF59E3BBD1}" type="slidenum">
              <a:rPr lang="en-GB" smtClean="0"/>
              <a:t>2</a:t>
            </a:fld>
            <a:endParaRPr lang="en-GB" dirty="0"/>
          </a:p>
        </p:txBody>
      </p:sp>
    </p:spTree>
    <p:extLst>
      <p:ext uri="{BB962C8B-B14F-4D97-AF65-F5344CB8AC3E}">
        <p14:creationId xmlns:p14="http://schemas.microsoft.com/office/powerpoint/2010/main" val="1697807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1 minute</a:t>
            </a:r>
          </a:p>
          <a:p>
            <a:pPr marL="235953" indent="-235953">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35953" indent="-235953">
              <a:buFont typeface="Arial" panose="020B0604020202020204" pitchFamily="34" charset="0"/>
              <a:buChar char="•"/>
            </a:pPr>
            <a:r>
              <a:rPr lang="en-GB" dirty="0">
                <a:latin typeface="Arial" panose="020B0604020202020204" pitchFamily="34" charset="0"/>
                <a:cs typeface="Arial" panose="020B0604020202020204" pitchFamily="34" charset="0"/>
              </a:rPr>
              <a:t>Collect in apprenticeship packs.</a:t>
            </a:r>
          </a:p>
          <a:p>
            <a:pPr marL="235953" indent="-235953">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35953" indent="-235953">
              <a:buFont typeface="Arial" panose="020B0604020202020204" pitchFamily="34" charset="0"/>
              <a:buChar char="•"/>
            </a:pPr>
            <a:r>
              <a:rPr lang="en-GB" dirty="0">
                <a:latin typeface="Arial" panose="020B0604020202020204" pitchFamily="34" charset="0"/>
                <a:cs typeface="Arial" panose="020B0604020202020204" pitchFamily="34" charset="0"/>
              </a:rPr>
              <a:t>The room may be noisy now and teams will be keen to get going on their development but call for quiet and advise that they have all now completed the Apprenticeship. </a:t>
            </a:r>
          </a:p>
          <a:p>
            <a:endParaRPr lang="en-GB" dirty="0">
              <a:latin typeface="Arial" panose="020B0604020202020204" pitchFamily="34" charset="0"/>
              <a:cs typeface="Arial" panose="020B0604020202020204" pitchFamily="34" charset="0"/>
            </a:endParaRPr>
          </a:p>
          <a:p>
            <a:pPr marL="235953" indent="-235953">
              <a:buFont typeface="Arial" panose="020B0604020202020204" pitchFamily="34" charset="0"/>
              <a:buChar char="•"/>
            </a:pPr>
            <a:r>
              <a:rPr lang="en-GB" dirty="0">
                <a:latin typeface="Arial" panose="020B0604020202020204" pitchFamily="34" charset="0"/>
                <a:cs typeface="Arial" panose="020B0604020202020204" pitchFamily="34" charset="0"/>
              </a:rPr>
              <a:t>Celebrate this by encouraging them to give themselves a round of applause.</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712C0E-B200-4C71-90D5-2BAF59E3BBD1}" type="slidenum">
              <a:rPr lang="en-GB" smtClean="0"/>
              <a:t>20</a:t>
            </a:fld>
            <a:endParaRPr lang="en-GB" dirty="0"/>
          </a:p>
        </p:txBody>
      </p:sp>
    </p:spTree>
    <p:extLst>
      <p:ext uri="{BB962C8B-B14F-4D97-AF65-F5344CB8AC3E}">
        <p14:creationId xmlns:p14="http://schemas.microsoft.com/office/powerpoint/2010/main" val="4218132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077" y="4560258"/>
            <a:ext cx="5554008" cy="3440742"/>
          </a:xfrm>
        </p:spPr>
        <p:txBody>
          <a:bodyPr/>
          <a:lstStyle/>
          <a:p>
            <a:r>
              <a:rPr lang="en-GB" b="1" dirty="0">
                <a:latin typeface="Arial" panose="020B0604020202020204" pitchFamily="34" charset="0"/>
                <a:cs typeface="Arial" panose="020B0604020202020204" pitchFamily="34" charset="0"/>
              </a:rPr>
              <a:t>1 minute</a:t>
            </a:r>
          </a:p>
          <a:p>
            <a:endParaRPr lang="en-GB" dirty="0">
              <a:latin typeface="Arial" panose="020B0604020202020204" pitchFamily="34" charset="0"/>
              <a:cs typeface="Arial" panose="020B0604020202020204" pitchFamily="34" charset="0"/>
            </a:endParaRPr>
          </a:p>
          <a:p>
            <a:pPr marL="235953" indent="-235953">
              <a:buFont typeface="Arial" panose="020B0604020202020204" pitchFamily="34" charset="0"/>
              <a:buChar char="•"/>
            </a:pPr>
            <a:r>
              <a:rPr lang="en-GB" dirty="0">
                <a:latin typeface="Arial" panose="020B0604020202020204" pitchFamily="34" charset="0"/>
                <a:cs typeface="Arial" panose="020B0604020202020204" pitchFamily="34" charset="0"/>
              </a:rPr>
              <a:t>Now you have completed your apprenticeship, the Rees Jeffreys Road Fund and National Highways team are happy for you to begin work on their project. </a:t>
            </a:r>
          </a:p>
          <a:p>
            <a:endParaRPr lang="en-GB" dirty="0">
              <a:latin typeface="Arial" panose="020B0604020202020204" pitchFamily="34" charset="0"/>
              <a:cs typeface="Arial" panose="020B0604020202020204" pitchFamily="34" charset="0"/>
            </a:endParaRPr>
          </a:p>
          <a:p>
            <a:pPr marL="253431" indent="-242508">
              <a:buFontTx/>
              <a:buChar char="•"/>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dirty="0">
                <a:latin typeface="Arial" charset="0"/>
                <a:ea typeface="Microsoft YaHei" pitchFamily="34" charset="-122"/>
              </a:rPr>
              <a:t>You are now my engineers in my engineering workshop so before I open the shop we need to do a quick health and safety briefing.</a:t>
            </a:r>
          </a:p>
          <a:p>
            <a:pPr marL="235953" indent="-235953">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712C0E-B200-4C71-90D5-2BAF59E3BBD1}" type="slidenum">
              <a:rPr lang="en-GB" smtClean="0"/>
              <a:t>21</a:t>
            </a:fld>
            <a:endParaRPr lang="en-GB" dirty="0"/>
          </a:p>
        </p:txBody>
      </p:sp>
    </p:spTree>
    <p:extLst>
      <p:ext uri="{BB962C8B-B14F-4D97-AF65-F5344CB8AC3E}">
        <p14:creationId xmlns:p14="http://schemas.microsoft.com/office/powerpoint/2010/main" val="2944588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832290DE-1FC4-46C9-81EF-780507B2A3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4B84A7B-19B1-40A6-A0BE-4433278C01A9}"/>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tabLst>
                <a:tab pos="0" algn="l"/>
                <a:tab pos="665753" algn="l"/>
                <a:tab pos="1342417" algn="l"/>
                <a:tab pos="2021265" algn="l"/>
                <a:tab pos="2695748" algn="l"/>
                <a:tab pos="3372415" algn="l"/>
                <a:tab pos="4049078" algn="l"/>
                <a:tab pos="4721378" algn="l"/>
                <a:tab pos="5398046" algn="l"/>
                <a:tab pos="6074710" algn="l"/>
                <a:tab pos="6751374" algn="l"/>
                <a:tab pos="7425857" algn="l"/>
                <a:tab pos="8102520" algn="l"/>
                <a:tab pos="8779189" algn="l"/>
                <a:tab pos="9451488" algn="l"/>
                <a:tab pos="10128154" algn="l"/>
                <a:tab pos="10804818" algn="l"/>
                <a:tab pos="11481483" algn="l"/>
                <a:tab pos="12155965" algn="l"/>
                <a:tab pos="12832632" algn="l"/>
                <a:tab pos="13511480" algn="l"/>
              </a:tabLst>
              <a:defRPr/>
            </a:pPr>
            <a:endParaRPr lang="en-GB" altLang="en-US" b="1" dirty="0">
              <a:latin typeface="Arial" panose="020B0604020202020204" pitchFamily="34" charset="0"/>
              <a:ea typeface="Microsoft YaHei" panose="020B0503020204020204" pitchFamily="34" charset="-122"/>
            </a:endParaRPr>
          </a:p>
          <a:p>
            <a:pPr>
              <a:spcBef>
                <a:spcPct val="0"/>
              </a:spcBef>
              <a:tabLst>
                <a:tab pos="0" algn="l"/>
                <a:tab pos="665753" algn="l"/>
                <a:tab pos="1342417" algn="l"/>
                <a:tab pos="2021265" algn="l"/>
                <a:tab pos="2695748" algn="l"/>
                <a:tab pos="3372415" algn="l"/>
                <a:tab pos="4049078" algn="l"/>
                <a:tab pos="4721378" algn="l"/>
                <a:tab pos="5398046" algn="l"/>
                <a:tab pos="6074710" algn="l"/>
                <a:tab pos="6751374" algn="l"/>
                <a:tab pos="7425857" algn="l"/>
                <a:tab pos="8102520" algn="l"/>
                <a:tab pos="8779189" algn="l"/>
                <a:tab pos="9451488" algn="l"/>
                <a:tab pos="10128154" algn="l"/>
                <a:tab pos="10804818" algn="l"/>
                <a:tab pos="11481483" algn="l"/>
                <a:tab pos="12155965" algn="l"/>
                <a:tab pos="12832632" algn="l"/>
                <a:tab pos="13511480" algn="l"/>
              </a:tabLst>
              <a:defRPr/>
            </a:pPr>
            <a:r>
              <a:rPr lang="en-GB" altLang="en-US" b="1" dirty="0">
                <a:latin typeface="Arial" panose="020B0604020202020204" pitchFamily="34" charset="0"/>
                <a:ea typeface="Microsoft YaHei" panose="020B0503020204020204" pitchFamily="34" charset="-122"/>
              </a:rPr>
              <a:t>3 minutes</a:t>
            </a:r>
          </a:p>
          <a:p>
            <a:pPr>
              <a:spcBef>
                <a:spcPct val="0"/>
              </a:spcBef>
              <a:tabLst>
                <a:tab pos="0" algn="l"/>
                <a:tab pos="665753" algn="l"/>
                <a:tab pos="1342417" algn="l"/>
                <a:tab pos="2021265" algn="l"/>
                <a:tab pos="2695748" algn="l"/>
                <a:tab pos="3372415" algn="l"/>
                <a:tab pos="4049078" algn="l"/>
                <a:tab pos="4721378" algn="l"/>
                <a:tab pos="5398046" algn="l"/>
                <a:tab pos="6074710" algn="l"/>
                <a:tab pos="6751374" algn="l"/>
                <a:tab pos="7425857" algn="l"/>
                <a:tab pos="8102520" algn="l"/>
                <a:tab pos="8779189" algn="l"/>
                <a:tab pos="9451488" algn="l"/>
                <a:tab pos="10128154" algn="l"/>
                <a:tab pos="10804818" algn="l"/>
                <a:tab pos="11481483" algn="l"/>
                <a:tab pos="12155965" algn="l"/>
                <a:tab pos="12832632" algn="l"/>
                <a:tab pos="13511480" algn="l"/>
              </a:tabLst>
              <a:defRPr/>
            </a:pPr>
            <a:endParaRPr lang="en-GB" altLang="en-US" b="1" dirty="0">
              <a:latin typeface="Arial" panose="020B0604020202020204" pitchFamily="34" charset="0"/>
              <a:ea typeface="Microsoft YaHei" panose="020B0503020204020204" pitchFamily="34" charset="-122"/>
            </a:endParaRPr>
          </a:p>
          <a:p>
            <a:pPr>
              <a:spcBef>
                <a:spcPct val="0"/>
              </a:spcBef>
              <a:tabLst>
                <a:tab pos="0" algn="l"/>
                <a:tab pos="665753" algn="l"/>
                <a:tab pos="1342417" algn="l"/>
                <a:tab pos="2021265" algn="l"/>
                <a:tab pos="2695748" algn="l"/>
                <a:tab pos="3372415" algn="l"/>
                <a:tab pos="4049078" algn="l"/>
                <a:tab pos="4721378" algn="l"/>
                <a:tab pos="5398046" algn="l"/>
                <a:tab pos="6074710" algn="l"/>
                <a:tab pos="6751374" algn="l"/>
                <a:tab pos="7425857" algn="l"/>
                <a:tab pos="8102520" algn="l"/>
                <a:tab pos="8779189" algn="l"/>
                <a:tab pos="9451488" algn="l"/>
                <a:tab pos="10128154" algn="l"/>
                <a:tab pos="10804818" algn="l"/>
                <a:tab pos="11481483" algn="l"/>
                <a:tab pos="12155965" algn="l"/>
                <a:tab pos="12832632" algn="l"/>
                <a:tab pos="13511480" algn="l"/>
              </a:tabLst>
              <a:defRPr/>
            </a:pPr>
            <a:r>
              <a:rPr lang="en-GB" altLang="en-US" b="1" dirty="0">
                <a:latin typeface="Arial" panose="020B0604020202020204" pitchFamily="34" charset="0"/>
                <a:ea typeface="Microsoft YaHei" panose="020B0503020204020204" pitchFamily="34" charset="-122"/>
              </a:rPr>
              <a:t>IMPORTANT: This relates to your risk assessment so must not be missed out.</a:t>
            </a:r>
          </a:p>
          <a:p>
            <a:pPr marL="235743" indent="-235743">
              <a:spcBef>
                <a:spcPts val="826"/>
              </a:spcBef>
              <a:buFont typeface="Arial" panose="020B0604020202020204" pitchFamily="34" charset="0"/>
              <a:buChar char="•"/>
              <a:tabLst>
                <a:tab pos="0" algn="l"/>
                <a:tab pos="665753" algn="l"/>
                <a:tab pos="1342417" algn="l"/>
                <a:tab pos="2021265" algn="l"/>
                <a:tab pos="2695748" algn="l"/>
                <a:tab pos="3372415" algn="l"/>
                <a:tab pos="4049078" algn="l"/>
                <a:tab pos="4721378" algn="l"/>
                <a:tab pos="5398046" algn="l"/>
                <a:tab pos="6074710" algn="l"/>
                <a:tab pos="6751374" algn="l"/>
                <a:tab pos="7425857" algn="l"/>
                <a:tab pos="8102520" algn="l"/>
                <a:tab pos="8779189" algn="l"/>
                <a:tab pos="9451488" algn="l"/>
                <a:tab pos="10128154" algn="l"/>
                <a:tab pos="10804818" algn="l"/>
                <a:tab pos="11481483" algn="l"/>
                <a:tab pos="12155965" algn="l"/>
                <a:tab pos="12832632" algn="l"/>
                <a:tab pos="13511480" algn="l"/>
              </a:tabLst>
              <a:defRPr/>
            </a:pPr>
            <a:r>
              <a:rPr lang="en-GB" altLang="en-US" dirty="0">
                <a:latin typeface="Arial" panose="020B0604020202020204" pitchFamily="34" charset="0"/>
                <a:ea typeface="Microsoft YaHei" panose="020B0503020204020204" pitchFamily="34" charset="-122"/>
              </a:rPr>
              <a:t>Remind them that working as a team is important and they need to keep themselves and everyone in the room safe. We will be looking at this when marking their team work.</a:t>
            </a:r>
          </a:p>
          <a:p>
            <a:pPr marL="235743" indent="-235743">
              <a:spcBef>
                <a:spcPts val="826"/>
              </a:spcBef>
              <a:buFont typeface="Arial" panose="020B0604020202020204" pitchFamily="34" charset="0"/>
              <a:buChar char="•"/>
              <a:tabLst>
                <a:tab pos="0" algn="l"/>
                <a:tab pos="665753" algn="l"/>
                <a:tab pos="1342417" algn="l"/>
                <a:tab pos="2021265" algn="l"/>
                <a:tab pos="2695748" algn="l"/>
                <a:tab pos="3372415" algn="l"/>
                <a:tab pos="4049078" algn="l"/>
                <a:tab pos="4721378" algn="l"/>
                <a:tab pos="5398046" algn="l"/>
                <a:tab pos="6074710" algn="l"/>
                <a:tab pos="6751374" algn="l"/>
                <a:tab pos="7425857" algn="l"/>
                <a:tab pos="8102520" algn="l"/>
                <a:tab pos="8779189" algn="l"/>
                <a:tab pos="9451488" algn="l"/>
                <a:tab pos="10128154" algn="l"/>
                <a:tab pos="10804818" algn="l"/>
                <a:tab pos="11481483" algn="l"/>
                <a:tab pos="12155965" algn="l"/>
                <a:tab pos="12832632" algn="l"/>
                <a:tab pos="13511480" algn="l"/>
              </a:tabLst>
              <a:defRPr/>
            </a:pPr>
            <a:r>
              <a:rPr lang="en-GB" altLang="en-US" dirty="0">
                <a:latin typeface="Arial" panose="020B0604020202020204" pitchFamily="34" charset="0"/>
                <a:ea typeface="Microsoft YaHei" panose="020B0503020204020204" pitchFamily="34" charset="-122"/>
              </a:rPr>
              <a:t>Go through the tips for safe working!</a:t>
            </a:r>
          </a:p>
          <a:p>
            <a:pPr marL="235743" indent="-235743">
              <a:spcBef>
                <a:spcPts val="826"/>
              </a:spcBef>
              <a:buFont typeface="Arial" panose="020B0604020202020204" pitchFamily="34" charset="0"/>
              <a:buChar char="•"/>
              <a:tabLst>
                <a:tab pos="0" algn="l"/>
                <a:tab pos="665753" algn="l"/>
                <a:tab pos="1342417" algn="l"/>
                <a:tab pos="2021265" algn="l"/>
                <a:tab pos="2695748" algn="l"/>
                <a:tab pos="3372415" algn="l"/>
                <a:tab pos="4049078" algn="l"/>
                <a:tab pos="4721378" algn="l"/>
                <a:tab pos="5398046" algn="l"/>
                <a:tab pos="6074710" algn="l"/>
                <a:tab pos="6751374" algn="l"/>
                <a:tab pos="7425857" algn="l"/>
                <a:tab pos="8102520" algn="l"/>
                <a:tab pos="8779189" algn="l"/>
                <a:tab pos="9451488" algn="l"/>
                <a:tab pos="10128154" algn="l"/>
                <a:tab pos="10804818" algn="l"/>
                <a:tab pos="11481483" algn="l"/>
                <a:tab pos="12155965" algn="l"/>
                <a:tab pos="12832632" algn="l"/>
                <a:tab pos="13511480" algn="l"/>
              </a:tabLst>
              <a:defRPr/>
            </a:pPr>
            <a:r>
              <a:rPr lang="en-GB" altLang="en-US" dirty="0">
                <a:latin typeface="Arial" panose="020B0604020202020204" pitchFamily="34" charset="0"/>
                <a:ea typeface="Microsoft YaHei" panose="020B0503020204020204" pitchFamily="34" charset="-122"/>
              </a:rPr>
              <a:t>Emphasise the rules of the Cutting Station. If the area is small you can reduce the number allowed here at any one time.</a:t>
            </a:r>
          </a:p>
          <a:p>
            <a:pPr marL="235743" indent="-235743">
              <a:spcBef>
                <a:spcPts val="826"/>
              </a:spcBef>
              <a:buFont typeface="Arial" panose="020B0604020202020204" pitchFamily="34" charset="0"/>
              <a:buChar char="•"/>
              <a:tabLst>
                <a:tab pos="0" algn="l"/>
                <a:tab pos="665753" algn="l"/>
                <a:tab pos="1342417" algn="l"/>
                <a:tab pos="2021265" algn="l"/>
                <a:tab pos="2695748" algn="l"/>
                <a:tab pos="3372415" algn="l"/>
                <a:tab pos="4049078" algn="l"/>
                <a:tab pos="4721378" algn="l"/>
                <a:tab pos="5398046" algn="l"/>
                <a:tab pos="6074710" algn="l"/>
                <a:tab pos="6751374" algn="l"/>
                <a:tab pos="7425857" algn="l"/>
                <a:tab pos="8102520" algn="l"/>
                <a:tab pos="8779189" algn="l"/>
                <a:tab pos="9451488" algn="l"/>
                <a:tab pos="10128154" algn="l"/>
                <a:tab pos="10804818" algn="l"/>
                <a:tab pos="11481483" algn="l"/>
                <a:tab pos="12155965" algn="l"/>
                <a:tab pos="12832632" algn="l"/>
                <a:tab pos="13511480" algn="l"/>
              </a:tabLst>
              <a:defRPr/>
            </a:pPr>
            <a:endParaRPr lang="en-GB" altLang="en-US" dirty="0"/>
          </a:p>
        </p:txBody>
      </p:sp>
      <p:sp>
        <p:nvSpPr>
          <p:cNvPr id="58372" name="Slide Number Placeholder 3">
            <a:extLst>
              <a:ext uri="{FF2B5EF4-FFF2-40B4-BE49-F238E27FC236}">
                <a16:creationId xmlns:a16="http://schemas.microsoft.com/office/drawing/2014/main" id="{EEAA1DF0-5D4B-4415-B662-437452549B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5B0D3A5-95CB-4938-AD62-9B10A5759BF9}" type="slidenum">
              <a:rPr lang="en-GB" altLang="en-US" smtClean="0"/>
              <a:pPr/>
              <a:t>22</a:t>
            </a:fld>
            <a:endParaRPr lang="en-GB" altLang="en-US" dirty="0"/>
          </a:p>
        </p:txBody>
      </p:sp>
    </p:spTree>
    <p:extLst>
      <p:ext uri="{BB962C8B-B14F-4D97-AF65-F5344CB8AC3E}">
        <p14:creationId xmlns:p14="http://schemas.microsoft.com/office/powerpoint/2010/main" val="1178113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8F63F0F2-8FE8-48AB-9FB9-2F67F1C68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ED6C91F-8A70-47FB-8243-1816BEE30CD9}"/>
              </a:ext>
            </a:extLst>
          </p:cNvPr>
          <p:cNvSpPr>
            <a:spLocks noGrp="1"/>
          </p:cNvSpPr>
          <p:nvPr>
            <p:ph type="body" idx="1"/>
          </p:nvPr>
        </p:nvSpPr>
        <p:spPr/>
        <p:txBody>
          <a:bodyPr/>
          <a:lstStyle/>
          <a:p>
            <a:pPr marL="437006" indent="-425066">
              <a:lnSpc>
                <a:spcPct val="150000"/>
              </a:lnSpc>
              <a:spcBef>
                <a:spcPct val="0"/>
              </a:spcBef>
              <a:tabLst>
                <a:tab pos="437006" algn="l"/>
                <a:tab pos="1110423" algn="l"/>
                <a:tab pos="1786230" algn="l"/>
                <a:tab pos="2462032" algn="l"/>
                <a:tab pos="3137837" algn="l"/>
                <a:tab pos="3813645" algn="l"/>
                <a:tab pos="4489446" algn="l"/>
                <a:tab pos="5165253" algn="l"/>
                <a:tab pos="5841057" algn="l"/>
                <a:tab pos="6516862" algn="l"/>
                <a:tab pos="7192669" algn="l"/>
                <a:tab pos="7868476" algn="l"/>
                <a:tab pos="8544278" algn="l"/>
                <a:tab pos="9220085" algn="l"/>
                <a:tab pos="9895888" algn="l"/>
                <a:tab pos="10571692" algn="l"/>
                <a:tab pos="11247500" algn="l"/>
                <a:tab pos="11923307" algn="l"/>
                <a:tab pos="12599108" algn="l"/>
                <a:tab pos="13274915" algn="l"/>
                <a:tab pos="13950722" algn="l"/>
              </a:tabLst>
              <a:defRPr/>
            </a:pPr>
            <a:r>
              <a:rPr lang="en-GB" b="1" dirty="0">
                <a:latin typeface="Arial" charset="0"/>
                <a:ea typeface="Microsoft YaHei" pitchFamily="34" charset="-122"/>
              </a:rPr>
              <a:t>25 minutes to Event log 1</a:t>
            </a:r>
          </a:p>
          <a:p>
            <a:pPr marL="437006" indent="-425066">
              <a:lnSpc>
                <a:spcPct val="150000"/>
              </a:lnSpc>
              <a:spcBef>
                <a:spcPct val="0"/>
              </a:spcBef>
              <a:tabLst>
                <a:tab pos="437006" algn="l"/>
                <a:tab pos="1110423" algn="l"/>
                <a:tab pos="1786230" algn="l"/>
                <a:tab pos="2462032" algn="l"/>
                <a:tab pos="3137837" algn="l"/>
                <a:tab pos="3813645" algn="l"/>
                <a:tab pos="4489446" algn="l"/>
                <a:tab pos="5165253" algn="l"/>
                <a:tab pos="5841057" algn="l"/>
                <a:tab pos="6516862" algn="l"/>
                <a:tab pos="7192669" algn="l"/>
                <a:tab pos="7868476" algn="l"/>
                <a:tab pos="8544278" algn="l"/>
                <a:tab pos="9220085" algn="l"/>
                <a:tab pos="9895888" algn="l"/>
                <a:tab pos="10571692" algn="l"/>
                <a:tab pos="11247500" algn="l"/>
                <a:tab pos="11923307" algn="l"/>
                <a:tab pos="12599108" algn="l"/>
                <a:tab pos="13274915" algn="l"/>
                <a:tab pos="13950722" algn="l"/>
              </a:tabLst>
              <a:defRPr/>
            </a:pPr>
            <a:endParaRPr lang="en-GB" b="1" dirty="0">
              <a:latin typeface="Arial" charset="0"/>
              <a:ea typeface="Microsoft YaHei" pitchFamily="34" charset="-122"/>
            </a:endParaRPr>
          </a:p>
          <a:p>
            <a:pPr marL="434616" indent="-422680">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endParaRPr lang="en-GB" b="1" dirty="0">
              <a:latin typeface="Arial" charset="0"/>
              <a:ea typeface="Microsoft YaHei" pitchFamily="34" charset="-122"/>
            </a:endParaRPr>
          </a:p>
          <a:p>
            <a:pPr marL="437006" indent="-425066">
              <a:spcBef>
                <a:spcPts val="1268"/>
              </a:spcBef>
              <a:buFont typeface="Arial" charset="0"/>
              <a:buChar char="•"/>
              <a:tabLst>
                <a:tab pos="437006" algn="l"/>
                <a:tab pos="1110423" algn="l"/>
                <a:tab pos="1786230" algn="l"/>
                <a:tab pos="2462032" algn="l"/>
                <a:tab pos="3137837" algn="l"/>
                <a:tab pos="3813645" algn="l"/>
                <a:tab pos="4489446" algn="l"/>
                <a:tab pos="5165253" algn="l"/>
                <a:tab pos="5841057" algn="l"/>
                <a:tab pos="6516862" algn="l"/>
                <a:tab pos="7192669" algn="l"/>
                <a:tab pos="7868476" algn="l"/>
                <a:tab pos="8544278" algn="l"/>
                <a:tab pos="9220085" algn="l"/>
                <a:tab pos="9895888" algn="l"/>
                <a:tab pos="10571692" algn="l"/>
                <a:tab pos="11247500" algn="l"/>
                <a:tab pos="11923307" algn="l"/>
                <a:tab pos="12599108" algn="l"/>
                <a:tab pos="13274915" algn="l"/>
                <a:tab pos="13950722" algn="l"/>
              </a:tabLst>
              <a:defRPr/>
            </a:pPr>
            <a:r>
              <a:rPr lang="en-GB" dirty="0">
                <a:latin typeface="Arial" charset="0"/>
                <a:ea typeface="Microsoft YaHei" pitchFamily="34" charset="-122"/>
              </a:rPr>
              <a:t>Shop open for business and you can start building your design. </a:t>
            </a:r>
          </a:p>
          <a:p>
            <a:pPr marL="437006" indent="-425066">
              <a:spcBef>
                <a:spcPts val="1268"/>
              </a:spcBef>
              <a:buFont typeface="Arial" charset="0"/>
              <a:buChar char="•"/>
              <a:tabLst>
                <a:tab pos="437006" algn="l"/>
                <a:tab pos="1110423" algn="l"/>
                <a:tab pos="1786230" algn="l"/>
                <a:tab pos="2462032" algn="l"/>
                <a:tab pos="3137837" algn="l"/>
                <a:tab pos="3813645" algn="l"/>
                <a:tab pos="4489446" algn="l"/>
                <a:tab pos="5165253" algn="l"/>
                <a:tab pos="5841057" algn="l"/>
                <a:tab pos="6516862" algn="l"/>
                <a:tab pos="7192669" algn="l"/>
                <a:tab pos="7868476" algn="l"/>
                <a:tab pos="8544278" algn="l"/>
                <a:tab pos="9220085" algn="l"/>
                <a:tab pos="9895888" algn="l"/>
                <a:tab pos="10571692" algn="l"/>
                <a:tab pos="11247500" algn="l"/>
                <a:tab pos="11923307" algn="l"/>
                <a:tab pos="12599108" algn="l"/>
                <a:tab pos="13274915" algn="l"/>
                <a:tab pos="13950722" algn="l"/>
              </a:tabLst>
              <a:defRPr/>
            </a:pPr>
            <a:r>
              <a:rPr lang="en-GB" dirty="0">
                <a:latin typeface="Arial" charset="0"/>
                <a:ea typeface="Microsoft YaHei" pitchFamily="34" charset="-122"/>
              </a:rPr>
              <a:t>I will tell you what you need to do for the Events Log after your break. </a:t>
            </a:r>
          </a:p>
        </p:txBody>
      </p:sp>
      <p:sp>
        <p:nvSpPr>
          <p:cNvPr id="72708" name="Slide Number Placeholder 3">
            <a:extLst>
              <a:ext uri="{FF2B5EF4-FFF2-40B4-BE49-F238E27FC236}">
                <a16:creationId xmlns:a16="http://schemas.microsoft.com/office/drawing/2014/main" id="{E5E3ABA9-C4A0-499A-B4E8-C3445FF8DA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03CDFDA-0914-4D88-96AA-7DB21FF7E98F}" type="slidenum">
              <a:rPr lang="en-GB" altLang="en-US" smtClean="0"/>
              <a:pPr/>
              <a:t>23</a:t>
            </a:fld>
            <a:endParaRPr lang="en-GB" altLang="en-US" dirty="0"/>
          </a:p>
        </p:txBody>
      </p:sp>
    </p:spTree>
    <p:extLst>
      <p:ext uri="{BB962C8B-B14F-4D97-AF65-F5344CB8AC3E}">
        <p14:creationId xmlns:p14="http://schemas.microsoft.com/office/powerpoint/2010/main" val="3939758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2492C78D-7DBE-4F5E-8F94-64EA9993DB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3E971CA-4A1E-434D-A2CD-1B7BC4AC437C}"/>
              </a:ext>
            </a:extLst>
          </p:cNvPr>
          <p:cNvSpPr>
            <a:spLocks noGrp="1"/>
          </p:cNvSpPr>
          <p:nvPr>
            <p:ph type="body" idx="1"/>
          </p:nvPr>
        </p:nvSpPr>
        <p:spPr/>
        <p:txBody>
          <a:bodyPr/>
          <a:lstStyle/>
          <a:p>
            <a:pPr>
              <a:defRPr/>
            </a:pPr>
            <a:r>
              <a:rPr lang="en-GB" b="1" dirty="0">
                <a:latin typeface="Arial" charset="0"/>
                <a:ea typeface="Microsoft YaHei" pitchFamily="34" charset="-122"/>
              </a:rPr>
              <a:t>10 minutes maximum (unless different timings agreed with school). </a:t>
            </a:r>
            <a:endParaRPr lang="en-GB" dirty="0"/>
          </a:p>
          <a:p>
            <a:pPr marL="434616" indent="-422680">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endParaRPr lang="en-GB" dirty="0"/>
          </a:p>
          <a:p>
            <a:pPr marL="257919" indent="-257919">
              <a:buFont typeface="Arial" panose="020B0604020202020204" pitchFamily="34" charset="0"/>
              <a:buChar char="•"/>
              <a:defRPr/>
            </a:pPr>
            <a:r>
              <a:rPr lang="en-GB" dirty="0">
                <a:latin typeface="Arial" pitchFamily="34" charset="0"/>
                <a:cs typeface="Arial" pitchFamily="34" charset="0"/>
              </a:rPr>
              <a:t>Take 10 minutes to have a snack and get some fresh air.</a:t>
            </a:r>
            <a:endParaRPr lang="en-GB" dirty="0"/>
          </a:p>
          <a:p>
            <a:pPr>
              <a:defRPr/>
            </a:pPr>
            <a:endParaRPr lang="en-GB" dirty="0"/>
          </a:p>
          <a:p>
            <a:pPr marL="257919" indent="-257919">
              <a:buFont typeface="Arial" panose="020B0604020202020204" pitchFamily="34" charset="0"/>
              <a:buChar char="•"/>
              <a:defRPr/>
            </a:pPr>
            <a:r>
              <a:rPr lang="en-GB" dirty="0">
                <a:latin typeface="Arial" panose="020B0604020202020204" pitchFamily="34" charset="0"/>
                <a:cs typeface="Arial" panose="020B0604020202020204" pitchFamily="34" charset="0"/>
              </a:rPr>
              <a:t>Move students away from their group tables and the shop to ensure no food or drink is near the resources. </a:t>
            </a:r>
            <a:endParaRPr lang="en-GB" dirty="0"/>
          </a:p>
        </p:txBody>
      </p:sp>
      <p:sp>
        <p:nvSpPr>
          <p:cNvPr id="74756" name="Slide Number Placeholder 3">
            <a:extLst>
              <a:ext uri="{FF2B5EF4-FFF2-40B4-BE49-F238E27FC236}">
                <a16:creationId xmlns:a16="http://schemas.microsoft.com/office/drawing/2014/main" id="{1D10BCE9-EA66-4B2F-851A-9C671D2FE8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FE3C28F-F3FF-4A0B-B89B-B8516CDFA625}" type="slidenum">
              <a:rPr lang="en-GB" altLang="en-US" smtClean="0"/>
              <a:pPr/>
              <a:t>24</a:t>
            </a:fld>
            <a:endParaRPr lang="en-GB" altLang="en-US" dirty="0"/>
          </a:p>
        </p:txBody>
      </p:sp>
    </p:spTree>
    <p:extLst>
      <p:ext uri="{BB962C8B-B14F-4D97-AF65-F5344CB8AC3E}">
        <p14:creationId xmlns:p14="http://schemas.microsoft.com/office/powerpoint/2010/main" val="3732244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C5A5712-6034-4A9B-8B8F-12F807D51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79DC4EF-8FBE-4206-95A5-35BF774D6FE9}"/>
              </a:ext>
            </a:extLst>
          </p:cNvPr>
          <p:cNvSpPr>
            <a:spLocks noGrp="1"/>
          </p:cNvSpPr>
          <p:nvPr>
            <p:ph type="body" idx="1"/>
          </p:nvPr>
        </p:nvSpPr>
        <p:spPr bwMode="auto">
          <a:xfrm>
            <a:off x="678993" y="4373826"/>
            <a:ext cx="5568482" cy="42555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b="1" dirty="0">
                <a:latin typeface="Arial" panose="020B0604020202020204" pitchFamily="34" charset="0"/>
                <a:ea typeface="Microsoft YaHei" panose="020B0503020204020204" pitchFamily="34" charset="-122"/>
              </a:rPr>
              <a:t>3 minutes to explain  then 25 minutes to Event log 2</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b="1" dirty="0">
              <a:latin typeface="Arial" panose="020B0604020202020204" pitchFamily="34" charset="0"/>
              <a:ea typeface="Microsoft YaHei" panose="020B0503020204020204" pitchFamily="34" charset="-122"/>
            </a:endParaRP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b="1" dirty="0">
                <a:latin typeface="Arial" panose="020B0604020202020204" pitchFamily="34" charset="0"/>
                <a:ea typeface="Microsoft YaHei" panose="020B0503020204020204" pitchFamily="34" charset="-122"/>
              </a:rPr>
              <a:t>Notes:</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b="1"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Remind them to complete the event log for the time period up to this point. An event log is what other engineers look at to see what engineering has been done in a given time, what problems there are and whether these have been solved yet. It can also include any issues or any successes within a team. It is like a daily diary but goes beyond just a simple explanation of ‘We did this, we did that ……’</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Explain that the journey to their final product is really important. Get them to focus on the engineering progress and to think about how their team is working. </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Remind them to look at the assessment criteria for the events logs.</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Tell them you will not interrupt them for Event log 2 and 3 they will just hear the drum roll when it is time to do them.</a:t>
            </a:r>
          </a:p>
          <a:p>
            <a:pPr marL="13096">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p:txBody>
      </p:sp>
      <p:sp>
        <p:nvSpPr>
          <p:cNvPr id="78852" name="Slide Number Placeholder 3">
            <a:extLst>
              <a:ext uri="{FF2B5EF4-FFF2-40B4-BE49-F238E27FC236}">
                <a16:creationId xmlns:a16="http://schemas.microsoft.com/office/drawing/2014/main" id="{2A3B20A0-0130-48E7-BE20-7BD92191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3E5A8E-18D1-4C4D-A38A-81D5301B8374}" type="slidenum">
              <a:rPr lang="en-GB" altLang="en-US" smtClean="0"/>
              <a:pPr/>
              <a:t>25</a:t>
            </a:fld>
            <a:endParaRPr lang="en-GB" altLang="en-US" dirty="0"/>
          </a:p>
        </p:txBody>
      </p:sp>
    </p:spTree>
    <p:extLst>
      <p:ext uri="{BB962C8B-B14F-4D97-AF65-F5344CB8AC3E}">
        <p14:creationId xmlns:p14="http://schemas.microsoft.com/office/powerpoint/2010/main" val="3693061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C5A5712-6034-4A9B-8B8F-12F807D51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79DC4EF-8FBE-4206-95A5-35BF774D6FE9}"/>
              </a:ext>
            </a:extLst>
          </p:cNvPr>
          <p:cNvSpPr>
            <a:spLocks noGrp="1"/>
          </p:cNvSpPr>
          <p:nvPr>
            <p:ph type="body" idx="1"/>
          </p:nvPr>
        </p:nvSpPr>
        <p:spPr bwMode="auto">
          <a:xfrm>
            <a:off x="695057" y="4572000"/>
            <a:ext cx="5568482" cy="396651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b="1" dirty="0">
                <a:latin typeface="Arial" panose="020B0604020202020204" pitchFamily="34" charset="0"/>
                <a:ea typeface="Microsoft YaHei" panose="020B0503020204020204" pitchFamily="34" charset="-122"/>
              </a:rPr>
              <a:t>20 minutes to Event log 3</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b="1"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Do not interrupt them for this unless the sound is poor and they cannot easily hear the drum roll.</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p:txBody>
      </p:sp>
      <p:sp>
        <p:nvSpPr>
          <p:cNvPr id="78852" name="Slide Number Placeholder 3">
            <a:extLst>
              <a:ext uri="{FF2B5EF4-FFF2-40B4-BE49-F238E27FC236}">
                <a16:creationId xmlns:a16="http://schemas.microsoft.com/office/drawing/2014/main" id="{2A3B20A0-0130-48E7-BE20-7BD92191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3E5A8E-18D1-4C4D-A38A-81D5301B8374}" type="slidenum">
              <a:rPr lang="en-GB" altLang="en-US" smtClean="0"/>
              <a:pPr/>
              <a:t>26</a:t>
            </a:fld>
            <a:endParaRPr lang="en-GB" altLang="en-US" dirty="0"/>
          </a:p>
        </p:txBody>
      </p:sp>
    </p:spTree>
    <p:extLst>
      <p:ext uri="{BB962C8B-B14F-4D97-AF65-F5344CB8AC3E}">
        <p14:creationId xmlns:p14="http://schemas.microsoft.com/office/powerpoint/2010/main" val="3000752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C5A5712-6034-4A9B-8B8F-12F807D51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79DC4EF-8FBE-4206-95A5-35BF774D6FE9}"/>
              </a:ext>
            </a:extLst>
          </p:cNvPr>
          <p:cNvSpPr>
            <a:spLocks noGrp="1"/>
          </p:cNvSpPr>
          <p:nvPr>
            <p:ph type="body" idx="1"/>
          </p:nvPr>
        </p:nvSpPr>
        <p:spPr bwMode="auto">
          <a:xfrm>
            <a:off x="653378" y="4457214"/>
            <a:ext cx="5568482" cy="394359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b="1" dirty="0">
                <a:latin typeface="Arial" panose="020B0604020202020204" pitchFamily="34" charset="0"/>
                <a:ea typeface="Microsoft YaHei" panose="020B0503020204020204" pitchFamily="34" charset="-122"/>
              </a:rPr>
              <a:t>20 minutes to presentation brief</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b="1"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Do not interrupt them for this unless the sound is poor and they cannot easily hear the drum roll.</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p:txBody>
      </p:sp>
      <p:sp>
        <p:nvSpPr>
          <p:cNvPr id="78852" name="Slide Number Placeholder 3">
            <a:extLst>
              <a:ext uri="{FF2B5EF4-FFF2-40B4-BE49-F238E27FC236}">
                <a16:creationId xmlns:a16="http://schemas.microsoft.com/office/drawing/2014/main" id="{2A3B20A0-0130-48E7-BE20-7BD92191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3E5A8E-18D1-4C4D-A38A-81D5301B8374}" type="slidenum">
              <a:rPr lang="en-GB" altLang="en-US" smtClean="0"/>
              <a:pPr/>
              <a:t>27</a:t>
            </a:fld>
            <a:endParaRPr lang="en-GB" altLang="en-US" dirty="0"/>
          </a:p>
        </p:txBody>
      </p:sp>
    </p:spTree>
    <p:extLst>
      <p:ext uri="{BB962C8B-B14F-4D97-AF65-F5344CB8AC3E}">
        <p14:creationId xmlns:p14="http://schemas.microsoft.com/office/powerpoint/2010/main" val="4081512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C5A5712-6034-4A9B-8B8F-12F807D51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79DC4EF-8FBE-4206-95A5-35BF774D6FE9}"/>
              </a:ext>
            </a:extLst>
          </p:cNvPr>
          <p:cNvSpPr>
            <a:spLocks noGrp="1"/>
          </p:cNvSpPr>
          <p:nvPr>
            <p:ph type="body" idx="1"/>
          </p:nvPr>
        </p:nvSpPr>
        <p:spPr bwMode="auto">
          <a:xfrm>
            <a:off x="678993" y="4543784"/>
            <a:ext cx="5568482" cy="366110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b="1" dirty="0">
                <a:latin typeface="Arial" panose="020B0604020202020204" pitchFamily="34" charset="0"/>
                <a:ea typeface="Microsoft YaHei" panose="020B0503020204020204" pitchFamily="34" charset="-122"/>
              </a:rPr>
              <a:t>5 minutes</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b="1"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Ask teams to spend time before lunch identifying their priorities for the last 30 minutes of workshop time.</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Remind them to be specific about what they will do, be realistic about what they can achieve in the time remaining, to look at the marking criteria for the product and to focus on the engineering rather than on aesthetics. </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Remind them they get 5 marks for this section!</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Don’t include writing the presentation in these priorities, stick to engineering priorities only.</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Give them 5 minutes to complete this section then collect in the Planning and Events log for each team. Do not give them back to the students .Make sure team number is on the sheet. These must be marked at lunchtime.</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p:txBody>
      </p:sp>
      <p:sp>
        <p:nvSpPr>
          <p:cNvPr id="78852" name="Slide Number Placeholder 3">
            <a:extLst>
              <a:ext uri="{FF2B5EF4-FFF2-40B4-BE49-F238E27FC236}">
                <a16:creationId xmlns:a16="http://schemas.microsoft.com/office/drawing/2014/main" id="{2A3B20A0-0130-48E7-BE20-7BD92191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3E5A8E-18D1-4C4D-A38A-81D5301B8374}" type="slidenum">
              <a:rPr lang="en-GB" altLang="en-US" smtClean="0"/>
              <a:pPr/>
              <a:t>28</a:t>
            </a:fld>
            <a:endParaRPr lang="en-GB" altLang="en-US" dirty="0"/>
          </a:p>
        </p:txBody>
      </p:sp>
    </p:spTree>
    <p:extLst>
      <p:ext uri="{BB962C8B-B14F-4D97-AF65-F5344CB8AC3E}">
        <p14:creationId xmlns:p14="http://schemas.microsoft.com/office/powerpoint/2010/main" val="1073615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C5A5712-6034-4A9B-8B8F-12F807D51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79DC4EF-8FBE-4206-95A5-35BF774D6FE9}"/>
              </a:ext>
            </a:extLst>
          </p:cNvPr>
          <p:cNvSpPr>
            <a:spLocks noGrp="1"/>
          </p:cNvSpPr>
          <p:nvPr>
            <p:ph type="body" idx="1"/>
          </p:nvPr>
        </p:nvSpPr>
        <p:spPr bwMode="auto">
          <a:xfrm>
            <a:off x="793577" y="4495818"/>
            <a:ext cx="5568482" cy="422687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b="1" dirty="0">
                <a:latin typeface="Arial" panose="020B0604020202020204" pitchFamily="34" charset="0"/>
                <a:ea typeface="Microsoft YaHei" panose="020B0503020204020204" pitchFamily="34" charset="-122"/>
              </a:rPr>
              <a:t>5 minutes</a:t>
            </a:r>
          </a:p>
          <a:p>
            <a:pPr marL="13096">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Remind them that all the team should present. </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Emphasise the need to look at the assessment criteria. Make sure you cover each element. If there are 4 marks for something then one sentence is not going to be enough to score highly. For example, simply saying what role each member of the team had is not the same as explaining what was done well and what could be improved in the teamwork. </a:t>
            </a:r>
          </a:p>
          <a:p>
            <a:pPr marL="13096">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Be specific and detailed. For example, if you have used a parallel circuit you might want to explain why. Remember our discussion about resistance in the Engineering Apprenticeship. </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Tell them to write notes for their presentation which they can read from when they come up to present. </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Tell them it is their presentation and they may present in any way they like – make it interesting!</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p:txBody>
      </p:sp>
      <p:sp>
        <p:nvSpPr>
          <p:cNvPr id="78852" name="Slide Number Placeholder 3">
            <a:extLst>
              <a:ext uri="{FF2B5EF4-FFF2-40B4-BE49-F238E27FC236}">
                <a16:creationId xmlns:a16="http://schemas.microsoft.com/office/drawing/2014/main" id="{2A3B20A0-0130-48E7-BE20-7BD92191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3E5A8E-18D1-4C4D-A38A-81D5301B8374}" type="slidenum">
              <a:rPr lang="en-GB" altLang="en-US" smtClean="0"/>
              <a:pPr/>
              <a:t>29</a:t>
            </a:fld>
            <a:endParaRPr lang="en-GB" altLang="en-US" dirty="0"/>
          </a:p>
        </p:txBody>
      </p:sp>
    </p:spTree>
    <p:extLst>
      <p:ext uri="{BB962C8B-B14F-4D97-AF65-F5344CB8AC3E}">
        <p14:creationId xmlns:p14="http://schemas.microsoft.com/office/powerpoint/2010/main" val="393726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36FE2E8-6C4E-404B-8AE7-4827769B89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43BA18F-C1EE-4047-A9A6-9C418127B0F7}"/>
              </a:ext>
            </a:extLst>
          </p:cNvPr>
          <p:cNvSpPr>
            <a:spLocks noGrp="1"/>
          </p:cNvSpPr>
          <p:nvPr>
            <p:ph type="body" idx="1"/>
          </p:nvPr>
        </p:nvSpPr>
        <p:spPr>
          <a:xfrm>
            <a:off x="682993" y="4449770"/>
            <a:ext cx="5576526" cy="4235443"/>
          </a:xfrm>
        </p:spPr>
        <p:txBody>
          <a:bodyPr/>
          <a:lstStyle/>
          <a:p>
            <a:pPr marL="435004" indent="-423060">
              <a:spcBef>
                <a:spcPct val="0"/>
              </a:spcBef>
              <a:tabLst>
                <a:tab pos="435004" algn="l"/>
                <a:tab pos="1109032" algn="l"/>
                <a:tab pos="1785448" algn="l"/>
                <a:tab pos="2461860" algn="l"/>
                <a:tab pos="3138275" algn="l"/>
                <a:tab pos="3814687" algn="l"/>
                <a:tab pos="4491104" algn="l"/>
                <a:tab pos="5167517" algn="l"/>
                <a:tab pos="5843929" algn="l"/>
                <a:tab pos="6520342" algn="l"/>
                <a:tab pos="7196759" algn="l"/>
                <a:tab pos="7873171" algn="l"/>
                <a:tab pos="8549585" algn="l"/>
                <a:tab pos="9225998" algn="l"/>
                <a:tab pos="9902414" algn="l"/>
                <a:tab pos="10578827" algn="l"/>
                <a:tab pos="11255241" algn="l"/>
                <a:tab pos="11931655" algn="l"/>
                <a:tab pos="12608070" algn="l"/>
                <a:tab pos="13284482" algn="l"/>
                <a:tab pos="13960899" algn="l"/>
              </a:tabLst>
              <a:defRPr/>
            </a:pPr>
            <a:r>
              <a:rPr lang="en-GB" b="1" dirty="0">
                <a:latin typeface="Arial" charset="0"/>
                <a:ea typeface="Microsoft YaHei" pitchFamily="34" charset="-122"/>
              </a:rPr>
              <a:t>7 minutes</a:t>
            </a:r>
          </a:p>
          <a:p>
            <a:pPr marL="435004" indent="-423060">
              <a:spcBef>
                <a:spcPct val="0"/>
              </a:spcBef>
              <a:tabLst>
                <a:tab pos="435004" algn="l"/>
                <a:tab pos="1109032" algn="l"/>
                <a:tab pos="1785448" algn="l"/>
                <a:tab pos="2461860" algn="l"/>
                <a:tab pos="3138275" algn="l"/>
                <a:tab pos="3814687" algn="l"/>
                <a:tab pos="4491104" algn="l"/>
                <a:tab pos="5167517" algn="l"/>
                <a:tab pos="5843929" algn="l"/>
                <a:tab pos="6520342" algn="l"/>
                <a:tab pos="7196759" algn="l"/>
                <a:tab pos="7873171" algn="l"/>
                <a:tab pos="8549585" algn="l"/>
                <a:tab pos="9225998" algn="l"/>
                <a:tab pos="9902414" algn="l"/>
                <a:tab pos="10578827" algn="l"/>
                <a:tab pos="11255241" algn="l"/>
                <a:tab pos="11931655" algn="l"/>
                <a:tab pos="12608070" algn="l"/>
                <a:tab pos="13284482" algn="l"/>
                <a:tab pos="13960899" algn="l"/>
              </a:tabLst>
              <a:defRPr/>
            </a:pPr>
            <a:endParaRPr lang="en-GB" dirty="0">
              <a:latin typeface="Arial" charset="0"/>
              <a:ea typeface="Microsoft YaHei" pitchFamily="34" charset="-122"/>
            </a:endParaRPr>
          </a:p>
          <a:p>
            <a:pPr marL="275018" indent="-263070">
              <a:spcBef>
                <a:spcPct val="0"/>
              </a:spcBef>
              <a:buFont typeface="Arial" panose="020B0604020202020204" pitchFamily="34" charset="0"/>
              <a:buChar char="•"/>
              <a:tabLst>
                <a:tab pos="435004" algn="l"/>
                <a:tab pos="1109032" algn="l"/>
                <a:tab pos="1785448" algn="l"/>
                <a:tab pos="2461860" algn="l"/>
                <a:tab pos="3138275" algn="l"/>
                <a:tab pos="3814687" algn="l"/>
                <a:tab pos="4491104" algn="l"/>
                <a:tab pos="5167517" algn="l"/>
                <a:tab pos="5843929" algn="l"/>
                <a:tab pos="6520342" algn="l"/>
                <a:tab pos="7196759" algn="l"/>
                <a:tab pos="7873171" algn="l"/>
                <a:tab pos="8549585" algn="l"/>
                <a:tab pos="9225998" algn="l"/>
                <a:tab pos="9902414" algn="l"/>
                <a:tab pos="10578827" algn="l"/>
                <a:tab pos="11255241" algn="l"/>
                <a:tab pos="11931655" algn="l"/>
                <a:tab pos="12608070" algn="l"/>
                <a:tab pos="13284482" algn="l"/>
                <a:tab pos="13960899" algn="l"/>
              </a:tabLst>
              <a:defRPr/>
            </a:pPr>
            <a:r>
              <a:rPr lang="en-GB" dirty="0">
                <a:latin typeface="Arial" charset="0"/>
                <a:ea typeface="Microsoft YaHei" pitchFamily="34" charset="-122"/>
              </a:rPr>
              <a:t>We want you to think about being an engineer in the future. Anyone thinking of being an engineer?</a:t>
            </a:r>
          </a:p>
          <a:p>
            <a:pPr marL="275018" indent="-263070">
              <a:spcBef>
                <a:spcPct val="0"/>
              </a:spcBef>
              <a:buFont typeface="Arial" panose="020B0604020202020204" pitchFamily="34" charset="0"/>
              <a:buChar char="•"/>
              <a:tabLst>
                <a:tab pos="435004" algn="l"/>
                <a:tab pos="1109032" algn="l"/>
                <a:tab pos="1785448" algn="l"/>
                <a:tab pos="2461860" algn="l"/>
                <a:tab pos="3138275" algn="l"/>
                <a:tab pos="3814687" algn="l"/>
                <a:tab pos="4491104" algn="l"/>
                <a:tab pos="5167517" algn="l"/>
                <a:tab pos="5843929" algn="l"/>
                <a:tab pos="6520342" algn="l"/>
                <a:tab pos="7196759" algn="l"/>
                <a:tab pos="7873171" algn="l"/>
                <a:tab pos="8549585" algn="l"/>
                <a:tab pos="9225998" algn="l"/>
                <a:tab pos="9902414" algn="l"/>
                <a:tab pos="10578827" algn="l"/>
                <a:tab pos="11255241" algn="l"/>
                <a:tab pos="11931655" algn="l"/>
                <a:tab pos="12608070" algn="l"/>
                <a:tab pos="13284482" algn="l"/>
                <a:tab pos="13960899" algn="l"/>
              </a:tabLst>
              <a:defRPr/>
            </a:pPr>
            <a:endParaRPr lang="en-GB" dirty="0">
              <a:latin typeface="Arial" charset="0"/>
              <a:ea typeface="Microsoft YaHei" pitchFamily="34" charset="-122"/>
            </a:endParaRPr>
          </a:p>
          <a:p>
            <a:pPr marL="275018" indent="-263070">
              <a:spcBef>
                <a:spcPct val="0"/>
              </a:spcBef>
              <a:buFont typeface="Arial" panose="020B0604020202020204" pitchFamily="34" charset="0"/>
              <a:buChar char="•"/>
              <a:tabLst>
                <a:tab pos="435004" algn="l"/>
                <a:tab pos="1109032" algn="l"/>
                <a:tab pos="1785448" algn="l"/>
                <a:tab pos="2461860" algn="l"/>
                <a:tab pos="3138275" algn="l"/>
                <a:tab pos="3814687" algn="l"/>
                <a:tab pos="4491104" algn="l"/>
                <a:tab pos="5167517" algn="l"/>
                <a:tab pos="5843929" algn="l"/>
                <a:tab pos="6520342" algn="l"/>
                <a:tab pos="7196759" algn="l"/>
                <a:tab pos="7873171" algn="l"/>
                <a:tab pos="8549585" algn="l"/>
                <a:tab pos="9225998" algn="l"/>
                <a:tab pos="9902414" algn="l"/>
                <a:tab pos="10578827" algn="l"/>
                <a:tab pos="11255241" algn="l"/>
                <a:tab pos="11931655" algn="l"/>
                <a:tab pos="12608070" algn="l"/>
                <a:tab pos="13284482" algn="l"/>
                <a:tab pos="13960899" algn="l"/>
              </a:tabLst>
              <a:defRPr/>
            </a:pPr>
            <a:r>
              <a:rPr lang="en-GB" dirty="0">
                <a:latin typeface="Arial" charset="0"/>
                <a:ea typeface="Microsoft YaHei" pitchFamily="34" charset="-122"/>
              </a:rPr>
              <a:t>What do you think engineering is? Try to get response from each group. </a:t>
            </a:r>
            <a:r>
              <a:rPr lang="en-GB" b="1" dirty="0">
                <a:latin typeface="Arial" charset="0"/>
              </a:rPr>
              <a:t>Stress idea that engineering is difficult to define. </a:t>
            </a:r>
            <a:endParaRPr lang="en-GB" dirty="0">
              <a:latin typeface="Arial" charset="0"/>
              <a:ea typeface="Microsoft YaHei" pitchFamily="34" charset="-122"/>
            </a:endParaRPr>
          </a:p>
          <a:p>
            <a:pPr marL="275018" indent="-263070">
              <a:spcBef>
                <a:spcPct val="0"/>
              </a:spcBef>
              <a:buFont typeface="Arial" panose="020B0604020202020204" pitchFamily="34" charset="0"/>
              <a:buChar char="•"/>
              <a:tabLst>
                <a:tab pos="435004" algn="l"/>
                <a:tab pos="1109032" algn="l"/>
                <a:tab pos="1785448" algn="l"/>
                <a:tab pos="2461860" algn="l"/>
                <a:tab pos="3138275" algn="l"/>
                <a:tab pos="3814687" algn="l"/>
                <a:tab pos="4491104" algn="l"/>
                <a:tab pos="5167517" algn="l"/>
                <a:tab pos="5843929" algn="l"/>
                <a:tab pos="6520342" algn="l"/>
                <a:tab pos="7196759" algn="l"/>
                <a:tab pos="7873171" algn="l"/>
                <a:tab pos="8549585" algn="l"/>
                <a:tab pos="9225998" algn="l"/>
                <a:tab pos="9902414" algn="l"/>
                <a:tab pos="10578827" algn="l"/>
                <a:tab pos="11255241" algn="l"/>
                <a:tab pos="11931655" algn="l"/>
                <a:tab pos="12608070" algn="l"/>
                <a:tab pos="13284482" algn="l"/>
                <a:tab pos="13960899" algn="l"/>
              </a:tabLst>
              <a:defRPr/>
            </a:pPr>
            <a:endParaRPr lang="en-GB" dirty="0">
              <a:latin typeface="Arial" charset="0"/>
            </a:endParaRPr>
          </a:p>
          <a:p>
            <a:pPr marL="263070" indent="-263070">
              <a:spcBef>
                <a:spcPct val="0"/>
              </a:spcBef>
              <a:buFont typeface="Arial" panose="020B0604020202020204" pitchFamily="34" charset="0"/>
              <a:buChar char="•"/>
              <a:tabLst>
                <a:tab pos="0" algn="l"/>
                <a:tab pos="671635" algn="l"/>
                <a:tab pos="1348048" algn="l"/>
                <a:tab pos="2024463" algn="l"/>
                <a:tab pos="2700875" algn="l"/>
                <a:tab pos="3377290" algn="l"/>
                <a:tab pos="4053704" algn="l"/>
                <a:tab pos="4730119" algn="l"/>
                <a:tab pos="5406529" algn="l"/>
                <a:tab pos="6082945" algn="l"/>
                <a:tab pos="6759360" algn="l"/>
                <a:tab pos="7435772" algn="l"/>
                <a:tab pos="8112186" algn="l"/>
                <a:tab pos="8788604" algn="l"/>
                <a:tab pos="9465013" algn="l"/>
                <a:tab pos="10141428" algn="l"/>
                <a:tab pos="10817843" algn="l"/>
                <a:tab pos="11494260" algn="l"/>
                <a:tab pos="12170669" algn="l"/>
                <a:tab pos="12847084" algn="l"/>
                <a:tab pos="13523496" algn="l"/>
              </a:tabLst>
              <a:defRPr/>
            </a:pPr>
            <a:r>
              <a:rPr lang="en-GB" dirty="0">
                <a:latin typeface="Arial" charset="0"/>
              </a:rPr>
              <a:t>At the IET we use this phrase </a:t>
            </a:r>
            <a:r>
              <a:rPr lang="en-GB" b="1" dirty="0">
                <a:latin typeface="Arial" charset="0"/>
              </a:rPr>
              <a:t>[click on definition]. </a:t>
            </a:r>
            <a:r>
              <a:rPr lang="en-GB" b="1" i="1" dirty="0">
                <a:latin typeface="Arial" charset="0"/>
              </a:rPr>
              <a:t>Use your own example of engineering to illustrate this idea. This could be anything from a kitchen appliance to a metal knee joint but try to use something which motivates or relates to you.</a:t>
            </a:r>
            <a:endParaRPr lang="en-GB" dirty="0">
              <a:latin typeface="Arial" charset="0"/>
            </a:endParaRPr>
          </a:p>
          <a:p>
            <a:pPr>
              <a:spcBef>
                <a:spcPct val="0"/>
              </a:spcBef>
              <a:tabLst>
                <a:tab pos="0" algn="l"/>
                <a:tab pos="671635" algn="l"/>
                <a:tab pos="1348048" algn="l"/>
                <a:tab pos="2024463" algn="l"/>
                <a:tab pos="2700875" algn="l"/>
                <a:tab pos="3377290" algn="l"/>
                <a:tab pos="4053704" algn="l"/>
                <a:tab pos="4730119" algn="l"/>
                <a:tab pos="5406529" algn="l"/>
                <a:tab pos="6082945" algn="l"/>
                <a:tab pos="6759360" algn="l"/>
                <a:tab pos="7435772" algn="l"/>
                <a:tab pos="8112186" algn="l"/>
                <a:tab pos="8788604" algn="l"/>
                <a:tab pos="9465013" algn="l"/>
                <a:tab pos="10141428" algn="l"/>
                <a:tab pos="10817843" algn="l"/>
                <a:tab pos="11494260" algn="l"/>
                <a:tab pos="12170669" algn="l"/>
                <a:tab pos="12847084" algn="l"/>
                <a:tab pos="13523496" algn="l"/>
              </a:tabLst>
              <a:defRPr/>
            </a:pPr>
            <a:endParaRPr lang="en-GB" dirty="0">
              <a:latin typeface="Arial" charset="0"/>
            </a:endParaRPr>
          </a:p>
          <a:p>
            <a:pPr marL="263070" indent="-263070">
              <a:spcBef>
                <a:spcPct val="0"/>
              </a:spcBef>
              <a:buFont typeface="Arial" panose="020B0604020202020204" pitchFamily="34" charset="0"/>
              <a:buChar char="•"/>
              <a:tabLst>
                <a:tab pos="0" algn="l"/>
                <a:tab pos="671635" algn="l"/>
                <a:tab pos="1348048" algn="l"/>
                <a:tab pos="2024463" algn="l"/>
                <a:tab pos="2700875" algn="l"/>
                <a:tab pos="3377290" algn="l"/>
                <a:tab pos="4053704" algn="l"/>
                <a:tab pos="4730119" algn="l"/>
                <a:tab pos="5406529" algn="l"/>
                <a:tab pos="6082945" algn="l"/>
                <a:tab pos="6759360" algn="l"/>
                <a:tab pos="7435772" algn="l"/>
                <a:tab pos="8112186" algn="l"/>
                <a:tab pos="8788604" algn="l"/>
                <a:tab pos="9465013" algn="l"/>
                <a:tab pos="10141428" algn="l"/>
                <a:tab pos="10817843" algn="l"/>
                <a:tab pos="11494260" algn="l"/>
                <a:tab pos="12170669" algn="l"/>
                <a:tab pos="12847084" algn="l"/>
                <a:tab pos="13523496" algn="l"/>
              </a:tabLst>
              <a:defRPr/>
            </a:pPr>
            <a:r>
              <a:rPr lang="en-GB" dirty="0">
                <a:latin typeface="Arial" charset="0"/>
              </a:rPr>
              <a:t>There are many different areas of engineering.  All require creativity and innovative problem-solving.  Engineers use their knowledge and ideas to come up with new products or adapt existing products.  They challenge themselves. We want you to do the same.</a:t>
            </a:r>
          </a:p>
        </p:txBody>
      </p:sp>
      <p:sp>
        <p:nvSpPr>
          <p:cNvPr id="39940" name="Slide Number Placeholder 3">
            <a:extLst>
              <a:ext uri="{FF2B5EF4-FFF2-40B4-BE49-F238E27FC236}">
                <a16:creationId xmlns:a16="http://schemas.microsoft.com/office/drawing/2014/main" id="{7A9C7CFA-9AB4-4B11-ABEB-245DA15EB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7085" indent="-412919">
              <a:defRPr>
                <a:solidFill>
                  <a:schemeClr val="tx1"/>
                </a:solidFill>
                <a:latin typeface="Calibri" panose="020F0502020204030204" pitchFamily="34" charset="0"/>
                <a:cs typeface="Arial" panose="020B0604020202020204" pitchFamily="34" charset="0"/>
              </a:defRPr>
            </a:lvl2pPr>
            <a:lvl3pPr marL="1658232" indent="-329900">
              <a:defRPr>
                <a:solidFill>
                  <a:schemeClr val="tx1"/>
                </a:solidFill>
                <a:latin typeface="Calibri" panose="020F0502020204030204" pitchFamily="34" charset="0"/>
                <a:cs typeface="Arial" panose="020B0604020202020204" pitchFamily="34" charset="0"/>
              </a:defRPr>
            </a:lvl3pPr>
            <a:lvl4pPr marL="2322399" indent="-329900">
              <a:defRPr>
                <a:solidFill>
                  <a:schemeClr val="tx1"/>
                </a:solidFill>
                <a:latin typeface="Calibri" panose="020F0502020204030204" pitchFamily="34" charset="0"/>
                <a:cs typeface="Arial" panose="020B0604020202020204" pitchFamily="34" charset="0"/>
              </a:defRPr>
            </a:lvl4pPr>
            <a:lvl5pPr marL="2984380" indent="-329900">
              <a:defRPr>
                <a:solidFill>
                  <a:schemeClr val="tx1"/>
                </a:solidFill>
                <a:latin typeface="Calibri" panose="020F0502020204030204" pitchFamily="34" charset="0"/>
                <a:cs typeface="Arial" panose="020B0604020202020204" pitchFamily="34" charset="0"/>
              </a:defRPr>
            </a:lvl5pPr>
            <a:lvl6pPr marL="3613589" indent="-329900"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42799" indent="-329900"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72009" indent="-329900"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501220" indent="-329900"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4B47731-90BD-4830-93C4-7C504D3AC515}" type="slidenum">
              <a:rPr lang="en-GB" altLang="en-US" smtClean="0"/>
              <a:pPr/>
              <a:t>3</a:t>
            </a:fld>
            <a:endParaRPr lang="en-GB" altLang="en-US" dirty="0"/>
          </a:p>
        </p:txBody>
      </p:sp>
    </p:spTree>
    <p:extLst>
      <p:ext uri="{BB962C8B-B14F-4D97-AF65-F5344CB8AC3E}">
        <p14:creationId xmlns:p14="http://schemas.microsoft.com/office/powerpoint/2010/main" val="3610456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84EFEE7A-28A4-47D7-95B9-60EE966ADF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B383837-92F1-4CB5-8BF3-D74394897653}"/>
              </a:ext>
            </a:extLst>
          </p:cNvPr>
          <p:cNvSpPr>
            <a:spLocks noGrp="1"/>
          </p:cNvSpPr>
          <p:nvPr>
            <p:ph type="body" idx="1"/>
          </p:nvPr>
        </p:nvSpPr>
        <p:spPr/>
        <p:txBody>
          <a:bodyPr/>
          <a:lstStyle/>
          <a:p>
            <a:pPr>
              <a:spcBef>
                <a:spcPct val="0"/>
              </a:spcBef>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b="1" dirty="0">
              <a:latin typeface="Arial" charset="0"/>
              <a:ea typeface="Microsoft YaHei" pitchFamily="34" charset="-122"/>
            </a:endParaRPr>
          </a:p>
          <a:p>
            <a:pPr marL="262682" indent="-262682">
              <a:spcBef>
                <a:spcPct val="0"/>
              </a:spcBef>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a typeface="Microsoft YaHei" pitchFamily="34" charset="-122"/>
            </a:endParaRPr>
          </a:p>
          <a:p>
            <a:pPr marL="262682" indent="-262682">
              <a:spcBef>
                <a:spcPct val="0"/>
              </a:spcBef>
              <a:buFont typeface="Arial"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charset="0"/>
                <a:ea typeface="Microsoft YaHei" pitchFamily="34" charset="-122"/>
              </a:rPr>
              <a:t>Ask students to sit away from their tables if they are remaining in the room for lunch.</a:t>
            </a:r>
          </a:p>
          <a:p>
            <a:pPr marL="262682" indent="-262682">
              <a:spcBef>
                <a:spcPct val="0"/>
              </a:spcBef>
              <a:buFont typeface="Arial"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a typeface="Microsoft YaHei" pitchFamily="34" charset="-122"/>
            </a:endParaRPr>
          </a:p>
          <a:p>
            <a:pPr marL="262682" indent="-262682">
              <a:spcBef>
                <a:spcPct val="0"/>
              </a:spcBef>
              <a:buFont typeface="Arial"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charset="0"/>
                <a:ea typeface="Microsoft YaHei" pitchFamily="34" charset="-122"/>
              </a:rPr>
              <a:t>Ensure all tools are at the cutting station before the students leave the room</a:t>
            </a:r>
          </a:p>
          <a:p>
            <a:pPr marL="262682" indent="-262682">
              <a:spcBef>
                <a:spcPct val="0"/>
              </a:spcBef>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a typeface="Microsoft YaHei" pitchFamily="34" charset="-122"/>
            </a:endParaRPr>
          </a:p>
          <a:p>
            <a:pPr>
              <a:defRPr/>
            </a:pPr>
            <a:endParaRPr lang="en-GB" dirty="0"/>
          </a:p>
        </p:txBody>
      </p:sp>
      <p:sp>
        <p:nvSpPr>
          <p:cNvPr id="80900" name="Slide Number Placeholder 3">
            <a:extLst>
              <a:ext uri="{FF2B5EF4-FFF2-40B4-BE49-F238E27FC236}">
                <a16:creationId xmlns:a16="http://schemas.microsoft.com/office/drawing/2014/main" id="{E3CEEDEE-B044-4EBC-9A48-6C6EE6855A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7265C38-C593-4078-86B0-9EB4F561EC20}" type="slidenum">
              <a:rPr lang="en-GB" altLang="en-US" smtClean="0"/>
              <a:pPr/>
              <a:t>30</a:t>
            </a:fld>
            <a:endParaRPr lang="en-GB" altLang="en-US" dirty="0"/>
          </a:p>
        </p:txBody>
      </p:sp>
    </p:spTree>
    <p:extLst>
      <p:ext uri="{BB962C8B-B14F-4D97-AF65-F5344CB8AC3E}">
        <p14:creationId xmlns:p14="http://schemas.microsoft.com/office/powerpoint/2010/main" val="947446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7284F7DB-1051-4D51-A8A5-4B1B72D313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5221CB9A-5109-4EA3-9290-8C4E5831CE72}"/>
              </a:ext>
            </a:extLst>
          </p:cNvPr>
          <p:cNvSpPr>
            <a:spLocks noGrp="1"/>
          </p:cNvSpPr>
          <p:nvPr>
            <p:ph type="body" idx="1"/>
          </p:nvPr>
        </p:nvSpPr>
        <p:spPr bwMode="auto">
          <a:xfrm>
            <a:off x="685800" y="4572000"/>
            <a:ext cx="5486400" cy="3429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34616" indent="-422680">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b="1" dirty="0">
                <a:latin typeface="Arial" charset="0"/>
                <a:ea typeface="Microsoft YaHei" pitchFamily="34" charset="-122"/>
              </a:rPr>
              <a:t>30 minutes</a:t>
            </a:r>
          </a:p>
          <a:p>
            <a:pPr marL="11935">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endParaRPr lang="en-GB" b="1" dirty="0">
              <a:latin typeface="Arial" charset="0"/>
              <a:ea typeface="Microsoft YaHei" pitchFamily="34" charset="-122"/>
            </a:endParaRPr>
          </a:p>
          <a:p>
            <a:pPr marL="11935">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latin typeface="Arial" charset="0"/>
                <a:ea typeface="Microsoft YaHei" pitchFamily="34" charset="-122"/>
              </a:rPr>
              <a:t>Important here to focus the students on reflecting on what is achievable. Some teams try to start something completely new but get them to reflect back on their engineering priorities.</a:t>
            </a:r>
          </a:p>
          <a:p>
            <a:pPr marL="11936">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endParaRPr lang="en-GB" dirty="0">
              <a:latin typeface="Arial" charset="0"/>
              <a:ea typeface="Microsoft YaHei" pitchFamily="34" charset="-122"/>
            </a:endParaRPr>
          </a:p>
          <a:p>
            <a:pPr marL="434616" indent="-422680">
              <a:spcBef>
                <a:spcPct val="0"/>
              </a:spcBef>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latin typeface="Arial" charset="0"/>
                <a:ea typeface="Microsoft YaHei" pitchFamily="34" charset="-122"/>
              </a:rPr>
              <a:t>The shop will close in 30 minutes so make sure you have bought or sold back any items. You must be ready to submit your accounts sheets to the shop when it closes.</a:t>
            </a:r>
          </a:p>
          <a:p>
            <a:pPr marL="434616" indent="-422680">
              <a:spcBef>
                <a:spcPct val="0"/>
              </a:spcBef>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endParaRPr lang="en-GB" dirty="0">
              <a:latin typeface="Arial" charset="0"/>
              <a:ea typeface="Microsoft YaHei" pitchFamily="34" charset="-122"/>
            </a:endParaRPr>
          </a:p>
          <a:p>
            <a:pPr marL="434616" indent="-422680">
              <a:spcBef>
                <a:spcPct val="0"/>
              </a:spcBef>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latin typeface="Arial" charset="0"/>
                <a:ea typeface="Microsoft YaHei" pitchFamily="34" charset="-122"/>
              </a:rPr>
              <a:t>You must be ready to present your pitch in 45 minutes (or when scheduled with your Challenge Leader) so spend time rehearsing it. </a:t>
            </a:r>
          </a:p>
        </p:txBody>
      </p:sp>
      <p:sp>
        <p:nvSpPr>
          <p:cNvPr id="82948" name="Slide Number Placeholder 3">
            <a:extLst>
              <a:ext uri="{FF2B5EF4-FFF2-40B4-BE49-F238E27FC236}">
                <a16:creationId xmlns:a16="http://schemas.microsoft.com/office/drawing/2014/main" id="{1D61FF63-5735-4750-8880-B9657D5A50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6747EF6-184B-4F8C-BA94-9C1902C4C0C1}" type="slidenum">
              <a:rPr lang="en-GB" altLang="en-US" smtClean="0"/>
              <a:pPr/>
              <a:t>31</a:t>
            </a:fld>
            <a:endParaRPr lang="en-GB" altLang="en-US" dirty="0"/>
          </a:p>
        </p:txBody>
      </p:sp>
    </p:spTree>
    <p:extLst>
      <p:ext uri="{BB962C8B-B14F-4D97-AF65-F5344CB8AC3E}">
        <p14:creationId xmlns:p14="http://schemas.microsoft.com/office/powerpoint/2010/main" val="1926433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58496"/>
            <a:ext cx="5486400" cy="3342503"/>
          </a:xfrm>
        </p:spPr>
        <p:txBody>
          <a:bodyPr/>
          <a:lstStyle/>
          <a:p>
            <a:r>
              <a:rPr lang="en-GB" dirty="0">
                <a:latin typeface="Arial" panose="020B0604020202020204" pitchFamily="34" charset="0"/>
                <a:cs typeface="Arial" panose="020B0604020202020204" pitchFamily="34" charset="0"/>
              </a:rPr>
              <a:t>Put slide up to remind students of what to include in their presentation.</a:t>
            </a:r>
          </a:p>
        </p:txBody>
      </p:sp>
      <p:sp>
        <p:nvSpPr>
          <p:cNvPr id="4" name="Slide Number Placeholder 3"/>
          <p:cNvSpPr>
            <a:spLocks noGrp="1"/>
          </p:cNvSpPr>
          <p:nvPr>
            <p:ph type="sldNum" sz="quarter" idx="5"/>
          </p:nvPr>
        </p:nvSpPr>
        <p:spPr/>
        <p:txBody>
          <a:bodyPr/>
          <a:lstStyle/>
          <a:p>
            <a:fld id="{E00392C0-1F6E-47D0-9F3A-D8302AA75712}" type="slidenum">
              <a:rPr lang="en-GB" smtClean="0"/>
              <a:t>32</a:t>
            </a:fld>
            <a:endParaRPr lang="en-GB"/>
          </a:p>
        </p:txBody>
      </p:sp>
    </p:spTree>
    <p:extLst>
      <p:ext uri="{BB962C8B-B14F-4D97-AF65-F5344CB8AC3E}">
        <p14:creationId xmlns:p14="http://schemas.microsoft.com/office/powerpoint/2010/main" val="3777449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B3EB074D-33FD-40CD-BCC9-320A49DAB6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E7D19A9E-92FA-46D2-8775-E87A6009C0D5}"/>
              </a:ext>
            </a:extLst>
          </p:cNvPr>
          <p:cNvSpPr>
            <a:spLocks noGrp="1"/>
          </p:cNvSpPr>
          <p:nvPr>
            <p:ph type="body" idx="1"/>
          </p:nvPr>
        </p:nvSpPr>
        <p:spPr bwMode="auto">
          <a:xfrm>
            <a:off x="686230" y="4572001"/>
            <a:ext cx="5554008" cy="362053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32191" indent="-421281">
              <a:spcBef>
                <a:spcPct val="0"/>
              </a:spcBef>
              <a:tabLst>
                <a:tab pos="432191" algn="l"/>
                <a:tab pos="1106677" algn="l"/>
                <a:tab pos="1781159" algn="l"/>
                <a:tab pos="2457822" algn="l"/>
                <a:tab pos="3132305" algn="l"/>
                <a:tab pos="3808973" algn="l"/>
                <a:tab pos="4485637" algn="l"/>
                <a:tab pos="5160120" algn="l"/>
                <a:tab pos="5836784" algn="l"/>
                <a:tab pos="6511268" algn="l"/>
                <a:tab pos="7187933" algn="l"/>
                <a:tab pos="7862417" algn="l"/>
                <a:tab pos="8539081" algn="l"/>
                <a:tab pos="9213564" algn="l"/>
                <a:tab pos="9892412" algn="l"/>
                <a:tab pos="10566895" algn="l"/>
                <a:tab pos="11243561" algn="l"/>
                <a:tab pos="11920225" algn="l"/>
                <a:tab pos="12594708" algn="l"/>
                <a:tab pos="13271371" algn="l"/>
                <a:tab pos="13945856" algn="l"/>
              </a:tabLst>
              <a:defRPr/>
            </a:pPr>
            <a:r>
              <a:rPr lang="en-GB" altLang="en-US" b="1" dirty="0">
                <a:latin typeface="Arial" panose="020B0604020202020204" pitchFamily="34" charset="0"/>
                <a:ea typeface="Microsoft YaHei" panose="020B0503020204020204" pitchFamily="34" charset="-122"/>
              </a:rPr>
              <a:t>5 minutes</a:t>
            </a:r>
          </a:p>
          <a:p>
            <a:pPr marL="432191" indent="-421281">
              <a:spcBef>
                <a:spcPct val="0"/>
              </a:spcBef>
              <a:tabLst>
                <a:tab pos="432191" algn="l"/>
                <a:tab pos="1106677" algn="l"/>
                <a:tab pos="1781159" algn="l"/>
                <a:tab pos="2457822" algn="l"/>
                <a:tab pos="3132305" algn="l"/>
                <a:tab pos="3808973" algn="l"/>
                <a:tab pos="4485637" algn="l"/>
                <a:tab pos="5160120" algn="l"/>
                <a:tab pos="5836784" algn="l"/>
                <a:tab pos="6511268" algn="l"/>
                <a:tab pos="7187933" algn="l"/>
                <a:tab pos="7862417" algn="l"/>
                <a:tab pos="8539081" algn="l"/>
                <a:tab pos="9213564" algn="l"/>
                <a:tab pos="9892412" algn="l"/>
                <a:tab pos="10566895" algn="l"/>
                <a:tab pos="11243561" algn="l"/>
                <a:tab pos="11920225" algn="l"/>
                <a:tab pos="12594708" algn="l"/>
                <a:tab pos="13271371" algn="l"/>
                <a:tab pos="13945856" algn="l"/>
              </a:tabLst>
              <a:defRPr/>
            </a:pPr>
            <a:endParaRPr lang="en-GB" altLang="en-US" b="1" dirty="0">
              <a:latin typeface="Arial" panose="020B0604020202020204" pitchFamily="34" charset="0"/>
              <a:ea typeface="Microsoft YaHei" panose="020B0503020204020204" pitchFamily="34" charset="-122"/>
            </a:endParaRPr>
          </a:p>
          <a:p>
            <a:pPr marL="432191" indent="-421281">
              <a:spcBef>
                <a:spcPct val="0"/>
              </a:spcBef>
              <a:buFontTx/>
              <a:buChar char="•"/>
              <a:tabLst>
                <a:tab pos="432191" algn="l"/>
                <a:tab pos="1106677" algn="l"/>
                <a:tab pos="1781159" algn="l"/>
                <a:tab pos="2457822" algn="l"/>
                <a:tab pos="3132305" algn="l"/>
                <a:tab pos="3808973" algn="l"/>
                <a:tab pos="4485637" algn="l"/>
                <a:tab pos="5160120" algn="l"/>
                <a:tab pos="5836784" algn="l"/>
                <a:tab pos="6511268" algn="l"/>
                <a:tab pos="7187933" algn="l"/>
                <a:tab pos="7862417" algn="l"/>
                <a:tab pos="8539081" algn="l"/>
                <a:tab pos="9213564" algn="l"/>
                <a:tab pos="9892412" algn="l"/>
                <a:tab pos="10566895" algn="l"/>
                <a:tab pos="11243561" algn="l"/>
                <a:tab pos="11920225" algn="l"/>
                <a:tab pos="12594708" algn="l"/>
                <a:tab pos="13271371" algn="l"/>
                <a:tab pos="13945856" algn="l"/>
              </a:tabLst>
              <a:defRPr/>
            </a:pPr>
            <a:r>
              <a:rPr lang="en-GB" altLang="en-US" dirty="0">
                <a:latin typeface="Arial" panose="020B0604020202020204" pitchFamily="34" charset="0"/>
                <a:ea typeface="Microsoft YaHei" panose="020B0503020204020204" pitchFamily="34" charset="-122"/>
              </a:rPr>
              <a:t>Accountants to submit accounts sheets to shop. Ask shopkeeper to note any discrepancies between what they say they have remaining and what they hand back and then to return accountancy sheets to you. These must be given to the Challenge Leader for marking.</a:t>
            </a:r>
          </a:p>
          <a:p>
            <a:pPr marL="432191" indent="-421281">
              <a:spcBef>
                <a:spcPct val="0"/>
              </a:spcBef>
              <a:buFontTx/>
              <a:buChar char="•"/>
              <a:tabLst>
                <a:tab pos="432191" algn="l"/>
                <a:tab pos="1106677" algn="l"/>
                <a:tab pos="1781159" algn="l"/>
                <a:tab pos="2457822" algn="l"/>
                <a:tab pos="3132305" algn="l"/>
                <a:tab pos="3808973" algn="l"/>
                <a:tab pos="4485637" algn="l"/>
                <a:tab pos="5160120" algn="l"/>
                <a:tab pos="5836784" algn="l"/>
                <a:tab pos="6511268" algn="l"/>
                <a:tab pos="7187933" algn="l"/>
                <a:tab pos="7862417" algn="l"/>
                <a:tab pos="8539081" algn="l"/>
                <a:tab pos="9213564" algn="l"/>
                <a:tab pos="9892412" algn="l"/>
                <a:tab pos="10566895" algn="l"/>
                <a:tab pos="11243561" algn="l"/>
                <a:tab pos="11920225" algn="l"/>
                <a:tab pos="12594708" algn="l"/>
                <a:tab pos="13271371" algn="l"/>
                <a:tab pos="13945856" algn="l"/>
              </a:tabLst>
              <a:defRPr/>
            </a:pPr>
            <a:endParaRPr lang="en-GB" altLang="en-US" dirty="0">
              <a:latin typeface="Arial" panose="020B0604020202020204" pitchFamily="34" charset="0"/>
              <a:ea typeface="Microsoft YaHei" panose="020B0503020204020204" pitchFamily="34" charset="-122"/>
            </a:endParaRPr>
          </a:p>
          <a:p>
            <a:pPr marL="432191" indent="-421281">
              <a:spcBef>
                <a:spcPct val="0"/>
              </a:spcBef>
              <a:buFontTx/>
              <a:buChar char="•"/>
              <a:tabLst>
                <a:tab pos="432191" algn="l"/>
                <a:tab pos="1106677" algn="l"/>
                <a:tab pos="1781159" algn="l"/>
                <a:tab pos="2457822" algn="l"/>
                <a:tab pos="3132305" algn="l"/>
                <a:tab pos="3808973" algn="l"/>
                <a:tab pos="4485637" algn="l"/>
                <a:tab pos="5160120" algn="l"/>
                <a:tab pos="5836784" algn="l"/>
                <a:tab pos="6511268" algn="l"/>
                <a:tab pos="7187933" algn="l"/>
                <a:tab pos="7862417" algn="l"/>
                <a:tab pos="8539081" algn="l"/>
                <a:tab pos="9213564" algn="l"/>
                <a:tab pos="9892412" algn="l"/>
                <a:tab pos="10566895" algn="l"/>
                <a:tab pos="11243561" algn="l"/>
                <a:tab pos="11920225" algn="l"/>
                <a:tab pos="12594708" algn="l"/>
                <a:tab pos="13271371" algn="l"/>
                <a:tab pos="13945856" algn="l"/>
              </a:tabLst>
              <a:defRPr/>
            </a:pPr>
            <a:r>
              <a:rPr lang="en-GB" altLang="en-US" dirty="0">
                <a:latin typeface="Arial" panose="020B0604020202020204" pitchFamily="34" charset="0"/>
                <a:ea typeface="Microsoft YaHei" panose="020B0503020204020204" pitchFamily="34" charset="-122"/>
              </a:rPr>
              <a:t>Remind teams of importance of rehearsing their presentation and emphasise that this can really make a difference between winning and losing the Challenge Day.</a:t>
            </a:r>
          </a:p>
        </p:txBody>
      </p:sp>
      <p:sp>
        <p:nvSpPr>
          <p:cNvPr id="84996" name="Slide Number Placeholder 3">
            <a:extLst>
              <a:ext uri="{FF2B5EF4-FFF2-40B4-BE49-F238E27FC236}">
                <a16:creationId xmlns:a16="http://schemas.microsoft.com/office/drawing/2014/main" id="{093022CB-0A63-4DA4-AC50-0F76A97BE9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C1287A-28D3-42F8-B69E-29CE8F2895A1}" type="slidenum">
              <a:rPr lang="en-GB" altLang="en-US" smtClean="0"/>
              <a:pPr/>
              <a:t>33</a:t>
            </a:fld>
            <a:endParaRPr lang="en-GB" altLang="en-US" dirty="0"/>
          </a:p>
        </p:txBody>
      </p:sp>
    </p:spTree>
    <p:extLst>
      <p:ext uri="{BB962C8B-B14F-4D97-AF65-F5344CB8AC3E}">
        <p14:creationId xmlns:p14="http://schemas.microsoft.com/office/powerpoint/2010/main" val="2829448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12654" y="4572000"/>
            <a:ext cx="5554008" cy="4025989"/>
          </a:xfrm>
        </p:spPr>
        <p:txBody>
          <a:bodyPr/>
          <a:lstStyle/>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 have now completed your development section</a:t>
            </a:r>
            <a:r>
              <a:rPr lang="en-GB" dirty="0"/>
              <a:t>.</a:t>
            </a:r>
          </a:p>
        </p:txBody>
      </p:sp>
      <p:sp>
        <p:nvSpPr>
          <p:cNvPr id="4" name="Slide Number Placeholder 3"/>
          <p:cNvSpPr>
            <a:spLocks noGrp="1"/>
          </p:cNvSpPr>
          <p:nvPr>
            <p:ph type="sldNum" sz="quarter" idx="10"/>
          </p:nvPr>
        </p:nvSpPr>
        <p:spPr/>
        <p:txBody>
          <a:bodyPr/>
          <a:lstStyle/>
          <a:p>
            <a:fld id="{80712C0E-B200-4C71-90D5-2BAF59E3BBD1}" type="slidenum">
              <a:rPr lang="en-GB" smtClean="0"/>
              <a:t>34</a:t>
            </a:fld>
            <a:endParaRPr lang="en-GB" dirty="0"/>
          </a:p>
        </p:txBody>
      </p:sp>
    </p:spTree>
    <p:extLst>
      <p:ext uri="{BB962C8B-B14F-4D97-AF65-F5344CB8AC3E}">
        <p14:creationId xmlns:p14="http://schemas.microsoft.com/office/powerpoint/2010/main" val="2672792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077" y="4572000"/>
            <a:ext cx="5554008" cy="4225842"/>
          </a:xfrm>
        </p:spPr>
        <p:txBody>
          <a:bodyPr/>
          <a:lstStyle/>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is the time that the engineers would present their ideas to their client; in this case, the Rees Jeffreys Road Fund and National Highways team.</a:t>
            </a:r>
          </a:p>
        </p:txBody>
      </p:sp>
      <p:sp>
        <p:nvSpPr>
          <p:cNvPr id="4" name="Slide Number Placeholder 3"/>
          <p:cNvSpPr>
            <a:spLocks noGrp="1"/>
          </p:cNvSpPr>
          <p:nvPr>
            <p:ph type="sldNum" sz="quarter" idx="10"/>
          </p:nvPr>
        </p:nvSpPr>
        <p:spPr/>
        <p:txBody>
          <a:bodyPr/>
          <a:lstStyle/>
          <a:p>
            <a:fld id="{80712C0E-B200-4C71-90D5-2BAF59E3BBD1}" type="slidenum">
              <a:rPr lang="en-GB" smtClean="0"/>
              <a:t>35</a:t>
            </a:fld>
            <a:endParaRPr lang="en-GB" dirty="0"/>
          </a:p>
        </p:txBody>
      </p:sp>
    </p:spTree>
    <p:extLst>
      <p:ext uri="{BB962C8B-B14F-4D97-AF65-F5344CB8AC3E}">
        <p14:creationId xmlns:p14="http://schemas.microsoft.com/office/powerpoint/2010/main" val="3272204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A5AA9F76-B731-488E-82B5-B4C2646ABB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D3F61857-7FEA-490D-88F2-51E9859B2694}"/>
              </a:ext>
            </a:extLst>
          </p:cNvPr>
          <p:cNvSpPr>
            <a:spLocks noGrp="1"/>
          </p:cNvSpPr>
          <p:nvPr>
            <p:ph type="body" idx="1"/>
          </p:nvPr>
        </p:nvSpPr>
        <p:spPr bwMode="auto">
          <a:xfrm>
            <a:off x="644759" y="4382254"/>
            <a:ext cx="5568482" cy="44898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r>
              <a:rPr lang="en-GB" altLang="en-US" b="1" dirty="0">
                <a:latin typeface="Arial" panose="020B0604020202020204" pitchFamily="34" charset="0"/>
                <a:ea typeface="Microsoft YaHei" panose="020B0503020204020204" pitchFamily="34" charset="-122"/>
              </a:rPr>
              <a:t>45 minutes for introduction and  all teams’ presentations.</a:t>
            </a:r>
          </a:p>
          <a:p>
            <a:pPr>
              <a:spcBef>
                <a:spcPct val="0"/>
              </a:spcBef>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endParaRPr lang="en-GB" altLang="en-US" b="1" dirty="0">
              <a:latin typeface="Arial" panose="020B0604020202020204" pitchFamily="34" charset="0"/>
              <a:ea typeface="Microsoft YaHei" panose="020B0503020204020204" pitchFamily="34" charset="-122"/>
            </a:endParaRPr>
          </a:p>
          <a:p>
            <a:pPr>
              <a:spcBef>
                <a:spcPct val="0"/>
              </a:spcBef>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r>
              <a:rPr lang="en-GB" altLang="en-US" dirty="0">
                <a:latin typeface="Arial" panose="020B0604020202020204" pitchFamily="34" charset="0"/>
                <a:ea typeface="Microsoft YaHei" panose="020B0503020204020204" pitchFamily="34" charset="-122"/>
              </a:rPr>
              <a:t>Get students sitting in a semi-circle around the presentation area. Make sure they leave their prototypes and any presentation notes on their tables. This avoids noise due to fiddling with resources and stops teams adding to their presentation notes.</a:t>
            </a:r>
          </a:p>
          <a:p>
            <a:pPr>
              <a:spcBef>
                <a:spcPct val="0"/>
              </a:spcBef>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endParaRPr lang="en-GB" altLang="en-US" b="1" i="1" dirty="0">
              <a:latin typeface="Arial" panose="020B0604020202020204" pitchFamily="34" charset="0"/>
              <a:ea typeface="Microsoft YaHei" panose="020B0503020204020204" pitchFamily="34" charset="-122"/>
            </a:endParaRPr>
          </a:p>
          <a:p>
            <a:pPr marL="235953" indent="-235953">
              <a:spcBef>
                <a:spcPct val="0"/>
              </a:spcBef>
              <a:buFont typeface="Arial" panose="020B0604020202020204" pitchFamily="34" charset="0"/>
              <a:buChar char="•"/>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r>
              <a:rPr lang="en-GB" altLang="en-US" dirty="0">
                <a:latin typeface="Arial" panose="020B0604020202020204" pitchFamily="34" charset="0"/>
                <a:ea typeface="Microsoft YaHei" panose="020B0503020204020204" pitchFamily="34" charset="-122"/>
              </a:rPr>
              <a:t>Telling others about your ideas is fun. There may be problems or issues with prototypes but it is important to be relaxed! Remember the judge is marking a number of different things and the competition is not won or lost on the performance of the prototypes. They are using all of the sections of the marking criteria to award marks</a:t>
            </a:r>
          </a:p>
          <a:p>
            <a:pPr marL="235953" indent="-235953">
              <a:spcBef>
                <a:spcPct val="0"/>
              </a:spcBef>
              <a:buFont typeface="Arial" panose="020B0604020202020204" pitchFamily="34" charset="0"/>
              <a:buChar char="•"/>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endParaRPr lang="en-GB" altLang="en-US" dirty="0">
              <a:latin typeface="Arial" panose="020B0604020202020204" pitchFamily="34" charset="0"/>
              <a:ea typeface="Microsoft YaHei" panose="020B0503020204020204" pitchFamily="34" charset="-122"/>
            </a:endParaRPr>
          </a:p>
          <a:p>
            <a:pPr marL="235953" indent="-235953">
              <a:spcBef>
                <a:spcPct val="0"/>
              </a:spcBef>
              <a:buFont typeface="Arial" panose="020B0604020202020204" pitchFamily="34" charset="0"/>
              <a:buChar char="•"/>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r>
              <a:rPr lang="en-GB" altLang="en-US" dirty="0">
                <a:latin typeface="Arial" panose="020B0604020202020204" pitchFamily="34" charset="0"/>
                <a:ea typeface="Microsoft YaHei" panose="020B0503020204020204" pitchFamily="34" charset="-122"/>
              </a:rPr>
              <a:t>Run through how the presentations will work e.g. numerical order, once the previous team has finished – round of applause and then the next team can stand up and get ready.</a:t>
            </a:r>
          </a:p>
          <a:p>
            <a:pPr marL="235953" indent="-235953">
              <a:spcBef>
                <a:spcPct val="0"/>
              </a:spcBef>
              <a:buFont typeface="Arial" panose="020B0604020202020204" pitchFamily="34" charset="0"/>
              <a:buChar char="•"/>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endParaRPr lang="en-GB" altLang="en-US" dirty="0">
              <a:latin typeface="Arial" panose="020B0604020202020204" pitchFamily="34" charset="0"/>
              <a:ea typeface="Microsoft YaHei" panose="020B0503020204020204" pitchFamily="34" charset="-122"/>
            </a:endParaRPr>
          </a:p>
          <a:p>
            <a:pPr marL="235953" indent="-235953">
              <a:spcBef>
                <a:spcPct val="0"/>
              </a:spcBef>
              <a:spcAft>
                <a:spcPts val="877"/>
              </a:spcAft>
              <a:buFont typeface="Arial" panose="020B0604020202020204" pitchFamily="34" charset="0"/>
              <a:buChar char="•"/>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r>
              <a:rPr lang="en-GB" altLang="en-US" dirty="0">
                <a:latin typeface="Arial" panose="020B0604020202020204" pitchFamily="34" charset="0"/>
                <a:ea typeface="Microsoft YaHei" panose="020B0503020204020204" pitchFamily="34" charset="-122"/>
              </a:rPr>
              <a:t>There may be questions if you have time or if anything needs clarifying.  Do not allow questions from students or teachers.</a:t>
            </a:r>
          </a:p>
          <a:p>
            <a:pPr marL="235953" indent="-235953">
              <a:spcBef>
                <a:spcPct val="0"/>
              </a:spcBef>
              <a:spcAft>
                <a:spcPts val="877"/>
              </a:spcAft>
              <a:buFont typeface="Arial" panose="020B0604020202020204" pitchFamily="34" charset="0"/>
              <a:buChar char="•"/>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r>
              <a:rPr lang="en-GB" altLang="en-US" dirty="0">
                <a:latin typeface="Arial" panose="020B0604020202020204" pitchFamily="34" charset="0"/>
                <a:ea typeface="Microsoft YaHei" panose="020B0503020204020204" pitchFamily="34" charset="-122"/>
              </a:rPr>
              <a:t>Emphasise that any questions are intended to get them extra marks and not to trip them up. Keep questions as positive as possible. </a:t>
            </a:r>
          </a:p>
          <a:p>
            <a:pPr marL="235953" indent="-235953">
              <a:spcBef>
                <a:spcPct val="0"/>
              </a:spcBef>
              <a:spcAft>
                <a:spcPts val="877"/>
              </a:spcAft>
              <a:buFont typeface="Arial" panose="020B0604020202020204" pitchFamily="34" charset="0"/>
              <a:buChar char="•"/>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r>
              <a:rPr lang="en-GB" altLang="en-US" dirty="0">
                <a:latin typeface="Arial" panose="020B0604020202020204" pitchFamily="34" charset="0"/>
                <a:ea typeface="Microsoft YaHei" panose="020B0503020204020204" pitchFamily="34" charset="-122"/>
              </a:rPr>
              <a:t>Remind them they will be will cut off if they go over time.</a:t>
            </a:r>
          </a:p>
        </p:txBody>
      </p:sp>
      <p:sp>
        <p:nvSpPr>
          <p:cNvPr id="87044" name="Slide Number Placeholder 3">
            <a:extLst>
              <a:ext uri="{FF2B5EF4-FFF2-40B4-BE49-F238E27FC236}">
                <a16:creationId xmlns:a16="http://schemas.microsoft.com/office/drawing/2014/main" id="{FB4333BC-EC15-4968-BEB6-3095A0FA2A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70057C-51EF-4F55-8050-9A2A1AC77BF6}" type="slidenum">
              <a:rPr lang="en-GB" altLang="en-US" smtClean="0"/>
              <a:pPr/>
              <a:t>36</a:t>
            </a:fld>
            <a:endParaRPr lang="en-GB" altLang="en-US" dirty="0"/>
          </a:p>
        </p:txBody>
      </p:sp>
    </p:spTree>
    <p:extLst>
      <p:ext uri="{BB962C8B-B14F-4D97-AF65-F5344CB8AC3E}">
        <p14:creationId xmlns:p14="http://schemas.microsoft.com/office/powerpoint/2010/main" val="834628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1996" y="4662314"/>
            <a:ext cx="5554008" cy="3338686"/>
          </a:xfrm>
        </p:spPr>
        <p:txBody>
          <a:bodyPr/>
          <a:lstStyle/>
          <a:p>
            <a:r>
              <a:rPr lang="en-GB" b="1" dirty="0"/>
              <a:t>10 minutes</a:t>
            </a:r>
          </a:p>
          <a:p>
            <a:endParaRPr lang="en-GB" b="1" dirty="0"/>
          </a:p>
          <a:p>
            <a:pPr marL="235953" indent="-235953">
              <a:buFont typeface="Arial" panose="020B0604020202020204" pitchFamily="34" charset="0"/>
              <a:buChar char="•"/>
            </a:pPr>
            <a:r>
              <a:rPr lang="en-GB" dirty="0">
                <a:latin typeface="Arial" panose="020B0604020202020204" pitchFamily="34" charset="0"/>
                <a:cs typeface="Arial" panose="020B0604020202020204" pitchFamily="34" charset="0"/>
              </a:rPr>
              <a:t>You have now completed the whole project and worked in the way engineers work in real-life. Well done to all of you. You should be very proud of your achievements. </a:t>
            </a:r>
          </a:p>
          <a:p>
            <a:pPr defTabSz="1258421"/>
            <a:endParaRPr lang="en-GB" dirty="0">
              <a:latin typeface="Arial" panose="020B0604020202020204" pitchFamily="34" charset="0"/>
              <a:cs typeface="Arial" panose="020B0604020202020204" pitchFamily="34" charset="0"/>
            </a:endParaRPr>
          </a:p>
          <a:p>
            <a:pPr marL="235953" indent="-235953" defTabSz="1258421">
              <a:buFont typeface="Arial" panose="020B0604020202020204" pitchFamily="34" charset="0"/>
              <a:buChar char="•"/>
            </a:pPr>
            <a:r>
              <a:rPr lang="en-GB" dirty="0">
                <a:latin typeface="Arial" panose="020B0604020202020204" pitchFamily="34" charset="0"/>
                <a:cs typeface="Arial" panose="020B0604020202020204" pitchFamily="34" charset="0"/>
              </a:rPr>
              <a:t>You can ask for a show of hands about who would consider engineering as a future career to see if there has been any change during the period of the challenge. This could be followed up by pointing them towards careers’ resources in your organisation.</a:t>
            </a:r>
          </a:p>
          <a:p>
            <a:pPr marL="235953" indent="-235953" defTabSz="1258421">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80712C0E-B200-4C71-90D5-2BAF59E3BBD1}" type="slidenum">
              <a:rPr lang="en-GB" smtClean="0"/>
              <a:t>37</a:t>
            </a:fld>
            <a:endParaRPr lang="en-GB" dirty="0"/>
          </a:p>
        </p:txBody>
      </p:sp>
    </p:spTree>
    <p:extLst>
      <p:ext uri="{BB962C8B-B14F-4D97-AF65-F5344CB8AC3E}">
        <p14:creationId xmlns:p14="http://schemas.microsoft.com/office/powerpoint/2010/main" val="1429278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695CBE92-DE0A-48A6-BE68-F07141569D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B426613-E98A-453A-92C3-0666FDD40629}"/>
              </a:ext>
            </a:extLst>
          </p:cNvPr>
          <p:cNvSpPr>
            <a:spLocks noGrp="1"/>
          </p:cNvSpPr>
          <p:nvPr>
            <p:ph type="body" idx="1"/>
          </p:nvPr>
        </p:nvSpPr>
        <p:spPr>
          <a:xfrm>
            <a:off x="673059" y="4489429"/>
            <a:ext cx="5519821" cy="3270614"/>
          </a:xfrm>
        </p:spPr>
        <p:txBody>
          <a:bodyPr/>
          <a:lstStyle/>
          <a:p>
            <a:pPr>
              <a:spcBef>
                <a:spcPts val="808"/>
              </a:spcBef>
              <a:defRPr/>
            </a:pPr>
            <a:r>
              <a:rPr lang="en-GB" b="1" dirty="0">
                <a:latin typeface="Arial" pitchFamily="34" charset="0"/>
                <a:cs typeface="Arial" pitchFamily="34" charset="0"/>
              </a:rPr>
              <a:t>14.50</a:t>
            </a:r>
          </a:p>
          <a:p>
            <a:pPr>
              <a:spcBef>
                <a:spcPts val="808"/>
              </a:spcBef>
              <a:defRPr/>
            </a:pPr>
            <a:endParaRPr lang="en-GB" b="1" dirty="0">
              <a:latin typeface="Arial" pitchFamily="34" charset="0"/>
              <a:cs typeface="Arial" pitchFamily="34" charset="0"/>
            </a:endParaRPr>
          </a:p>
          <a:p>
            <a:pPr>
              <a:spcBef>
                <a:spcPts val="808"/>
              </a:spcBef>
              <a:defRPr/>
            </a:pPr>
            <a:r>
              <a:rPr lang="en-GB" b="1" dirty="0">
                <a:latin typeface="Arial" pitchFamily="34" charset="0"/>
                <a:cs typeface="Arial" pitchFamily="34" charset="0"/>
              </a:rPr>
              <a:t>Notes:</a:t>
            </a:r>
          </a:p>
          <a:p>
            <a:pPr marL="231102" indent="-231102">
              <a:spcBef>
                <a:spcPts val="808"/>
              </a:spcBef>
              <a:buFont typeface="Arial" pitchFamily="34" charset="0"/>
              <a:buChar char="•"/>
              <a:defRPr/>
            </a:pPr>
            <a:r>
              <a:rPr lang="en-GB" dirty="0">
                <a:latin typeface="Arial" pitchFamily="34" charset="0"/>
                <a:cs typeface="Arial" pitchFamily="34" charset="0"/>
              </a:rPr>
              <a:t>Present trophy.</a:t>
            </a:r>
          </a:p>
          <a:p>
            <a:pPr marL="231102" indent="-231102">
              <a:spcBef>
                <a:spcPts val="808"/>
              </a:spcBef>
              <a:buFont typeface="Arial" pitchFamily="34" charset="0"/>
              <a:buChar char="•"/>
              <a:defRPr/>
            </a:pPr>
            <a:r>
              <a:rPr lang="en-GB" dirty="0">
                <a:latin typeface="Arial" pitchFamily="34" charset="0"/>
                <a:cs typeface="Arial" pitchFamily="34" charset="0"/>
              </a:rPr>
              <a:t>Students cannot keep any part of their prototypes but you may wish to take photographs/videos to pass to the theme partner, particularly if there are good ideas. </a:t>
            </a:r>
          </a:p>
        </p:txBody>
      </p:sp>
      <p:sp>
        <p:nvSpPr>
          <p:cNvPr id="91140" name="Slide Number Placeholder 3">
            <a:extLst>
              <a:ext uri="{FF2B5EF4-FFF2-40B4-BE49-F238E27FC236}">
                <a16:creationId xmlns:a16="http://schemas.microsoft.com/office/drawing/2014/main" id="{75508DE8-A436-423C-8686-6E5D17EFE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63188" indent="-368048">
              <a:defRPr>
                <a:solidFill>
                  <a:schemeClr val="tx1"/>
                </a:solidFill>
                <a:latin typeface="Calibri" panose="020F0502020204030204" pitchFamily="34" charset="0"/>
                <a:cs typeface="Arial" panose="020B0604020202020204" pitchFamily="34" charset="0"/>
              </a:defRPr>
            </a:lvl2pPr>
            <a:lvl3pPr marL="1483938" indent="-293655">
              <a:defRPr>
                <a:solidFill>
                  <a:schemeClr val="tx1"/>
                </a:solidFill>
                <a:latin typeface="Calibri" panose="020F0502020204030204" pitchFamily="34" charset="0"/>
                <a:cs typeface="Arial" panose="020B0604020202020204" pitchFamily="34" charset="0"/>
              </a:defRPr>
            </a:lvl3pPr>
            <a:lvl4pPr marL="2079080" indent="-293655">
              <a:defRPr>
                <a:solidFill>
                  <a:schemeClr val="tx1"/>
                </a:solidFill>
                <a:latin typeface="Calibri" panose="020F0502020204030204" pitchFamily="34" charset="0"/>
                <a:cs typeface="Arial" panose="020B0604020202020204" pitchFamily="34" charset="0"/>
              </a:defRPr>
            </a:lvl4pPr>
            <a:lvl5pPr marL="2670305" indent="-293655">
              <a:defRPr>
                <a:solidFill>
                  <a:schemeClr val="tx1"/>
                </a:solidFill>
                <a:latin typeface="Calibri" panose="020F0502020204030204" pitchFamily="34" charset="0"/>
                <a:cs typeface="Arial" panose="020B0604020202020204" pitchFamily="34" charset="0"/>
              </a:defRPr>
            </a:lvl5pPr>
            <a:lvl6pPr marL="3234123" indent="-293655" defTabSz="5638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797942" indent="-293655" defTabSz="5638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361759" indent="-293655" defTabSz="5638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925577" indent="-293655" defTabSz="5638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C6536B-8360-411D-AB3D-80E870A59300}" type="slidenum">
              <a:rPr lang="en-GB" altLang="en-US" smtClean="0"/>
              <a:pPr/>
              <a:t>38</a:t>
            </a:fld>
            <a:endParaRPr lang="en-GB" altLang="en-US"/>
          </a:p>
        </p:txBody>
      </p:sp>
    </p:spTree>
    <p:extLst>
      <p:ext uri="{BB962C8B-B14F-4D97-AF65-F5344CB8AC3E}">
        <p14:creationId xmlns:p14="http://schemas.microsoft.com/office/powerpoint/2010/main" val="479578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1793" y="5017100"/>
            <a:ext cx="5499108" cy="4304445"/>
          </a:xfrm>
        </p:spPr>
        <p:txBody>
          <a:bodyPr/>
          <a:lstStyle/>
          <a:p>
            <a:r>
              <a:rPr lang="en-GB" dirty="0">
                <a:latin typeface="Arial" panose="020B0604020202020204" pitchFamily="34" charset="0"/>
                <a:cs typeface="Arial" panose="020B0604020202020204" pitchFamily="34" charset="0"/>
              </a:rPr>
              <a:t>Slide to be shown as students/teachers leave</a:t>
            </a:r>
          </a:p>
        </p:txBody>
      </p:sp>
      <p:sp>
        <p:nvSpPr>
          <p:cNvPr id="4" name="Slide Number Placeholder 3"/>
          <p:cNvSpPr>
            <a:spLocks noGrp="1"/>
          </p:cNvSpPr>
          <p:nvPr>
            <p:ph type="sldNum" sz="quarter" idx="10"/>
          </p:nvPr>
        </p:nvSpPr>
        <p:spPr/>
        <p:txBody>
          <a:bodyPr/>
          <a:lstStyle/>
          <a:p>
            <a:fld id="{80712C0E-B200-4C71-90D5-2BAF59E3BBD1}" type="slidenum">
              <a:rPr lang="en-GB" smtClean="0"/>
              <a:t>39</a:t>
            </a:fld>
            <a:endParaRPr lang="en-GB"/>
          </a:p>
        </p:txBody>
      </p:sp>
    </p:spTree>
    <p:extLst>
      <p:ext uri="{BB962C8B-B14F-4D97-AF65-F5344CB8AC3E}">
        <p14:creationId xmlns:p14="http://schemas.microsoft.com/office/powerpoint/2010/main" val="1937325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8782" y="4506940"/>
            <a:ext cx="5560436" cy="3475614"/>
          </a:xfrm>
        </p:spPr>
        <p:txBody>
          <a:bodyPr/>
          <a:lstStyle/>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1 minute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first step in our project flow is the brief from our client, in this case </a:t>
            </a:r>
            <a:r>
              <a:rPr lang="en-GB" dirty="0">
                <a:solidFill>
                  <a:srgbClr val="000000"/>
                </a:solidFill>
                <a:latin typeface="Arial" panose="020B0604020202020204" pitchFamily="34" charset="0"/>
                <a:ea typeface="Microsoft YaHei" pitchFamily="34" charset="-122"/>
                <a:cs typeface="Arial" panose="020B0604020202020204" pitchFamily="34" charset="0"/>
              </a:rPr>
              <a:t>the Rees Jeffreys Road Fund and National Highways team.</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Watch the video carefully to see what they want you to do today.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Please note that the presentation is subtitled. </a:t>
            </a:r>
          </a:p>
        </p:txBody>
      </p:sp>
      <p:sp>
        <p:nvSpPr>
          <p:cNvPr id="4" name="Slide Number Placeholder 3"/>
          <p:cNvSpPr>
            <a:spLocks noGrp="1"/>
          </p:cNvSpPr>
          <p:nvPr>
            <p:ph type="sldNum" sz="quarter" idx="10"/>
          </p:nvPr>
        </p:nvSpPr>
        <p:spPr/>
        <p:txBody>
          <a:bodyPr/>
          <a:lstStyle/>
          <a:p>
            <a:fld id="{80712C0E-B200-4C71-90D5-2BAF59E3BBD1}" type="slidenum">
              <a:rPr lang="en-GB" smtClean="0"/>
              <a:t>4</a:t>
            </a:fld>
            <a:endParaRPr lang="en-GB" dirty="0"/>
          </a:p>
        </p:txBody>
      </p:sp>
    </p:spTree>
    <p:extLst>
      <p:ext uri="{BB962C8B-B14F-4D97-AF65-F5344CB8AC3E}">
        <p14:creationId xmlns:p14="http://schemas.microsoft.com/office/powerpoint/2010/main" val="3591279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Play the briefing video at this point.</a:t>
            </a:r>
          </a:p>
        </p:txBody>
      </p:sp>
      <p:sp>
        <p:nvSpPr>
          <p:cNvPr id="4" name="Slide Number Placeholder 3"/>
          <p:cNvSpPr>
            <a:spLocks noGrp="1"/>
          </p:cNvSpPr>
          <p:nvPr>
            <p:ph type="sldNum" sz="quarter" idx="5"/>
          </p:nvPr>
        </p:nvSpPr>
        <p:spPr/>
        <p:txBody>
          <a:bodyPr/>
          <a:lstStyle/>
          <a:p>
            <a:fld id="{396F9695-0D07-4184-9BF2-6DE8C8DDF369}" type="slidenum">
              <a:rPr lang="en-GB" smtClean="0"/>
              <a:t>5</a:t>
            </a:fld>
            <a:endParaRPr lang="en-GB" dirty="0"/>
          </a:p>
        </p:txBody>
      </p:sp>
    </p:spTree>
    <p:extLst>
      <p:ext uri="{BB962C8B-B14F-4D97-AF65-F5344CB8AC3E}">
        <p14:creationId xmlns:p14="http://schemas.microsoft.com/office/powerpoint/2010/main" val="1766000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DC9D36F9-9E1A-48C2-81AB-EA7DD1B768F7}"/>
              </a:ext>
            </a:extLst>
          </p:cNvPr>
          <p:cNvSpPr>
            <a:spLocks noGrp="1" noRot="1" noChangeAspect="1" noTextEdit="1"/>
          </p:cNvSpPr>
          <p:nvPr>
            <p:ph type="sldImg"/>
          </p:nvPr>
        </p:nvSpPr>
        <p:spPr bwMode="auto">
          <a:xfrm>
            <a:off x="763588" y="752475"/>
            <a:ext cx="5399087" cy="4051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56CAA33-5E35-474E-B2A3-800C6D0179FC}"/>
              </a:ext>
            </a:extLst>
          </p:cNvPr>
          <p:cNvSpPr>
            <a:spLocks noGrp="1"/>
          </p:cNvSpPr>
          <p:nvPr>
            <p:ph type="body" idx="1"/>
          </p:nvPr>
        </p:nvSpPr>
        <p:spPr>
          <a:xfrm>
            <a:off x="678890" y="5009208"/>
            <a:ext cx="5568482" cy="3905398"/>
          </a:xfrm>
        </p:spPr>
        <p:txBody>
          <a:bodyPr/>
          <a:lstStyle/>
          <a:p>
            <a:pP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panose="020B0604020202020204" pitchFamily="34" charset="0"/>
                <a:cs typeface="Arial" panose="020B0604020202020204" pitchFamily="34" charset="0"/>
              </a:rPr>
              <a:t>8 minutes</a:t>
            </a:r>
          </a:p>
          <a:p>
            <a:pP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panose="020B0604020202020204" pitchFamily="34" charset="0"/>
                <a:cs typeface="Arial" panose="020B0604020202020204" pitchFamily="34" charset="0"/>
              </a:rPr>
              <a:t>On click: Show overview of brief. </a:t>
            </a:r>
          </a:p>
          <a:p>
            <a:pPr marL="257905" indent="-257905">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US" dirty="0">
                <a:latin typeface="Arial" panose="020B0604020202020204" pitchFamily="34" charset="0"/>
                <a:cs typeface="Arial" panose="020B0604020202020204" pitchFamily="34" charset="0"/>
              </a:rPr>
              <a:t>Give some ideas of what they might do. The focus could be on something in their local community or it could be larger road networks. Alternatively, it could be something which protects people building or maintaining roads, etc. Be careful of giving too many ideas. Better to let them get talking and thinking of their own.</a:t>
            </a:r>
          </a:p>
          <a:p>
            <a:pPr marL="257905" indent="-257905">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US" dirty="0">
                <a:latin typeface="Arial" panose="020B0604020202020204" pitchFamily="34" charset="0"/>
                <a:cs typeface="Arial" panose="020B0604020202020204" pitchFamily="34" charset="0"/>
              </a:rPr>
              <a:t>Remind them it must include at least one electronic circuit.</a:t>
            </a:r>
          </a:p>
          <a:p>
            <a:pPr marL="257905" indent="-257905">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US" dirty="0">
                <a:latin typeface="Arial" panose="020B0604020202020204" pitchFamily="34" charset="0"/>
                <a:cs typeface="Arial" panose="020B0604020202020204" pitchFamily="34" charset="0"/>
              </a:rPr>
              <a:t>Your design will be a prototype. What’s a prototype? (Seek responses from students and emphasize that their design may not be the finished product but should do something of what was intended).</a:t>
            </a:r>
          </a:p>
          <a:p>
            <a:pPr marL="257905" indent="-257905">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On click: </a:t>
            </a:r>
            <a:r>
              <a:rPr lang="en-GB" dirty="0">
                <a:latin typeface="Arial" panose="020B0604020202020204" pitchFamily="34" charset="0"/>
                <a:cs typeface="Arial" panose="020B0604020202020204" pitchFamily="34" charset="0"/>
              </a:rPr>
              <a:t>Engineering is not just about the end result. The journey to this is just as important. You will need to complete the event log we’ll explain this later.</a:t>
            </a:r>
          </a:p>
          <a:p>
            <a:pPr>
              <a:defRPr/>
            </a:pPr>
            <a:endParaRPr lang="en-US"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On click: </a:t>
            </a:r>
            <a:r>
              <a:rPr lang="en-US" dirty="0">
                <a:latin typeface="Arial" panose="020B0604020202020204" pitchFamily="34" charset="0"/>
                <a:cs typeface="Arial" panose="020B0604020202020204" pitchFamily="34" charset="0"/>
              </a:rPr>
              <a:t>Engineers need to be able to tell people about their ideas se so that they can be used in the real world. We will brief you about what should be in your presentation later so don’t start writing this until then.</a:t>
            </a:r>
          </a:p>
        </p:txBody>
      </p:sp>
      <p:sp>
        <p:nvSpPr>
          <p:cNvPr id="48132" name="Slide Number Placeholder 3">
            <a:extLst>
              <a:ext uri="{FF2B5EF4-FFF2-40B4-BE49-F238E27FC236}">
                <a16:creationId xmlns:a16="http://schemas.microsoft.com/office/drawing/2014/main" id="{B8950E98-AF95-430E-9764-5F2F47A5F4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3CBA437-42B0-40F1-A0C3-1706F5907EA3}" type="slidenum">
              <a:rPr lang="en-GB" altLang="en-US" smtClean="0"/>
              <a:pPr/>
              <a:t>6</a:t>
            </a:fld>
            <a:endParaRPr lang="en-GB" altLang="en-US" dirty="0"/>
          </a:p>
        </p:txBody>
      </p:sp>
    </p:spTree>
    <p:extLst>
      <p:ext uri="{BB962C8B-B14F-4D97-AF65-F5344CB8AC3E}">
        <p14:creationId xmlns:p14="http://schemas.microsoft.com/office/powerpoint/2010/main" val="398252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DC9D36F9-9E1A-48C2-81AB-EA7DD1B768F7}"/>
              </a:ext>
            </a:extLst>
          </p:cNvPr>
          <p:cNvSpPr>
            <a:spLocks noGrp="1" noRot="1" noChangeAspect="1" noTextEdit="1"/>
          </p:cNvSpPr>
          <p:nvPr>
            <p:ph type="sldImg"/>
          </p:nvPr>
        </p:nvSpPr>
        <p:spPr bwMode="auto">
          <a:xfrm>
            <a:off x="763588" y="752475"/>
            <a:ext cx="5399087" cy="4051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56CAA33-5E35-474E-B2A3-800C6D0179FC}"/>
              </a:ext>
            </a:extLst>
          </p:cNvPr>
          <p:cNvSpPr>
            <a:spLocks noGrp="1"/>
          </p:cNvSpPr>
          <p:nvPr>
            <p:ph type="body" idx="1"/>
          </p:nvPr>
        </p:nvSpPr>
        <p:spPr>
          <a:xfrm>
            <a:off x="678890" y="5009208"/>
            <a:ext cx="5568482" cy="3905398"/>
          </a:xfrm>
        </p:spPr>
        <p:txBody>
          <a:bodyPr/>
          <a:lstStyle/>
          <a:p>
            <a:pP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panose="020B0604020202020204" pitchFamily="34" charset="0"/>
                <a:cs typeface="Arial" panose="020B0604020202020204" pitchFamily="34" charset="0"/>
              </a:rPr>
              <a:t>3 minutes</a:t>
            </a:r>
          </a:p>
          <a:p>
            <a:pP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panose="020B0604020202020204" pitchFamily="34" charset="0"/>
                <a:cs typeface="Arial" panose="020B0604020202020204" pitchFamily="34" charset="0"/>
              </a:rPr>
              <a:t>On click: </a:t>
            </a:r>
            <a:r>
              <a:rPr lang="en-GB" dirty="0">
                <a:latin typeface="Arial" panose="020B0604020202020204" pitchFamily="34" charset="0"/>
                <a:cs typeface="Arial" panose="020B0604020202020204" pitchFamily="34" charset="0"/>
              </a:rPr>
              <a:t>Show each consideration and briefly mention. </a:t>
            </a:r>
          </a:p>
          <a:p>
            <a:pP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panose="020B0604020202020204" pitchFamily="34" charset="0"/>
              <a:cs typeface="Arial" panose="020B0604020202020204" pitchFamily="34" charset="0"/>
            </a:endParaRPr>
          </a:p>
          <a:p>
            <a:pP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panose="020B0604020202020204" pitchFamily="34" charset="0"/>
                <a:cs typeface="Arial" panose="020B0604020202020204" pitchFamily="34" charset="0"/>
              </a:rPr>
              <a:t>Remind them that each of these is important and they will need to show how their prototype has met each one in their presentation.</a:t>
            </a:r>
          </a:p>
          <a:p>
            <a:pP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panose="020B0604020202020204" pitchFamily="34" charset="0"/>
              <a:cs typeface="Arial" panose="020B0604020202020204" pitchFamily="34" charset="0"/>
            </a:endParaRPr>
          </a:p>
          <a:p>
            <a:pP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US" dirty="0">
                <a:latin typeface="Arial" panose="020B0604020202020204" pitchFamily="34" charset="0"/>
                <a:cs typeface="Arial" panose="020B0604020202020204" pitchFamily="34" charset="0"/>
              </a:rPr>
              <a:t>Tell them the brief is on page 4 of their Student Booklet if they need a reminder of these.</a:t>
            </a:r>
          </a:p>
          <a:p>
            <a:pP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panose="020B0604020202020204" pitchFamily="34" charset="0"/>
              <a:cs typeface="Arial" panose="020B0604020202020204" pitchFamily="34" charset="0"/>
            </a:endParaRPr>
          </a:p>
        </p:txBody>
      </p:sp>
      <p:sp>
        <p:nvSpPr>
          <p:cNvPr id="48132" name="Slide Number Placeholder 3">
            <a:extLst>
              <a:ext uri="{FF2B5EF4-FFF2-40B4-BE49-F238E27FC236}">
                <a16:creationId xmlns:a16="http://schemas.microsoft.com/office/drawing/2014/main" id="{B8950E98-AF95-430E-9764-5F2F47A5F4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3CBA437-42B0-40F1-A0C3-1706F5907EA3}" type="slidenum">
              <a:rPr lang="en-GB" altLang="en-US" smtClean="0"/>
              <a:pPr/>
              <a:t>7</a:t>
            </a:fld>
            <a:endParaRPr lang="en-GB" altLang="en-US" dirty="0"/>
          </a:p>
        </p:txBody>
      </p:sp>
    </p:spTree>
    <p:extLst>
      <p:ext uri="{BB962C8B-B14F-4D97-AF65-F5344CB8AC3E}">
        <p14:creationId xmlns:p14="http://schemas.microsoft.com/office/powerpoint/2010/main" val="325760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7929C93-54E9-4AD2-8539-FDBEC02D01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1083BE-C3C9-4A1A-A9CD-64898767FFE9}"/>
              </a:ext>
            </a:extLst>
          </p:cNvPr>
          <p:cNvSpPr>
            <a:spLocks noGrp="1"/>
          </p:cNvSpPr>
          <p:nvPr>
            <p:ph type="body" idx="1"/>
          </p:nvPr>
        </p:nvSpPr>
        <p:spPr>
          <a:xfrm>
            <a:off x="678993" y="4572000"/>
            <a:ext cx="5568482" cy="3898325"/>
          </a:xfrm>
        </p:spPr>
        <p:txBody>
          <a:bodyPr/>
          <a:lstStyle/>
          <a:p>
            <a:pPr marL="434616" indent="-422680">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b="1" dirty="0">
                <a:latin typeface="Arial" charset="0"/>
                <a:ea typeface="Microsoft YaHei" pitchFamily="34" charset="-122"/>
              </a:rPr>
              <a:t>4 minutes</a:t>
            </a:r>
          </a:p>
          <a:p>
            <a:pPr marL="434616" indent="-422680">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endParaRPr lang="en-GB" b="1" dirty="0">
              <a:latin typeface="Arial" charset="0"/>
              <a:ea typeface="Microsoft YaHei" pitchFamily="34" charset="-122"/>
            </a:endParaRPr>
          </a:p>
          <a:p>
            <a:pPr marL="262834" indent="-262834">
              <a:spcBef>
                <a:spcPct val="0"/>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charset="0"/>
              </a:rPr>
              <a:t>You will be scored on all of your work today. It isn’t just about your finished product, engineering is a journey and we want to know how you have arrived at your final prototype.</a:t>
            </a:r>
          </a:p>
          <a:p>
            <a:pPr>
              <a:spcBef>
                <a:spcPct val="0"/>
              </a:spcBef>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ndParaRPr>
          </a:p>
          <a:p>
            <a:pPr marL="262834" indent="-262834">
              <a:spcBef>
                <a:spcPct val="0"/>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charset="0"/>
              </a:rPr>
              <a:t>The marking criteria can be found on the back pages of your Student Booklet (direct students to look at pages 12 and 13) so it is a good idea to have a look at this to see how you can score marks. You will need to do well in all the areas in order to score highly.</a:t>
            </a:r>
          </a:p>
          <a:p>
            <a:pPr>
              <a:spcBef>
                <a:spcPct val="0"/>
              </a:spcBef>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ndParaRPr>
          </a:p>
          <a:p>
            <a:pPr marL="262834" indent="-262834">
              <a:spcBef>
                <a:spcPct val="0"/>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charset="0"/>
              </a:rPr>
              <a:t>You do not get marks for having money left at the end of the challenge but we are looking at how you have spent your budget. If you buy things you don’t need you can sell them back if they are not used but only for half your money back. (Tell them they cannot sell between teams.)</a:t>
            </a:r>
          </a:p>
          <a:p>
            <a:pPr marL="257905" indent="-257905">
              <a:spcBef>
                <a:spcPct val="0"/>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a typeface="Microsoft YaHei" pitchFamily="34" charset="-122"/>
            </a:endParaRPr>
          </a:p>
          <a:p>
            <a:pPr marL="257905" indent="-257905">
              <a:spcBef>
                <a:spcPct val="0"/>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charset="0"/>
                <a:ea typeface="Microsoft YaHei" pitchFamily="34" charset="-122"/>
              </a:rPr>
              <a:t>Tell them they will get more points if they make their prototype do more than one thing so they may need to think about how they are going to do this. Stress that pushing themselves beyond the minimum brief will get them extra points.</a:t>
            </a:r>
          </a:p>
          <a:p>
            <a:pPr>
              <a:spcBef>
                <a:spcPct val="0"/>
              </a:spcBef>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a typeface="Microsoft YaHei" pitchFamily="34" charset="-122"/>
            </a:endParaRPr>
          </a:p>
          <a:p>
            <a:pPr>
              <a:spcBef>
                <a:spcPct val="0"/>
              </a:spcBef>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ndParaRPr>
          </a:p>
          <a:p>
            <a:pPr>
              <a:defRPr/>
            </a:pPr>
            <a:endParaRPr lang="en-GB" dirty="0"/>
          </a:p>
        </p:txBody>
      </p:sp>
      <p:sp>
        <p:nvSpPr>
          <p:cNvPr id="52228" name="Slide Number Placeholder 3">
            <a:extLst>
              <a:ext uri="{FF2B5EF4-FFF2-40B4-BE49-F238E27FC236}">
                <a16:creationId xmlns:a16="http://schemas.microsoft.com/office/drawing/2014/main" id="{525AF75A-C622-4DE6-A63B-07A145B0AB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51DECC-FEB5-40AD-8B7D-964D244190D4}" type="slidenum">
              <a:rPr lang="en-GB" altLang="en-US" smtClean="0"/>
              <a:pPr/>
              <a:t>8</a:t>
            </a:fld>
            <a:endParaRPr lang="en-GB" altLang="en-US" dirty="0"/>
          </a:p>
        </p:txBody>
      </p:sp>
    </p:spTree>
    <p:extLst>
      <p:ext uri="{BB962C8B-B14F-4D97-AF65-F5344CB8AC3E}">
        <p14:creationId xmlns:p14="http://schemas.microsoft.com/office/powerpoint/2010/main" val="4221020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546B4C6-8B5E-4E94-800A-64D6C0A4DD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FDAB70D-34CA-4602-9C13-61FBB7B04C14}"/>
              </a:ext>
            </a:extLst>
          </p:cNvPr>
          <p:cNvSpPr>
            <a:spLocks noGrp="1"/>
          </p:cNvSpPr>
          <p:nvPr>
            <p:ph type="body" idx="1"/>
          </p:nvPr>
        </p:nvSpPr>
        <p:spPr>
          <a:xfrm>
            <a:off x="413690" y="4240003"/>
            <a:ext cx="6030619" cy="4619792"/>
          </a:xfrm>
        </p:spPr>
        <p:txBody>
          <a:bodyPr/>
          <a:lstStyle/>
          <a:p>
            <a:pPr marL="434616" indent="-422680">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b="1" dirty="0">
                <a:latin typeface="Arial" charset="0"/>
                <a:ea typeface="Microsoft YaHei" pitchFamily="34" charset="-122"/>
              </a:rPr>
              <a:t>8 minutes</a:t>
            </a:r>
          </a:p>
          <a:p>
            <a:pPr marL="257905" indent="-257905">
              <a:spcBef>
                <a:spcPts val="826"/>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charset="0"/>
                <a:ea typeface="Microsoft YaHei" pitchFamily="34" charset="-122"/>
              </a:rPr>
              <a:t>Engineering Shop </a:t>
            </a:r>
            <a:r>
              <a:rPr lang="en-GB" dirty="0">
                <a:latin typeface="Arial" charset="0"/>
                <a:ea typeface="Microsoft YaHei" pitchFamily="34" charset="-122"/>
              </a:rPr>
              <a:t>– This will open later. You have 120 Faradays to spend in the shop. Details of what is available to buy are in your Student Booklet. You MUST read this as it tells you important information and will prevent you buying things you cannot use.</a:t>
            </a:r>
          </a:p>
          <a:p>
            <a:pPr marL="257905" indent="-257905" defTabSz="1258421">
              <a:spcBef>
                <a:spcPts val="826"/>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charset="0"/>
                <a:ea typeface="Microsoft YaHei" pitchFamily="34" charset="-122"/>
              </a:rPr>
              <a:t>Point out the </a:t>
            </a:r>
            <a:r>
              <a:rPr lang="en-GB" b="1" dirty="0">
                <a:latin typeface="Arial" charset="0"/>
                <a:ea typeface="Microsoft YaHei" pitchFamily="34" charset="-122"/>
              </a:rPr>
              <a:t>Cutting Station </a:t>
            </a:r>
            <a:r>
              <a:rPr lang="en-GB" dirty="0">
                <a:latin typeface="Arial" charset="0"/>
                <a:ea typeface="Microsoft YaHei" pitchFamily="34" charset="-122"/>
              </a:rPr>
              <a:t>and</a:t>
            </a:r>
            <a:r>
              <a:rPr lang="en-GB" b="1" dirty="0">
                <a:latin typeface="Arial" charset="0"/>
                <a:ea typeface="Microsoft YaHei" pitchFamily="34" charset="-122"/>
              </a:rPr>
              <a:t> Hire centre </a:t>
            </a:r>
            <a:r>
              <a:rPr lang="en-GB" dirty="0">
                <a:latin typeface="Arial" charset="0"/>
                <a:ea typeface="Microsoft YaHei" pitchFamily="34" charset="-122"/>
              </a:rPr>
              <a:t>and explain rules for trade card.</a:t>
            </a:r>
          </a:p>
          <a:p>
            <a:pPr marL="257905" indent="-257905" defTabSz="1258421">
              <a:spcBef>
                <a:spcPts val="826"/>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charset="0"/>
                <a:ea typeface="Microsoft YaHei" pitchFamily="34" charset="-122"/>
              </a:rPr>
              <a:t>Introduce the </a:t>
            </a:r>
            <a:r>
              <a:rPr lang="en-GB" b="1" dirty="0">
                <a:latin typeface="Arial" charset="0"/>
                <a:ea typeface="Microsoft YaHei" pitchFamily="34" charset="-122"/>
              </a:rPr>
              <a:t>Bargain Bin </a:t>
            </a:r>
            <a:r>
              <a:rPr lang="en-GB" dirty="0">
                <a:latin typeface="Arial" charset="0"/>
                <a:ea typeface="Microsoft YaHei" pitchFamily="34" charset="-122"/>
              </a:rPr>
              <a:t>at this stage if using.</a:t>
            </a:r>
          </a:p>
          <a:p>
            <a:pPr marL="257905" indent="-257905" defTabSz="1258421">
              <a:spcBef>
                <a:spcPts val="826"/>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charset="0"/>
                <a:ea typeface="Microsoft YaHei" pitchFamily="34" charset="-122"/>
              </a:rPr>
              <a:t>How To sheets </a:t>
            </a:r>
            <a:r>
              <a:rPr lang="en-GB" dirty="0">
                <a:latin typeface="Arial" charset="0"/>
                <a:ea typeface="Microsoft YaHei" pitchFamily="34" charset="-122"/>
              </a:rPr>
              <a:t>– you can take them to your table but please return them to the centre table when you have finished with them. These sheets will help you with some of the aspects of your designs and some of them </a:t>
            </a:r>
            <a:r>
              <a:rPr lang="en-GB" b="1" dirty="0">
                <a:latin typeface="Arial" charset="0"/>
                <a:ea typeface="Microsoft YaHei" pitchFamily="34" charset="-122"/>
              </a:rPr>
              <a:t>MUST </a:t>
            </a:r>
            <a:r>
              <a:rPr lang="en-GB" dirty="0">
                <a:latin typeface="Arial" charset="0"/>
                <a:ea typeface="Microsoft YaHei" pitchFamily="34" charset="-122"/>
              </a:rPr>
              <a:t>be read before you try to connect the equipment.</a:t>
            </a:r>
          </a:p>
          <a:p>
            <a:pPr marL="257905" indent="-257905">
              <a:spcBef>
                <a:spcPts val="826"/>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charset="0"/>
                <a:ea typeface="Microsoft YaHei" pitchFamily="34" charset="-122"/>
              </a:rPr>
              <a:t>Student booklet</a:t>
            </a:r>
            <a:r>
              <a:rPr lang="en-GB" dirty="0">
                <a:latin typeface="Arial" charset="0"/>
                <a:ea typeface="Microsoft YaHei" pitchFamily="34" charset="-122"/>
              </a:rPr>
              <a:t>.  This </a:t>
            </a:r>
            <a:r>
              <a:rPr lang="en-GB" b="1" dirty="0">
                <a:latin typeface="Arial" charset="0"/>
                <a:ea typeface="Microsoft YaHei" pitchFamily="34" charset="-122"/>
              </a:rPr>
              <a:t>MUST</a:t>
            </a:r>
            <a:r>
              <a:rPr lang="en-GB" dirty="0">
                <a:latin typeface="Arial" charset="0"/>
                <a:ea typeface="Microsoft YaHei" pitchFamily="34" charset="-122"/>
              </a:rPr>
              <a:t> be read if you want to have any chance of winning. You can write in this booklet if you want as it is yours to keep.</a:t>
            </a:r>
          </a:p>
          <a:p>
            <a:pPr marL="257905" indent="-257905">
              <a:spcBef>
                <a:spcPts val="826"/>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charset="0"/>
                <a:ea typeface="Microsoft YaHei" pitchFamily="34" charset="-122"/>
              </a:rPr>
              <a:t>STEM consultant </a:t>
            </a:r>
            <a:r>
              <a:rPr lang="en-GB" dirty="0">
                <a:latin typeface="Arial" charset="0"/>
                <a:ea typeface="Microsoft YaHei" pitchFamily="34" charset="-122"/>
              </a:rPr>
              <a:t>–  I am your consultant for the day. I will support you but I will not do it for you. Ask your team first before asking me as you will be amazed what you can work out together. </a:t>
            </a:r>
          </a:p>
        </p:txBody>
      </p:sp>
      <p:sp>
        <p:nvSpPr>
          <p:cNvPr id="54276" name="Slide Number Placeholder 3">
            <a:extLst>
              <a:ext uri="{FF2B5EF4-FFF2-40B4-BE49-F238E27FC236}">
                <a16:creationId xmlns:a16="http://schemas.microsoft.com/office/drawing/2014/main" id="{CE480A80-5CE2-4F5C-99E8-FF55AC5E87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969C6BE-5CE1-4413-8B5E-B3B2D1738921}" type="slidenum">
              <a:rPr lang="en-GB" altLang="en-US" smtClean="0"/>
              <a:pPr/>
              <a:t>9</a:t>
            </a:fld>
            <a:endParaRPr lang="en-GB" altLang="en-US" dirty="0"/>
          </a:p>
        </p:txBody>
      </p:sp>
    </p:spTree>
    <p:extLst>
      <p:ext uri="{BB962C8B-B14F-4D97-AF65-F5344CB8AC3E}">
        <p14:creationId xmlns:p14="http://schemas.microsoft.com/office/powerpoint/2010/main" val="3660842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87971"/>
            <a:ext cx="7886700" cy="1116531"/>
          </a:xfrm>
        </p:spPr>
        <p:txBody>
          <a:bodyPr/>
          <a:lstStyle/>
          <a:p>
            <a:r>
              <a:rPr lang="en-US" dirty="0"/>
              <a:t>Click to edit Master title style</a:t>
            </a:r>
          </a:p>
        </p:txBody>
      </p:sp>
      <p:sp>
        <p:nvSpPr>
          <p:cNvPr id="3" name="Content Placeholder 2"/>
          <p:cNvSpPr>
            <a:spLocks noGrp="1"/>
          </p:cNvSpPr>
          <p:nvPr>
            <p:ph idx="1"/>
          </p:nvPr>
        </p:nvSpPr>
        <p:spPr>
          <a:xfrm>
            <a:off x="628650" y="2367815"/>
            <a:ext cx="7886700" cy="3638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7/13/2023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7/13/2023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7/13/2023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7/13/2023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7/13/2023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7/13/2023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6163"/>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506662"/>
            <a:ext cx="7886700" cy="3499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audio" Target="NUL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audio" Target="NUL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pixabay.com/en/business-card-presentation-1015419/"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747D2E6-4396-4CE7-88EB-9347024068EB}"/>
              </a:ext>
            </a:extLst>
          </p:cNvPr>
          <p:cNvSpPr>
            <a:spLocks noGrp="1"/>
          </p:cNvSpPr>
          <p:nvPr>
            <p:ph type="ctrTitle"/>
          </p:nvPr>
        </p:nvSpPr>
        <p:spPr>
          <a:xfrm>
            <a:off x="0" y="5231567"/>
            <a:ext cx="9144000" cy="937848"/>
          </a:xfrm>
        </p:spPr>
        <p:txBody>
          <a:bodyPr anchor="t">
            <a:normAutofit fontScale="90000"/>
          </a:bodyPr>
          <a:lstStyle/>
          <a:p>
            <a:pPr eaLnBrk="1" hangingPunct="1"/>
            <a:r>
              <a:rPr lang="en-GB" altLang="en-US" sz="5000" b="1" dirty="0">
                <a:solidFill>
                  <a:schemeClr val="accent1">
                    <a:lumMod val="50000"/>
                  </a:schemeClr>
                </a:solidFill>
                <a:latin typeface="Arial" panose="020B0604020202020204" pitchFamily="34" charset="0"/>
                <a:cs typeface="Arial" panose="020B0604020202020204" pitchFamily="34" charset="0"/>
              </a:rPr>
              <a:t>The IET Faraday</a:t>
            </a:r>
            <a:r>
              <a:rPr lang="en-GB" altLang="en-US" sz="5000" b="1" baseline="30000" dirty="0">
                <a:solidFill>
                  <a:schemeClr val="accent1">
                    <a:lumMod val="50000"/>
                  </a:schemeClr>
                </a:solidFill>
                <a:latin typeface="Arial" panose="020B0604020202020204" pitchFamily="34" charset="0"/>
                <a:cs typeface="Arial" panose="020B0604020202020204" pitchFamily="34" charset="0"/>
              </a:rPr>
              <a:t>®</a:t>
            </a:r>
            <a:r>
              <a:rPr lang="en-GB" altLang="en-US" sz="5000" b="1" dirty="0">
                <a:solidFill>
                  <a:schemeClr val="accent1">
                    <a:lumMod val="50000"/>
                  </a:schemeClr>
                </a:solidFill>
                <a:latin typeface="Arial" panose="020B0604020202020204" pitchFamily="34" charset="0"/>
                <a:cs typeface="Arial" panose="020B0604020202020204" pitchFamily="34" charset="0"/>
              </a:rPr>
              <a:t> Challenge Day</a:t>
            </a:r>
            <a:endParaRPr lang="en-GB" altLang="en-US" sz="5000" b="1" dirty="0">
              <a:solidFill>
                <a:schemeClr val="accent1">
                  <a:lumMod val="50000"/>
                </a:schemeClr>
              </a:solidFill>
            </a:endParaRPr>
          </a:p>
        </p:txBody>
      </p:sp>
      <p:pic>
        <p:nvPicPr>
          <p:cNvPr id="3" name="Picture 2">
            <a:extLst>
              <a:ext uri="{FF2B5EF4-FFF2-40B4-BE49-F238E27FC236}">
                <a16:creationId xmlns:a16="http://schemas.microsoft.com/office/drawing/2014/main" id="{BB9627E8-FEB8-48C4-113E-954D7A42E72A}"/>
              </a:ext>
            </a:extLst>
          </p:cNvPr>
          <p:cNvPicPr>
            <a:picLocks noChangeAspect="1"/>
          </p:cNvPicPr>
          <p:nvPr/>
        </p:nvPicPr>
        <p:blipFill>
          <a:blip r:embed="rId3"/>
          <a:srcRect/>
          <a:stretch/>
        </p:blipFill>
        <p:spPr>
          <a:xfrm>
            <a:off x="1213153" y="1192255"/>
            <a:ext cx="7036110" cy="3944355"/>
          </a:xfrm>
          <a:prstGeom prst="rect">
            <a:avLst/>
          </a:prstGeom>
        </p:spPr>
      </p:pic>
    </p:spTree>
    <p:extLst>
      <p:ext uri="{BB962C8B-B14F-4D97-AF65-F5344CB8AC3E}">
        <p14:creationId xmlns:p14="http://schemas.microsoft.com/office/powerpoint/2010/main" val="168790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sp>
        <p:nvSpPr>
          <p:cNvPr id="18" name="Title 1">
            <a:extLst>
              <a:ext uri="{FF2B5EF4-FFF2-40B4-BE49-F238E27FC236}">
                <a16:creationId xmlns:a16="http://schemas.microsoft.com/office/drawing/2014/main" id="{02F61EA7-382B-4F77-8693-6A79F7F093B2}"/>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3188140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solidFill>
                  <a:schemeClr val="bg2">
                    <a:lumMod val="90000"/>
                  </a:schemeClr>
                </a:solidFill>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solidFill>
                  <a:schemeClr val="bg2">
                    <a:lumMod val="90000"/>
                  </a:schemeClr>
                </a:solidFill>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solidFill>
                  <a:schemeClr val="bg2">
                    <a:lumMod val="90000"/>
                  </a:schemeClr>
                </a:solidFill>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solidFill>
                  <a:schemeClr val="bg2">
                    <a:lumMod val="90000"/>
                  </a:schemeClr>
                </a:solidFill>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solidFill>
                  <a:schemeClr val="bg2">
                    <a:lumMod val="90000"/>
                  </a:schemeClr>
                </a:solidFill>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95386" y="1856044"/>
            <a:ext cx="628835" cy="628835"/>
          </a:xfrm>
          <a:prstGeom prst="rect">
            <a:avLst/>
          </a:prstGeom>
        </p:spPr>
      </p:pic>
      <p:sp>
        <p:nvSpPr>
          <p:cNvPr id="18" name="Title 1">
            <a:extLst>
              <a:ext uri="{FF2B5EF4-FFF2-40B4-BE49-F238E27FC236}">
                <a16:creationId xmlns:a16="http://schemas.microsoft.com/office/drawing/2014/main" id="{A531D350-4E14-4F76-8443-F6B1260B042D}"/>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2039041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67CA177A-F6B1-4E25-A7B4-7A57861381F1}"/>
              </a:ext>
            </a:extLst>
          </p:cNvPr>
          <p:cNvSpPr>
            <a:spLocks noChangeArrowheads="1"/>
          </p:cNvSpPr>
          <p:nvPr/>
        </p:nvSpPr>
        <p:spPr bwMode="auto">
          <a:xfrm>
            <a:off x="2148334" y="3356285"/>
            <a:ext cx="4968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hangingPunct="1">
              <a:lnSpc>
                <a:spcPct val="100000"/>
              </a:lnSpc>
              <a:spcBef>
                <a:spcPct val="0"/>
              </a:spcBef>
              <a:buFont typeface="Times New Roman" panose="02020603050405020304" pitchFamily="18" charset="0"/>
              <a:buNone/>
            </a:pPr>
            <a:r>
              <a:rPr lang="en-GB" altLang="en-US" sz="4400" b="1" dirty="0">
                <a:latin typeface="Arial" panose="020B0604020202020204" pitchFamily="34" charset="0"/>
                <a:ea typeface="Microsoft YaHei" panose="020B0503020204020204" pitchFamily="34" charset="-122"/>
              </a:rPr>
              <a:t>Planning</a:t>
            </a:r>
          </a:p>
        </p:txBody>
      </p:sp>
      <p:pic>
        <p:nvPicPr>
          <p:cNvPr id="61444" name="Picture 7">
            <a:extLst>
              <a:ext uri="{FF2B5EF4-FFF2-40B4-BE49-F238E27FC236}">
                <a16:creationId xmlns:a16="http://schemas.microsoft.com/office/drawing/2014/main" id="{525F2FB3-C29F-49E0-BE18-B3DB4FE262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683" y="3874653"/>
            <a:ext cx="1895475"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1">
            <a:extLst>
              <a:ext uri="{FF2B5EF4-FFF2-40B4-BE49-F238E27FC236}">
                <a16:creationId xmlns:a16="http://schemas.microsoft.com/office/drawing/2014/main" id="{60890940-149D-4322-9F4A-2703C35334B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4824" y="1750805"/>
            <a:ext cx="17541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BB53E06-91DE-4B2F-983F-1DB698D49C05}"/>
              </a:ext>
            </a:extLst>
          </p:cNvPr>
          <p:cNvSpPr txBox="1"/>
          <p:nvPr/>
        </p:nvSpPr>
        <p:spPr>
          <a:xfrm rot="20534171">
            <a:off x="136978" y="1782608"/>
            <a:ext cx="3737499" cy="1938992"/>
          </a:xfrm>
          <a:prstGeom prst="rect">
            <a:avLst/>
          </a:prstGeom>
          <a:noFill/>
        </p:spPr>
        <p:txBody>
          <a:bodyPr wrap="square" rtlCol="0">
            <a:spAutoFit/>
          </a:bodyPr>
          <a:lstStyle/>
          <a:p>
            <a:pPr algn="ctr"/>
            <a:r>
              <a:rPr lang="en-GB" sz="4000" dirty="0">
                <a:solidFill>
                  <a:srgbClr val="FF0000"/>
                </a:solidFill>
                <a:latin typeface="Comic Sans MS" panose="030F0702030302020204" pitchFamily="66" charset="0"/>
              </a:rPr>
              <a:t>“Failing to plan is planning to fail”</a:t>
            </a:r>
          </a:p>
        </p:txBody>
      </p:sp>
      <p:sp>
        <p:nvSpPr>
          <p:cNvPr id="3" name="TextBox 2">
            <a:extLst>
              <a:ext uri="{FF2B5EF4-FFF2-40B4-BE49-F238E27FC236}">
                <a16:creationId xmlns:a16="http://schemas.microsoft.com/office/drawing/2014/main" id="{275AEFA6-AF94-4F1C-AE46-6A4B00C6C1F5}"/>
              </a:ext>
            </a:extLst>
          </p:cNvPr>
          <p:cNvSpPr txBox="1"/>
          <p:nvPr/>
        </p:nvSpPr>
        <p:spPr>
          <a:xfrm rot="696038">
            <a:off x="3974345" y="1707322"/>
            <a:ext cx="2712526" cy="1200329"/>
          </a:xfrm>
          <a:prstGeom prst="rect">
            <a:avLst/>
          </a:prstGeom>
          <a:noFill/>
        </p:spPr>
        <p:txBody>
          <a:bodyPr wrap="square" rtlCol="0">
            <a:spAutoFit/>
          </a:bodyPr>
          <a:lstStyle/>
          <a:p>
            <a:pPr algn="ctr"/>
            <a:r>
              <a:rPr lang="en-GB" sz="3600" dirty="0">
                <a:solidFill>
                  <a:schemeClr val="accent6">
                    <a:lumMod val="75000"/>
                  </a:schemeClr>
                </a:solidFill>
                <a:latin typeface="Lucida Console" panose="020B0609040504020204" pitchFamily="49" charset="0"/>
              </a:rPr>
              <a:t>Be creative!</a:t>
            </a:r>
          </a:p>
        </p:txBody>
      </p:sp>
      <p:sp>
        <p:nvSpPr>
          <p:cNvPr id="4" name="TextBox 3">
            <a:extLst>
              <a:ext uri="{FF2B5EF4-FFF2-40B4-BE49-F238E27FC236}">
                <a16:creationId xmlns:a16="http://schemas.microsoft.com/office/drawing/2014/main" id="{B93907EB-94C5-46D6-8398-B55B5F17DFB6}"/>
              </a:ext>
            </a:extLst>
          </p:cNvPr>
          <p:cNvSpPr txBox="1"/>
          <p:nvPr/>
        </p:nvSpPr>
        <p:spPr>
          <a:xfrm>
            <a:off x="2990693" y="4746341"/>
            <a:ext cx="5743624" cy="830997"/>
          </a:xfrm>
          <a:prstGeom prst="rect">
            <a:avLst/>
          </a:prstGeom>
          <a:noFill/>
        </p:spPr>
        <p:txBody>
          <a:bodyPr wrap="none" rtlCol="0">
            <a:spAutoFit/>
          </a:bodyPr>
          <a:lstStyle/>
          <a:p>
            <a:r>
              <a:rPr lang="en-GB" sz="4800" dirty="0">
                <a:solidFill>
                  <a:schemeClr val="bg1">
                    <a:lumMod val="65000"/>
                  </a:schemeClr>
                </a:solidFill>
                <a:latin typeface="Copperplate Gothic Light" panose="020E0507020206020404" pitchFamily="34" charset="0"/>
              </a:rPr>
              <a:t>Think </a:t>
            </a:r>
            <a:r>
              <a:rPr lang="en-GB" sz="4800" dirty="0" err="1">
                <a:solidFill>
                  <a:schemeClr val="bg1">
                    <a:lumMod val="65000"/>
                  </a:schemeClr>
                </a:solidFill>
                <a:latin typeface="Copperplate Gothic Light" panose="020E0507020206020404" pitchFamily="34" charset="0"/>
              </a:rPr>
              <a:t>think</a:t>
            </a:r>
            <a:r>
              <a:rPr lang="en-GB" sz="4800" dirty="0">
                <a:solidFill>
                  <a:schemeClr val="bg1">
                    <a:lumMod val="65000"/>
                  </a:schemeClr>
                </a:solidFill>
                <a:latin typeface="Copperplate Gothic Light" panose="020E0507020206020404" pitchFamily="34" charset="0"/>
              </a:rPr>
              <a:t> </a:t>
            </a:r>
            <a:r>
              <a:rPr lang="en-GB" sz="4800" dirty="0" err="1">
                <a:solidFill>
                  <a:schemeClr val="bg1">
                    <a:lumMod val="65000"/>
                  </a:schemeClr>
                </a:solidFill>
                <a:latin typeface="Copperplate Gothic Light" panose="020E0507020206020404" pitchFamily="34" charset="0"/>
              </a:rPr>
              <a:t>think</a:t>
            </a:r>
            <a:endParaRPr lang="en-GB" sz="4800" dirty="0">
              <a:solidFill>
                <a:schemeClr val="bg1">
                  <a:lumMod val="65000"/>
                </a:schemeClr>
              </a:solidFill>
              <a:latin typeface="Copperplate Gothic Light" panose="020E0507020206020404" pitchFamily="34" charset="0"/>
            </a:endParaRPr>
          </a:p>
        </p:txBody>
      </p:sp>
    </p:spTree>
    <p:extLst>
      <p:ext uri="{BB962C8B-B14F-4D97-AF65-F5344CB8AC3E}">
        <p14:creationId xmlns:p14="http://schemas.microsoft.com/office/powerpoint/2010/main" val="328861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6E71AD8-C924-0282-58A0-8CDF8642C538}"/>
              </a:ext>
            </a:extLst>
          </p:cNvPr>
          <p:cNvPicPr>
            <a:picLocks noChangeAspect="1"/>
          </p:cNvPicPr>
          <p:nvPr/>
        </p:nvPicPr>
        <p:blipFill>
          <a:blip r:embed="rId3"/>
          <a:srcRect/>
          <a:stretch/>
        </p:blipFill>
        <p:spPr>
          <a:xfrm>
            <a:off x="4456608" y="1846463"/>
            <a:ext cx="4566874" cy="3362718"/>
          </a:xfrm>
          <a:prstGeom prst="rect">
            <a:avLst/>
          </a:prstGeom>
        </p:spPr>
      </p:pic>
      <p:sp>
        <p:nvSpPr>
          <p:cNvPr id="21" name="TextBox 20">
            <a:extLst>
              <a:ext uri="{FF2B5EF4-FFF2-40B4-BE49-F238E27FC236}">
                <a16:creationId xmlns:a16="http://schemas.microsoft.com/office/drawing/2014/main" id="{95D9FA24-57E8-4276-B674-46B89AE5088D}"/>
              </a:ext>
            </a:extLst>
          </p:cNvPr>
          <p:cNvSpPr txBox="1"/>
          <p:nvPr/>
        </p:nvSpPr>
        <p:spPr>
          <a:xfrm>
            <a:off x="4369268" y="1393591"/>
            <a:ext cx="4741554" cy="4524315"/>
          </a:xfrm>
          <a:prstGeom prst="rect">
            <a:avLst/>
          </a:prstGeom>
          <a:noFill/>
        </p:spPr>
        <p:txBody>
          <a:bodyPr wrap="square" rtlCol="0">
            <a:spAutoFit/>
          </a:bodyPr>
          <a:lstStyle/>
          <a:p>
            <a:pPr algn="ctr"/>
            <a:r>
              <a:rPr lang="en-GB" sz="14400" b="1" dirty="0">
                <a:solidFill>
                  <a:srgbClr val="0070C0"/>
                </a:solidFill>
                <a:latin typeface="Arial" panose="020B0604020202020204" pitchFamily="34" charset="0"/>
                <a:cs typeface="Arial" panose="020B0604020202020204" pitchFamily="34" charset="0"/>
              </a:rPr>
              <a:t>TIME UP</a:t>
            </a:r>
          </a:p>
        </p:txBody>
      </p:sp>
      <p:sp>
        <p:nvSpPr>
          <p:cNvPr id="6" name="TextBox 5">
            <a:extLst>
              <a:ext uri="{FF2B5EF4-FFF2-40B4-BE49-F238E27FC236}">
                <a16:creationId xmlns:a16="http://schemas.microsoft.com/office/drawing/2014/main" id="{60DB4291-5E3B-4BD2-B38C-DB0D429FDE22}"/>
              </a:ext>
            </a:extLst>
          </p:cNvPr>
          <p:cNvSpPr txBox="1"/>
          <p:nvPr/>
        </p:nvSpPr>
        <p:spPr>
          <a:xfrm>
            <a:off x="4447646" y="2220083"/>
            <a:ext cx="1440000" cy="900000"/>
          </a:xfrm>
          <a:prstGeom prst="rect">
            <a:avLst/>
          </a:prstGeom>
          <a:solidFill>
            <a:srgbClr val="FFFF00"/>
          </a:solidFill>
        </p:spPr>
        <p:txBody>
          <a:bodyPr wrap="square" rtlCol="0">
            <a:spAutoFit/>
          </a:bodyPr>
          <a:lstStyle/>
          <a:p>
            <a:pPr algn="ctr"/>
            <a:r>
              <a:rPr lang="en-GB" sz="4000" b="1" dirty="0"/>
              <a:t>4</a:t>
            </a:r>
          </a:p>
        </p:txBody>
      </p:sp>
      <p:sp>
        <p:nvSpPr>
          <p:cNvPr id="7" name="TextBox 6">
            <a:extLst>
              <a:ext uri="{FF2B5EF4-FFF2-40B4-BE49-F238E27FC236}">
                <a16:creationId xmlns:a16="http://schemas.microsoft.com/office/drawing/2014/main" id="{D3401782-C46B-4E38-A0B6-ABA52E1CDD9D}"/>
              </a:ext>
            </a:extLst>
          </p:cNvPr>
          <p:cNvSpPr txBox="1"/>
          <p:nvPr/>
        </p:nvSpPr>
        <p:spPr>
          <a:xfrm>
            <a:off x="7549924" y="1294809"/>
            <a:ext cx="1440000" cy="900000"/>
          </a:xfrm>
          <a:prstGeom prst="rect">
            <a:avLst/>
          </a:prstGeom>
          <a:solidFill>
            <a:srgbClr val="FFFF00"/>
          </a:solidFill>
        </p:spPr>
        <p:txBody>
          <a:bodyPr wrap="square" rtlCol="0">
            <a:spAutoFit/>
          </a:bodyPr>
          <a:lstStyle/>
          <a:p>
            <a:pPr algn="ctr"/>
            <a:r>
              <a:rPr lang="en-GB" sz="4000" b="1" dirty="0"/>
              <a:t>3</a:t>
            </a:r>
          </a:p>
        </p:txBody>
      </p:sp>
      <p:sp>
        <p:nvSpPr>
          <p:cNvPr id="8" name="TextBox 7">
            <a:extLst>
              <a:ext uri="{FF2B5EF4-FFF2-40B4-BE49-F238E27FC236}">
                <a16:creationId xmlns:a16="http://schemas.microsoft.com/office/drawing/2014/main" id="{CAEBE257-8D63-4F95-870E-42061BA33183}"/>
              </a:ext>
            </a:extLst>
          </p:cNvPr>
          <p:cNvSpPr txBox="1"/>
          <p:nvPr/>
        </p:nvSpPr>
        <p:spPr>
          <a:xfrm>
            <a:off x="6010325" y="1294809"/>
            <a:ext cx="1440000" cy="900000"/>
          </a:xfrm>
          <a:prstGeom prst="rect">
            <a:avLst/>
          </a:prstGeom>
          <a:solidFill>
            <a:srgbClr val="FFFF00"/>
          </a:solidFill>
        </p:spPr>
        <p:txBody>
          <a:bodyPr wrap="square" rtlCol="0">
            <a:spAutoFit/>
          </a:bodyPr>
          <a:lstStyle/>
          <a:p>
            <a:pPr algn="ctr"/>
            <a:r>
              <a:rPr lang="en-GB" sz="4000" b="1" dirty="0"/>
              <a:t>2</a:t>
            </a:r>
          </a:p>
        </p:txBody>
      </p:sp>
      <p:sp>
        <p:nvSpPr>
          <p:cNvPr id="9" name="TextBox 8">
            <a:extLst>
              <a:ext uri="{FF2B5EF4-FFF2-40B4-BE49-F238E27FC236}">
                <a16:creationId xmlns:a16="http://schemas.microsoft.com/office/drawing/2014/main" id="{2879652C-ED63-4116-890E-A6CF30E72A4A}"/>
              </a:ext>
            </a:extLst>
          </p:cNvPr>
          <p:cNvSpPr txBox="1"/>
          <p:nvPr/>
        </p:nvSpPr>
        <p:spPr>
          <a:xfrm>
            <a:off x="4456608" y="1294809"/>
            <a:ext cx="1440000" cy="900000"/>
          </a:xfrm>
          <a:prstGeom prst="rect">
            <a:avLst/>
          </a:prstGeom>
          <a:solidFill>
            <a:srgbClr val="FFFF00"/>
          </a:solidFill>
        </p:spPr>
        <p:txBody>
          <a:bodyPr wrap="square" rtlCol="0">
            <a:spAutoFit/>
          </a:bodyPr>
          <a:lstStyle/>
          <a:p>
            <a:pPr algn="ctr"/>
            <a:r>
              <a:rPr lang="en-GB" sz="4000" b="1" dirty="0"/>
              <a:t>1</a:t>
            </a:r>
          </a:p>
        </p:txBody>
      </p:sp>
      <p:sp>
        <p:nvSpPr>
          <p:cNvPr id="10" name="TextBox 9">
            <a:extLst>
              <a:ext uri="{FF2B5EF4-FFF2-40B4-BE49-F238E27FC236}">
                <a16:creationId xmlns:a16="http://schemas.microsoft.com/office/drawing/2014/main" id="{BDD5E7C5-7FD0-423D-A890-1D76CDF15033}"/>
              </a:ext>
            </a:extLst>
          </p:cNvPr>
          <p:cNvSpPr txBox="1"/>
          <p:nvPr/>
        </p:nvSpPr>
        <p:spPr>
          <a:xfrm>
            <a:off x="6010325" y="3155138"/>
            <a:ext cx="1440000" cy="900000"/>
          </a:xfrm>
          <a:prstGeom prst="rect">
            <a:avLst/>
          </a:prstGeom>
          <a:solidFill>
            <a:srgbClr val="FFFF00"/>
          </a:solidFill>
        </p:spPr>
        <p:txBody>
          <a:bodyPr wrap="square" rtlCol="0">
            <a:spAutoFit/>
          </a:bodyPr>
          <a:lstStyle/>
          <a:p>
            <a:pPr algn="ctr"/>
            <a:r>
              <a:rPr lang="en-GB" sz="4000" b="1" dirty="0"/>
              <a:t>8</a:t>
            </a:r>
          </a:p>
        </p:txBody>
      </p:sp>
      <p:sp>
        <p:nvSpPr>
          <p:cNvPr id="11" name="TextBox 10">
            <a:extLst>
              <a:ext uri="{FF2B5EF4-FFF2-40B4-BE49-F238E27FC236}">
                <a16:creationId xmlns:a16="http://schemas.microsoft.com/office/drawing/2014/main" id="{F3CEA6FC-ABC2-4E3B-8052-D95C29BB7574}"/>
              </a:ext>
            </a:extLst>
          </p:cNvPr>
          <p:cNvSpPr txBox="1"/>
          <p:nvPr/>
        </p:nvSpPr>
        <p:spPr>
          <a:xfrm>
            <a:off x="4470726" y="3165882"/>
            <a:ext cx="1440000" cy="900000"/>
          </a:xfrm>
          <a:prstGeom prst="rect">
            <a:avLst/>
          </a:prstGeom>
          <a:solidFill>
            <a:srgbClr val="FFFF00"/>
          </a:solidFill>
        </p:spPr>
        <p:txBody>
          <a:bodyPr wrap="square" rtlCol="0">
            <a:spAutoFit/>
          </a:bodyPr>
          <a:lstStyle/>
          <a:p>
            <a:pPr algn="ctr"/>
            <a:r>
              <a:rPr lang="en-GB" sz="4000" b="1" dirty="0"/>
              <a:t>7</a:t>
            </a:r>
          </a:p>
        </p:txBody>
      </p:sp>
      <p:sp>
        <p:nvSpPr>
          <p:cNvPr id="12" name="TextBox 11">
            <a:extLst>
              <a:ext uri="{FF2B5EF4-FFF2-40B4-BE49-F238E27FC236}">
                <a16:creationId xmlns:a16="http://schemas.microsoft.com/office/drawing/2014/main" id="{C0A64A8D-95CA-4FE5-B370-7D45CFEC47E5}"/>
              </a:ext>
            </a:extLst>
          </p:cNvPr>
          <p:cNvSpPr txBox="1"/>
          <p:nvPr/>
        </p:nvSpPr>
        <p:spPr>
          <a:xfrm>
            <a:off x="7549924" y="2220083"/>
            <a:ext cx="1440000" cy="900000"/>
          </a:xfrm>
          <a:prstGeom prst="rect">
            <a:avLst/>
          </a:prstGeom>
          <a:solidFill>
            <a:srgbClr val="FFFF00"/>
          </a:solidFill>
        </p:spPr>
        <p:txBody>
          <a:bodyPr wrap="square" rtlCol="0">
            <a:spAutoFit/>
          </a:bodyPr>
          <a:lstStyle/>
          <a:p>
            <a:pPr algn="ctr"/>
            <a:r>
              <a:rPr lang="en-GB" sz="4000" b="1" dirty="0"/>
              <a:t>6</a:t>
            </a:r>
          </a:p>
        </p:txBody>
      </p:sp>
      <p:sp>
        <p:nvSpPr>
          <p:cNvPr id="13" name="TextBox 12">
            <a:extLst>
              <a:ext uri="{FF2B5EF4-FFF2-40B4-BE49-F238E27FC236}">
                <a16:creationId xmlns:a16="http://schemas.microsoft.com/office/drawing/2014/main" id="{33175C0E-FAAA-41DD-B657-2F7AB285A359}"/>
              </a:ext>
            </a:extLst>
          </p:cNvPr>
          <p:cNvSpPr txBox="1"/>
          <p:nvPr/>
        </p:nvSpPr>
        <p:spPr>
          <a:xfrm>
            <a:off x="6010325" y="2220083"/>
            <a:ext cx="1440000" cy="900000"/>
          </a:xfrm>
          <a:prstGeom prst="rect">
            <a:avLst/>
          </a:prstGeom>
          <a:solidFill>
            <a:srgbClr val="FFFF00"/>
          </a:solidFill>
        </p:spPr>
        <p:txBody>
          <a:bodyPr wrap="square" rtlCol="0">
            <a:spAutoFit/>
          </a:bodyPr>
          <a:lstStyle/>
          <a:p>
            <a:pPr algn="ctr"/>
            <a:r>
              <a:rPr lang="en-GB" sz="4000" b="1" dirty="0"/>
              <a:t>5</a:t>
            </a:r>
          </a:p>
        </p:txBody>
      </p:sp>
      <p:sp>
        <p:nvSpPr>
          <p:cNvPr id="14" name="TextBox 13">
            <a:extLst>
              <a:ext uri="{FF2B5EF4-FFF2-40B4-BE49-F238E27FC236}">
                <a16:creationId xmlns:a16="http://schemas.microsoft.com/office/drawing/2014/main" id="{1065F099-13A9-48FC-8461-BD149F88F2FF}"/>
              </a:ext>
            </a:extLst>
          </p:cNvPr>
          <p:cNvSpPr txBox="1"/>
          <p:nvPr/>
        </p:nvSpPr>
        <p:spPr>
          <a:xfrm>
            <a:off x="6010325" y="4090193"/>
            <a:ext cx="1440000" cy="900000"/>
          </a:xfrm>
          <a:prstGeom prst="rect">
            <a:avLst/>
          </a:prstGeom>
          <a:solidFill>
            <a:srgbClr val="FFFF00"/>
          </a:solidFill>
        </p:spPr>
        <p:txBody>
          <a:bodyPr wrap="square" rtlCol="0">
            <a:spAutoFit/>
          </a:bodyPr>
          <a:lstStyle/>
          <a:p>
            <a:pPr algn="ctr"/>
            <a:r>
              <a:rPr lang="en-GB" sz="4000" b="1" dirty="0"/>
              <a:t>11</a:t>
            </a:r>
          </a:p>
        </p:txBody>
      </p:sp>
      <p:sp>
        <p:nvSpPr>
          <p:cNvPr id="15" name="TextBox 14">
            <a:extLst>
              <a:ext uri="{FF2B5EF4-FFF2-40B4-BE49-F238E27FC236}">
                <a16:creationId xmlns:a16="http://schemas.microsoft.com/office/drawing/2014/main" id="{1F50DCBB-30B0-422F-9283-ADB1F450A704}"/>
              </a:ext>
            </a:extLst>
          </p:cNvPr>
          <p:cNvSpPr txBox="1"/>
          <p:nvPr/>
        </p:nvSpPr>
        <p:spPr>
          <a:xfrm>
            <a:off x="7549924" y="4090193"/>
            <a:ext cx="1440000" cy="900000"/>
          </a:xfrm>
          <a:prstGeom prst="rect">
            <a:avLst/>
          </a:prstGeom>
          <a:solidFill>
            <a:srgbClr val="FFFF00"/>
          </a:solidFill>
        </p:spPr>
        <p:txBody>
          <a:bodyPr wrap="square" rtlCol="0">
            <a:spAutoFit/>
          </a:bodyPr>
          <a:lstStyle/>
          <a:p>
            <a:pPr algn="ctr"/>
            <a:r>
              <a:rPr lang="en-GB" sz="4000" b="1" dirty="0"/>
              <a:t>12</a:t>
            </a:r>
          </a:p>
        </p:txBody>
      </p:sp>
      <p:sp>
        <p:nvSpPr>
          <p:cNvPr id="16" name="TextBox 15">
            <a:extLst>
              <a:ext uri="{FF2B5EF4-FFF2-40B4-BE49-F238E27FC236}">
                <a16:creationId xmlns:a16="http://schemas.microsoft.com/office/drawing/2014/main" id="{4F3C3E06-D586-4FB4-8226-DC1405CE06EC}"/>
              </a:ext>
            </a:extLst>
          </p:cNvPr>
          <p:cNvSpPr txBox="1"/>
          <p:nvPr/>
        </p:nvSpPr>
        <p:spPr>
          <a:xfrm>
            <a:off x="4447646" y="4090193"/>
            <a:ext cx="1440000" cy="900000"/>
          </a:xfrm>
          <a:prstGeom prst="rect">
            <a:avLst/>
          </a:prstGeom>
          <a:solidFill>
            <a:srgbClr val="FFFF00"/>
          </a:solidFill>
        </p:spPr>
        <p:txBody>
          <a:bodyPr wrap="square" rtlCol="0">
            <a:spAutoFit/>
          </a:bodyPr>
          <a:lstStyle/>
          <a:p>
            <a:pPr algn="ctr"/>
            <a:r>
              <a:rPr lang="en-GB" sz="4000" b="1" dirty="0"/>
              <a:t>10</a:t>
            </a:r>
          </a:p>
        </p:txBody>
      </p:sp>
      <p:sp>
        <p:nvSpPr>
          <p:cNvPr id="17" name="TextBox 16">
            <a:extLst>
              <a:ext uri="{FF2B5EF4-FFF2-40B4-BE49-F238E27FC236}">
                <a16:creationId xmlns:a16="http://schemas.microsoft.com/office/drawing/2014/main" id="{687020A8-6697-493E-8609-3655C9AE9440}"/>
              </a:ext>
            </a:extLst>
          </p:cNvPr>
          <p:cNvSpPr txBox="1"/>
          <p:nvPr/>
        </p:nvSpPr>
        <p:spPr>
          <a:xfrm>
            <a:off x="7549924" y="3155138"/>
            <a:ext cx="1440000" cy="900000"/>
          </a:xfrm>
          <a:prstGeom prst="rect">
            <a:avLst/>
          </a:prstGeom>
          <a:solidFill>
            <a:srgbClr val="FFFF00"/>
          </a:solidFill>
        </p:spPr>
        <p:txBody>
          <a:bodyPr wrap="square" rtlCol="0">
            <a:spAutoFit/>
          </a:bodyPr>
          <a:lstStyle/>
          <a:p>
            <a:pPr algn="ctr"/>
            <a:r>
              <a:rPr lang="en-GB" sz="4000" b="1" dirty="0"/>
              <a:t>9</a:t>
            </a:r>
          </a:p>
        </p:txBody>
      </p:sp>
      <p:sp>
        <p:nvSpPr>
          <p:cNvPr id="18" name="TextBox 17">
            <a:extLst>
              <a:ext uri="{FF2B5EF4-FFF2-40B4-BE49-F238E27FC236}">
                <a16:creationId xmlns:a16="http://schemas.microsoft.com/office/drawing/2014/main" id="{A8DA91FC-DBA2-4DA8-BD14-B47F41AB5657}"/>
              </a:ext>
            </a:extLst>
          </p:cNvPr>
          <p:cNvSpPr txBox="1"/>
          <p:nvPr/>
        </p:nvSpPr>
        <p:spPr>
          <a:xfrm>
            <a:off x="6010325" y="5064815"/>
            <a:ext cx="1440000" cy="900000"/>
          </a:xfrm>
          <a:prstGeom prst="rect">
            <a:avLst/>
          </a:prstGeom>
          <a:solidFill>
            <a:srgbClr val="FFFF00"/>
          </a:solidFill>
        </p:spPr>
        <p:txBody>
          <a:bodyPr wrap="square" rtlCol="0">
            <a:spAutoFit/>
          </a:bodyPr>
          <a:lstStyle/>
          <a:p>
            <a:pPr algn="ctr"/>
            <a:r>
              <a:rPr lang="en-GB" sz="4000" b="1" dirty="0"/>
              <a:t>14</a:t>
            </a:r>
          </a:p>
        </p:txBody>
      </p:sp>
      <p:sp>
        <p:nvSpPr>
          <p:cNvPr id="19" name="TextBox 18">
            <a:extLst>
              <a:ext uri="{FF2B5EF4-FFF2-40B4-BE49-F238E27FC236}">
                <a16:creationId xmlns:a16="http://schemas.microsoft.com/office/drawing/2014/main" id="{08A5E3C7-397B-486C-B430-4E00B17FA87F}"/>
              </a:ext>
            </a:extLst>
          </p:cNvPr>
          <p:cNvSpPr txBox="1"/>
          <p:nvPr/>
        </p:nvSpPr>
        <p:spPr>
          <a:xfrm>
            <a:off x="4447646" y="5064815"/>
            <a:ext cx="1440000" cy="900000"/>
          </a:xfrm>
          <a:prstGeom prst="rect">
            <a:avLst/>
          </a:prstGeom>
          <a:solidFill>
            <a:srgbClr val="FFFF00"/>
          </a:solidFill>
        </p:spPr>
        <p:txBody>
          <a:bodyPr wrap="square" rtlCol="0">
            <a:spAutoFit/>
          </a:bodyPr>
          <a:lstStyle/>
          <a:p>
            <a:pPr algn="ctr"/>
            <a:r>
              <a:rPr lang="en-GB" sz="4000" b="1" dirty="0"/>
              <a:t>13</a:t>
            </a:r>
          </a:p>
        </p:txBody>
      </p:sp>
      <p:sp>
        <p:nvSpPr>
          <p:cNvPr id="22" name="TextBox 21">
            <a:extLst>
              <a:ext uri="{FF2B5EF4-FFF2-40B4-BE49-F238E27FC236}">
                <a16:creationId xmlns:a16="http://schemas.microsoft.com/office/drawing/2014/main" id="{98B91D2A-C176-43B9-836A-65863F70BF5E}"/>
              </a:ext>
            </a:extLst>
          </p:cNvPr>
          <p:cNvSpPr txBox="1"/>
          <p:nvPr/>
        </p:nvSpPr>
        <p:spPr>
          <a:xfrm>
            <a:off x="311677" y="2478587"/>
            <a:ext cx="3736192" cy="2862322"/>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Explain how your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idea might support the road users or workers in your area </a:t>
            </a:r>
            <a:r>
              <a:rPr lang="en-GB" sz="1600" b="1" dirty="0">
                <a:latin typeface="Arial" panose="020B0604020202020204" pitchFamily="34" charset="0"/>
                <a:cs typeface="Arial" panose="020B0604020202020204" pitchFamily="34" charset="0"/>
              </a:rPr>
              <a:t>(3 marks).</a:t>
            </a:r>
          </a:p>
          <a:p>
            <a:endParaRPr lang="en-GB" sz="1600" b="1"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Draw out your idea with labels. Provide as much detail of the construction as possible </a:t>
            </a:r>
            <a:r>
              <a:rPr lang="en-GB" sz="1600" b="1" dirty="0">
                <a:latin typeface="Arial" panose="020B0604020202020204" pitchFamily="34" charset="0"/>
                <a:cs typeface="Arial" panose="020B0604020202020204" pitchFamily="34" charset="0"/>
              </a:rPr>
              <a:t>(5 marks).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Draw the electronic circuit(s) you will use </a:t>
            </a:r>
            <a:r>
              <a:rPr lang="en-GB" sz="1600" b="1" dirty="0">
                <a:latin typeface="Arial" panose="020B0604020202020204" pitchFamily="34" charset="0"/>
                <a:cs typeface="Arial" panose="020B0604020202020204" pitchFamily="34" charset="0"/>
              </a:rPr>
              <a:t>(5 marks).</a:t>
            </a:r>
          </a:p>
          <a:p>
            <a:endParaRPr lang="en-GB" sz="1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AABC5E6-F057-1761-B61E-3E4B433595F0}"/>
              </a:ext>
            </a:extLst>
          </p:cNvPr>
          <p:cNvSpPr txBox="1"/>
          <p:nvPr/>
        </p:nvSpPr>
        <p:spPr>
          <a:xfrm>
            <a:off x="7573004" y="5072519"/>
            <a:ext cx="1440000" cy="923330"/>
          </a:xfrm>
          <a:prstGeom prst="rect">
            <a:avLst/>
          </a:prstGeom>
          <a:solidFill>
            <a:srgbClr val="FFFF00"/>
          </a:solidFill>
        </p:spPr>
        <p:txBody>
          <a:bodyPr wrap="square" rtlCol="0">
            <a:spAutoFit/>
          </a:bodyPr>
          <a:lstStyle/>
          <a:p>
            <a:pPr algn="ctr">
              <a:spcBef>
                <a:spcPts val="1200"/>
              </a:spcBef>
              <a:spcAft>
                <a:spcPts val="1200"/>
              </a:spcAft>
            </a:pPr>
            <a:r>
              <a:rPr lang="en-GB" sz="3600" b="1" dirty="0"/>
              <a:t>START</a:t>
            </a:r>
          </a:p>
          <a:p>
            <a:pPr algn="ctr"/>
            <a:endParaRPr lang="en-GB" sz="800" b="1" dirty="0"/>
          </a:p>
        </p:txBody>
      </p:sp>
      <p:sp>
        <p:nvSpPr>
          <p:cNvPr id="23" name="Title 1">
            <a:extLst>
              <a:ext uri="{FF2B5EF4-FFF2-40B4-BE49-F238E27FC236}">
                <a16:creationId xmlns:a16="http://schemas.microsoft.com/office/drawing/2014/main" id="{64A9C7CB-30D8-4A9B-856D-BFDDDEC8D5F5}"/>
              </a:ext>
            </a:extLst>
          </p:cNvPr>
          <p:cNvSpPr>
            <a:spLocks noGrp="1"/>
          </p:cNvSpPr>
          <p:nvPr>
            <p:ph type="title"/>
          </p:nvPr>
        </p:nvSpPr>
        <p:spPr>
          <a:xfrm>
            <a:off x="265506" y="1380608"/>
            <a:ext cx="3929355" cy="637309"/>
          </a:xfrm>
        </p:spPr>
        <p:txBody>
          <a:bodyPr>
            <a:noAutofit/>
          </a:bodyPr>
          <a:lstStyle/>
          <a:p>
            <a:pPr algn="ctr"/>
            <a:r>
              <a:rPr lang="en-GB" dirty="0">
                <a:latin typeface="Arial" panose="020B0604020202020204" pitchFamily="34" charset="0"/>
                <a:cs typeface="Arial" panose="020B0604020202020204" pitchFamily="34" charset="0"/>
              </a:rPr>
              <a:t>Planning</a:t>
            </a:r>
          </a:p>
        </p:txBody>
      </p:sp>
      <p:sp>
        <p:nvSpPr>
          <p:cNvPr id="20" name="TextBox 19">
            <a:extLst>
              <a:ext uri="{FF2B5EF4-FFF2-40B4-BE49-F238E27FC236}">
                <a16:creationId xmlns:a16="http://schemas.microsoft.com/office/drawing/2014/main" id="{A1D20D94-70B6-4A9C-B282-8D22EC79441E}"/>
              </a:ext>
            </a:extLst>
          </p:cNvPr>
          <p:cNvSpPr txBox="1"/>
          <p:nvPr/>
        </p:nvSpPr>
        <p:spPr>
          <a:xfrm>
            <a:off x="7562526" y="5117060"/>
            <a:ext cx="1440000" cy="900000"/>
          </a:xfrm>
          <a:prstGeom prst="rect">
            <a:avLst/>
          </a:prstGeom>
          <a:solidFill>
            <a:srgbClr val="FFFF00"/>
          </a:solidFill>
        </p:spPr>
        <p:txBody>
          <a:bodyPr wrap="square" rtlCol="0">
            <a:spAutoFit/>
          </a:bodyPr>
          <a:lstStyle/>
          <a:p>
            <a:pPr algn="ctr"/>
            <a:r>
              <a:rPr lang="en-GB" sz="4000" b="1" dirty="0"/>
              <a:t>15</a:t>
            </a:r>
          </a:p>
        </p:txBody>
      </p:sp>
      <p:sp>
        <p:nvSpPr>
          <p:cNvPr id="24" name="TextBox 23">
            <a:extLst>
              <a:ext uri="{FF2B5EF4-FFF2-40B4-BE49-F238E27FC236}">
                <a16:creationId xmlns:a16="http://schemas.microsoft.com/office/drawing/2014/main" id="{AC1D62D8-8CA3-C147-ECA2-E9A9549A60E7}"/>
              </a:ext>
            </a:extLst>
          </p:cNvPr>
          <p:cNvSpPr txBox="1"/>
          <p:nvPr/>
        </p:nvSpPr>
        <p:spPr>
          <a:xfrm>
            <a:off x="265506" y="1204109"/>
            <a:ext cx="3929355" cy="4647426"/>
          </a:xfrm>
          <a:prstGeom prst="rect">
            <a:avLst/>
          </a:prstGeom>
          <a:solidFill>
            <a:schemeClr val="bg1"/>
          </a:solidFill>
          <a:ln>
            <a:noFill/>
          </a:ln>
        </p:spPr>
        <p:txBody>
          <a:bodyPr wrap="square" rtlCol="0">
            <a:spAutoFit/>
          </a:bodyPr>
          <a:lstStyle/>
          <a:p>
            <a:r>
              <a:rPr lang="en-GB" sz="4400" dirty="0">
                <a:latin typeface="Arial" panose="020B0604020202020204" pitchFamily="34" charset="0"/>
                <a:cs typeface="Arial" panose="020B0604020202020204" pitchFamily="34" charset="0"/>
              </a:rPr>
              <a:t>Considerations</a:t>
            </a:r>
          </a:p>
          <a:p>
            <a:pPr marL="263525" indent="-263525">
              <a:buFont typeface="Arial" panose="020B0604020202020204" pitchFamily="34" charset="0"/>
              <a:buChar char="•"/>
            </a:pPr>
            <a:endParaRPr lang="en-GB" b="1" dirty="0">
              <a:latin typeface="Arial" panose="020B0604020202020204" pitchFamily="34" charset="0"/>
              <a:cs typeface="Arial" panose="020B0604020202020204" pitchFamily="34" charset="0"/>
            </a:endParaRPr>
          </a:p>
          <a:p>
            <a:pPr marL="263525" indent="-263525">
              <a:buFont typeface="Arial" panose="020B0604020202020204" pitchFamily="34" charset="0"/>
              <a:buChar char="•"/>
            </a:pPr>
            <a:r>
              <a:rPr lang="en-GB" b="1" dirty="0">
                <a:latin typeface="Arial" panose="020B0604020202020204" pitchFamily="34" charset="0"/>
                <a:cs typeface="Arial" panose="020B0604020202020204" pitchFamily="34" charset="0"/>
              </a:rPr>
              <a:t>Social value </a:t>
            </a:r>
            <a:r>
              <a:rPr lang="en-GB" dirty="0">
                <a:latin typeface="Arial" panose="020B0604020202020204" pitchFamily="34" charset="0"/>
                <a:cs typeface="Arial" panose="020B0604020202020204" pitchFamily="34" charset="0"/>
              </a:rPr>
              <a:t>– how will it benefit people?</a:t>
            </a:r>
          </a:p>
          <a:p>
            <a:pPr marL="263525" indent="-263525">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63525" indent="-263525">
              <a:buFont typeface="Arial" panose="020B0604020202020204" pitchFamily="34" charset="0"/>
              <a:buChar char="•"/>
            </a:pPr>
            <a:r>
              <a:rPr lang="en-GB" b="1" dirty="0">
                <a:latin typeface="Arial" panose="020B0604020202020204" pitchFamily="34" charset="0"/>
                <a:cs typeface="Arial" panose="020B0604020202020204" pitchFamily="34" charset="0"/>
              </a:rPr>
              <a:t>Safety</a:t>
            </a:r>
            <a:r>
              <a:rPr lang="en-GB" dirty="0">
                <a:latin typeface="Arial" panose="020B0604020202020204" pitchFamily="34" charset="0"/>
                <a:cs typeface="Arial" panose="020B0604020202020204" pitchFamily="34" charset="0"/>
              </a:rPr>
              <a:t> – how will it keep users and workers safe?</a:t>
            </a:r>
          </a:p>
          <a:p>
            <a:endParaRPr lang="en-GB" dirty="0">
              <a:latin typeface="Arial" panose="020B0604020202020204" pitchFamily="34" charset="0"/>
              <a:cs typeface="Arial" panose="020B0604020202020204" pitchFamily="34" charset="0"/>
            </a:endParaRPr>
          </a:p>
          <a:p>
            <a:pPr marL="263525" indent="-263525">
              <a:buFont typeface="Arial" panose="020B0604020202020204" pitchFamily="34" charset="0"/>
              <a:buChar char="•"/>
            </a:pPr>
            <a:r>
              <a:rPr lang="en-GB" b="1" dirty="0">
                <a:latin typeface="Arial" panose="020B0604020202020204" pitchFamily="34" charset="0"/>
                <a:cs typeface="Arial" panose="020B0604020202020204" pitchFamily="34" charset="0"/>
              </a:rPr>
              <a:t>Sustainability</a:t>
            </a:r>
            <a:r>
              <a:rPr lang="en-GB" dirty="0">
                <a:latin typeface="Arial" panose="020B0604020202020204" pitchFamily="34" charset="0"/>
                <a:cs typeface="Arial" panose="020B0604020202020204" pitchFamily="34" charset="0"/>
              </a:rPr>
              <a:t> – how will it care for our environment and our own well being?</a:t>
            </a:r>
          </a:p>
          <a:p>
            <a:pPr marL="263525" indent="-263525">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63525" indent="-263525">
              <a:buFont typeface="Arial" panose="020B0604020202020204" pitchFamily="34" charset="0"/>
              <a:buChar char="•"/>
            </a:pPr>
            <a:r>
              <a:rPr lang="en-GB" b="1" dirty="0">
                <a:latin typeface="Arial" panose="020B0604020202020204" pitchFamily="34" charset="0"/>
                <a:cs typeface="Arial" panose="020B0604020202020204" pitchFamily="34" charset="0"/>
              </a:rPr>
              <a:t>Access and inclusion - </a:t>
            </a:r>
            <a:r>
              <a:rPr lang="en-GB" dirty="0">
                <a:latin typeface="Arial" panose="020B0604020202020204" pitchFamily="34" charset="0"/>
                <a:cs typeface="Arial" panose="020B0604020202020204" pitchFamily="34" charset="0"/>
              </a:rPr>
              <a:t>how will it ensure everyone has access?</a:t>
            </a:r>
          </a:p>
          <a:p>
            <a:endParaRPr lang="en-GB" dirty="0"/>
          </a:p>
        </p:txBody>
      </p:sp>
    </p:spTree>
    <p:extLst>
      <p:ext uri="{BB962C8B-B14F-4D97-AF65-F5344CB8AC3E}">
        <p14:creationId xmlns:p14="http://schemas.microsoft.com/office/powerpoint/2010/main" val="300502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par>
                          <p:cTn id="10" fill="hold">
                            <p:stCondLst>
                              <p:cond delay="500"/>
                            </p:stCondLst>
                            <p:childTnLst>
                              <p:par>
                                <p:cTn id="11" presetID="10" presetClass="exit" presetSubtype="0" fill="hold" grpId="0" nodeType="afterEffect">
                                  <p:stCondLst>
                                    <p:cond delay="55000"/>
                                  </p:stCondLst>
                                  <p:childTnLst>
                                    <p:animEffect transition="out" filter="fade">
                                      <p:cBhvr>
                                        <p:cTn id="12" dur="5000"/>
                                        <p:tgtEl>
                                          <p:spTgt spid="3"/>
                                        </p:tgtEl>
                                      </p:cBhvr>
                                    </p:animEffect>
                                    <p:set>
                                      <p:cBhvr>
                                        <p:cTn id="13" dur="1" fill="hold">
                                          <p:stCondLst>
                                            <p:cond delay="4999"/>
                                          </p:stCondLst>
                                        </p:cTn>
                                        <p:tgtEl>
                                          <p:spTgt spid="3"/>
                                        </p:tgtEl>
                                        <p:attrNameLst>
                                          <p:attrName>style.visibility</p:attrName>
                                        </p:attrNameLst>
                                      </p:cBhvr>
                                      <p:to>
                                        <p:strVal val="hidden"/>
                                      </p:to>
                                    </p:set>
                                  </p:childTnLst>
                                </p:cTn>
                              </p:par>
                            </p:childTnLst>
                          </p:cTn>
                        </p:par>
                        <p:par>
                          <p:cTn id="14" fill="hold">
                            <p:stCondLst>
                              <p:cond delay="60500"/>
                            </p:stCondLst>
                            <p:childTnLst>
                              <p:par>
                                <p:cTn id="15" presetID="10" presetClass="exit" presetSubtype="0" fill="hold" grpId="0" nodeType="afterEffect">
                                  <p:stCondLst>
                                    <p:cond delay="55000"/>
                                  </p:stCondLst>
                                  <p:childTnLst>
                                    <p:animEffect transition="out" filter="fade">
                                      <p:cBhvr>
                                        <p:cTn id="16" dur="5000"/>
                                        <p:tgtEl>
                                          <p:spTgt spid="18"/>
                                        </p:tgtEl>
                                      </p:cBhvr>
                                    </p:animEffect>
                                    <p:set>
                                      <p:cBhvr>
                                        <p:cTn id="17" dur="1" fill="hold">
                                          <p:stCondLst>
                                            <p:cond delay="4999"/>
                                          </p:stCondLst>
                                        </p:cTn>
                                        <p:tgtEl>
                                          <p:spTgt spid="18"/>
                                        </p:tgtEl>
                                        <p:attrNameLst>
                                          <p:attrName>style.visibility</p:attrName>
                                        </p:attrNameLst>
                                      </p:cBhvr>
                                      <p:to>
                                        <p:strVal val="hidden"/>
                                      </p:to>
                                    </p:set>
                                  </p:childTnLst>
                                </p:cTn>
                              </p:par>
                            </p:childTnLst>
                          </p:cTn>
                        </p:par>
                        <p:par>
                          <p:cTn id="18" fill="hold">
                            <p:stCondLst>
                              <p:cond delay="120500"/>
                            </p:stCondLst>
                            <p:childTnLst>
                              <p:par>
                                <p:cTn id="19" presetID="10" presetClass="exit" presetSubtype="0" fill="hold" grpId="0" nodeType="afterEffect">
                                  <p:stCondLst>
                                    <p:cond delay="55000"/>
                                  </p:stCondLst>
                                  <p:childTnLst>
                                    <p:animEffect transition="out" filter="fade">
                                      <p:cBhvr>
                                        <p:cTn id="20" dur="5000"/>
                                        <p:tgtEl>
                                          <p:spTgt spid="19"/>
                                        </p:tgtEl>
                                      </p:cBhvr>
                                    </p:animEffect>
                                    <p:set>
                                      <p:cBhvr>
                                        <p:cTn id="21" dur="1" fill="hold">
                                          <p:stCondLst>
                                            <p:cond delay="4999"/>
                                          </p:stCondLst>
                                        </p:cTn>
                                        <p:tgtEl>
                                          <p:spTgt spid="19"/>
                                        </p:tgtEl>
                                        <p:attrNameLst>
                                          <p:attrName>style.visibility</p:attrName>
                                        </p:attrNameLst>
                                      </p:cBhvr>
                                      <p:to>
                                        <p:strVal val="hidden"/>
                                      </p:to>
                                    </p:set>
                                  </p:childTnLst>
                                </p:cTn>
                              </p:par>
                            </p:childTnLst>
                          </p:cTn>
                        </p:par>
                        <p:par>
                          <p:cTn id="22" fill="hold">
                            <p:stCondLst>
                              <p:cond delay="180500"/>
                            </p:stCondLst>
                            <p:childTnLst>
                              <p:par>
                                <p:cTn id="23" presetID="10" presetClass="exit" presetSubtype="0" fill="hold" grpId="0" nodeType="afterEffect">
                                  <p:stCondLst>
                                    <p:cond delay="55000"/>
                                  </p:stCondLst>
                                  <p:childTnLst>
                                    <p:animEffect transition="out" filter="fade">
                                      <p:cBhvr>
                                        <p:cTn id="24" dur="5000"/>
                                        <p:tgtEl>
                                          <p:spTgt spid="15"/>
                                        </p:tgtEl>
                                      </p:cBhvr>
                                    </p:animEffect>
                                    <p:set>
                                      <p:cBhvr>
                                        <p:cTn id="25" dur="1" fill="hold">
                                          <p:stCondLst>
                                            <p:cond delay="4999"/>
                                          </p:stCondLst>
                                        </p:cTn>
                                        <p:tgtEl>
                                          <p:spTgt spid="15"/>
                                        </p:tgtEl>
                                        <p:attrNameLst>
                                          <p:attrName>style.visibility</p:attrName>
                                        </p:attrNameLst>
                                      </p:cBhvr>
                                      <p:to>
                                        <p:strVal val="hidden"/>
                                      </p:to>
                                    </p:set>
                                  </p:childTnLst>
                                </p:cTn>
                              </p:par>
                            </p:childTnLst>
                          </p:cTn>
                        </p:par>
                        <p:par>
                          <p:cTn id="26" fill="hold">
                            <p:stCondLst>
                              <p:cond delay="240500"/>
                            </p:stCondLst>
                            <p:childTnLst>
                              <p:par>
                                <p:cTn id="27" presetID="10" presetClass="exit" presetSubtype="0" fill="hold" grpId="0" nodeType="afterEffect">
                                  <p:stCondLst>
                                    <p:cond delay="55000"/>
                                  </p:stCondLst>
                                  <p:childTnLst>
                                    <p:animEffect transition="out" filter="fade">
                                      <p:cBhvr>
                                        <p:cTn id="28" dur="5000"/>
                                        <p:tgtEl>
                                          <p:spTgt spid="14"/>
                                        </p:tgtEl>
                                      </p:cBhvr>
                                    </p:animEffect>
                                    <p:set>
                                      <p:cBhvr>
                                        <p:cTn id="29" dur="1" fill="hold">
                                          <p:stCondLst>
                                            <p:cond delay="4999"/>
                                          </p:stCondLst>
                                        </p:cTn>
                                        <p:tgtEl>
                                          <p:spTgt spid="14"/>
                                        </p:tgtEl>
                                        <p:attrNameLst>
                                          <p:attrName>style.visibility</p:attrName>
                                        </p:attrNameLst>
                                      </p:cBhvr>
                                      <p:to>
                                        <p:strVal val="hidden"/>
                                      </p:to>
                                    </p:set>
                                  </p:childTnLst>
                                </p:cTn>
                              </p:par>
                            </p:childTnLst>
                          </p:cTn>
                        </p:par>
                        <p:par>
                          <p:cTn id="30" fill="hold">
                            <p:stCondLst>
                              <p:cond delay="300500"/>
                            </p:stCondLst>
                            <p:childTnLst>
                              <p:par>
                                <p:cTn id="31" presetID="10" presetClass="exit" presetSubtype="0" fill="hold" grpId="0" nodeType="afterEffect">
                                  <p:stCondLst>
                                    <p:cond delay="55000"/>
                                  </p:stCondLst>
                                  <p:childTnLst>
                                    <p:animEffect transition="out" filter="fade">
                                      <p:cBhvr>
                                        <p:cTn id="32" dur="5000"/>
                                        <p:tgtEl>
                                          <p:spTgt spid="16"/>
                                        </p:tgtEl>
                                      </p:cBhvr>
                                    </p:animEffect>
                                    <p:set>
                                      <p:cBhvr>
                                        <p:cTn id="33" dur="1" fill="hold">
                                          <p:stCondLst>
                                            <p:cond delay="4999"/>
                                          </p:stCondLst>
                                        </p:cTn>
                                        <p:tgtEl>
                                          <p:spTgt spid="16"/>
                                        </p:tgtEl>
                                        <p:attrNameLst>
                                          <p:attrName>style.visibility</p:attrName>
                                        </p:attrNameLst>
                                      </p:cBhvr>
                                      <p:to>
                                        <p:strVal val="hidden"/>
                                      </p:to>
                                    </p:set>
                                  </p:childTnLst>
                                </p:cTn>
                              </p:par>
                            </p:childTnLst>
                          </p:cTn>
                        </p:par>
                        <p:par>
                          <p:cTn id="34" fill="hold">
                            <p:stCondLst>
                              <p:cond delay="360500"/>
                            </p:stCondLst>
                            <p:childTnLst>
                              <p:par>
                                <p:cTn id="35" presetID="10" presetClass="exit" presetSubtype="0" fill="hold" grpId="0" nodeType="afterEffect">
                                  <p:stCondLst>
                                    <p:cond delay="55000"/>
                                  </p:stCondLst>
                                  <p:childTnLst>
                                    <p:animEffect transition="out" filter="fade">
                                      <p:cBhvr>
                                        <p:cTn id="36" dur="5000"/>
                                        <p:tgtEl>
                                          <p:spTgt spid="17"/>
                                        </p:tgtEl>
                                      </p:cBhvr>
                                    </p:animEffect>
                                    <p:set>
                                      <p:cBhvr>
                                        <p:cTn id="37" dur="1" fill="hold">
                                          <p:stCondLst>
                                            <p:cond delay="4999"/>
                                          </p:stCondLst>
                                        </p:cTn>
                                        <p:tgtEl>
                                          <p:spTgt spid="17"/>
                                        </p:tgtEl>
                                        <p:attrNameLst>
                                          <p:attrName>style.visibility</p:attrName>
                                        </p:attrNameLst>
                                      </p:cBhvr>
                                      <p:to>
                                        <p:strVal val="hidden"/>
                                      </p:to>
                                    </p:set>
                                  </p:childTnLst>
                                </p:cTn>
                              </p:par>
                            </p:childTnLst>
                          </p:cTn>
                        </p:par>
                        <p:par>
                          <p:cTn id="38" fill="hold">
                            <p:stCondLst>
                              <p:cond delay="420500"/>
                            </p:stCondLst>
                            <p:childTnLst>
                              <p:par>
                                <p:cTn id="39" presetID="10" presetClass="exit" presetSubtype="0" fill="hold" grpId="0" nodeType="afterEffect">
                                  <p:stCondLst>
                                    <p:cond delay="55000"/>
                                  </p:stCondLst>
                                  <p:childTnLst>
                                    <p:animEffect transition="out" filter="fade">
                                      <p:cBhvr>
                                        <p:cTn id="40" dur="5000"/>
                                        <p:tgtEl>
                                          <p:spTgt spid="10"/>
                                        </p:tgtEl>
                                      </p:cBhvr>
                                    </p:animEffect>
                                    <p:set>
                                      <p:cBhvr>
                                        <p:cTn id="41" dur="1" fill="hold">
                                          <p:stCondLst>
                                            <p:cond delay="4999"/>
                                          </p:stCondLst>
                                        </p:cTn>
                                        <p:tgtEl>
                                          <p:spTgt spid="10"/>
                                        </p:tgtEl>
                                        <p:attrNameLst>
                                          <p:attrName>style.visibility</p:attrName>
                                        </p:attrNameLst>
                                      </p:cBhvr>
                                      <p:to>
                                        <p:strVal val="hidden"/>
                                      </p:to>
                                    </p:set>
                                  </p:childTnLst>
                                </p:cTn>
                              </p:par>
                            </p:childTnLst>
                          </p:cTn>
                        </p:par>
                        <p:par>
                          <p:cTn id="42" fill="hold">
                            <p:stCondLst>
                              <p:cond delay="480500"/>
                            </p:stCondLst>
                            <p:childTnLst>
                              <p:par>
                                <p:cTn id="43" presetID="10" presetClass="exit" presetSubtype="0" fill="hold" grpId="0" nodeType="afterEffect">
                                  <p:stCondLst>
                                    <p:cond delay="55000"/>
                                  </p:stCondLst>
                                  <p:childTnLst>
                                    <p:animEffect transition="out" filter="fade">
                                      <p:cBhvr>
                                        <p:cTn id="44" dur="5000"/>
                                        <p:tgtEl>
                                          <p:spTgt spid="11"/>
                                        </p:tgtEl>
                                      </p:cBhvr>
                                    </p:animEffect>
                                    <p:set>
                                      <p:cBhvr>
                                        <p:cTn id="45" dur="1" fill="hold">
                                          <p:stCondLst>
                                            <p:cond delay="4999"/>
                                          </p:stCondLst>
                                        </p:cTn>
                                        <p:tgtEl>
                                          <p:spTgt spid="11"/>
                                        </p:tgtEl>
                                        <p:attrNameLst>
                                          <p:attrName>style.visibility</p:attrName>
                                        </p:attrNameLst>
                                      </p:cBhvr>
                                      <p:to>
                                        <p:strVal val="hidden"/>
                                      </p:to>
                                    </p:set>
                                  </p:childTnLst>
                                </p:cTn>
                              </p:par>
                            </p:childTnLst>
                          </p:cTn>
                        </p:par>
                        <p:par>
                          <p:cTn id="46" fill="hold">
                            <p:stCondLst>
                              <p:cond delay="540500"/>
                            </p:stCondLst>
                            <p:childTnLst>
                              <p:par>
                                <p:cTn id="47" presetID="10" presetClass="exit" presetSubtype="0" fill="hold" grpId="0" nodeType="afterEffect">
                                  <p:stCondLst>
                                    <p:cond delay="55000"/>
                                  </p:stCondLst>
                                  <p:childTnLst>
                                    <p:animEffect transition="out" filter="fade">
                                      <p:cBhvr>
                                        <p:cTn id="48" dur="5000"/>
                                        <p:tgtEl>
                                          <p:spTgt spid="12"/>
                                        </p:tgtEl>
                                      </p:cBhvr>
                                    </p:animEffect>
                                    <p:set>
                                      <p:cBhvr>
                                        <p:cTn id="49" dur="1" fill="hold">
                                          <p:stCondLst>
                                            <p:cond delay="4999"/>
                                          </p:stCondLst>
                                        </p:cTn>
                                        <p:tgtEl>
                                          <p:spTgt spid="12"/>
                                        </p:tgtEl>
                                        <p:attrNameLst>
                                          <p:attrName>style.visibility</p:attrName>
                                        </p:attrNameLst>
                                      </p:cBhvr>
                                      <p:to>
                                        <p:strVal val="hidden"/>
                                      </p:to>
                                    </p:set>
                                  </p:childTnLst>
                                </p:cTn>
                              </p:par>
                            </p:childTnLst>
                          </p:cTn>
                        </p:par>
                        <p:par>
                          <p:cTn id="50" fill="hold">
                            <p:stCondLst>
                              <p:cond delay="600500"/>
                            </p:stCondLst>
                            <p:childTnLst>
                              <p:par>
                                <p:cTn id="51" presetID="10" presetClass="exit" presetSubtype="0" fill="hold" grpId="0" nodeType="afterEffect">
                                  <p:stCondLst>
                                    <p:cond delay="55000"/>
                                  </p:stCondLst>
                                  <p:childTnLst>
                                    <p:animEffect transition="out" filter="fade">
                                      <p:cBhvr>
                                        <p:cTn id="52" dur="5000"/>
                                        <p:tgtEl>
                                          <p:spTgt spid="13"/>
                                        </p:tgtEl>
                                      </p:cBhvr>
                                    </p:animEffect>
                                    <p:set>
                                      <p:cBhvr>
                                        <p:cTn id="53" dur="1" fill="hold">
                                          <p:stCondLst>
                                            <p:cond delay="4999"/>
                                          </p:stCondLst>
                                        </p:cTn>
                                        <p:tgtEl>
                                          <p:spTgt spid="13"/>
                                        </p:tgtEl>
                                        <p:attrNameLst>
                                          <p:attrName>style.visibility</p:attrName>
                                        </p:attrNameLst>
                                      </p:cBhvr>
                                      <p:to>
                                        <p:strVal val="hidden"/>
                                      </p:to>
                                    </p:set>
                                  </p:childTnLst>
                                </p:cTn>
                              </p:par>
                            </p:childTnLst>
                          </p:cTn>
                        </p:par>
                        <p:par>
                          <p:cTn id="54" fill="hold">
                            <p:stCondLst>
                              <p:cond delay="660500"/>
                            </p:stCondLst>
                            <p:childTnLst>
                              <p:par>
                                <p:cTn id="55" presetID="10" presetClass="exit" presetSubtype="0" fill="hold" grpId="0" nodeType="afterEffect">
                                  <p:stCondLst>
                                    <p:cond delay="55000"/>
                                  </p:stCondLst>
                                  <p:childTnLst>
                                    <p:animEffect transition="out" filter="fade">
                                      <p:cBhvr>
                                        <p:cTn id="56" dur="5000"/>
                                        <p:tgtEl>
                                          <p:spTgt spid="6"/>
                                        </p:tgtEl>
                                      </p:cBhvr>
                                    </p:animEffect>
                                    <p:set>
                                      <p:cBhvr>
                                        <p:cTn id="57" dur="1" fill="hold">
                                          <p:stCondLst>
                                            <p:cond delay="4999"/>
                                          </p:stCondLst>
                                        </p:cTn>
                                        <p:tgtEl>
                                          <p:spTgt spid="6"/>
                                        </p:tgtEl>
                                        <p:attrNameLst>
                                          <p:attrName>style.visibility</p:attrName>
                                        </p:attrNameLst>
                                      </p:cBhvr>
                                      <p:to>
                                        <p:strVal val="hidden"/>
                                      </p:to>
                                    </p:set>
                                  </p:childTnLst>
                                </p:cTn>
                              </p:par>
                            </p:childTnLst>
                          </p:cTn>
                        </p:par>
                        <p:par>
                          <p:cTn id="58" fill="hold">
                            <p:stCondLst>
                              <p:cond delay="720500"/>
                            </p:stCondLst>
                            <p:childTnLst>
                              <p:par>
                                <p:cTn id="59" presetID="10" presetClass="exit" presetSubtype="0" fill="hold" grpId="0" nodeType="afterEffect">
                                  <p:stCondLst>
                                    <p:cond delay="55000"/>
                                  </p:stCondLst>
                                  <p:childTnLst>
                                    <p:animEffect transition="out" filter="fade">
                                      <p:cBhvr>
                                        <p:cTn id="60" dur="5000"/>
                                        <p:tgtEl>
                                          <p:spTgt spid="7"/>
                                        </p:tgtEl>
                                      </p:cBhvr>
                                    </p:animEffect>
                                    <p:set>
                                      <p:cBhvr>
                                        <p:cTn id="61" dur="1" fill="hold">
                                          <p:stCondLst>
                                            <p:cond delay="4999"/>
                                          </p:stCondLst>
                                        </p:cTn>
                                        <p:tgtEl>
                                          <p:spTgt spid="7"/>
                                        </p:tgtEl>
                                        <p:attrNameLst>
                                          <p:attrName>style.visibility</p:attrName>
                                        </p:attrNameLst>
                                      </p:cBhvr>
                                      <p:to>
                                        <p:strVal val="hidden"/>
                                      </p:to>
                                    </p:set>
                                  </p:childTnLst>
                                </p:cTn>
                              </p:par>
                            </p:childTnLst>
                          </p:cTn>
                        </p:par>
                        <p:par>
                          <p:cTn id="62" fill="hold">
                            <p:stCondLst>
                              <p:cond delay="780500"/>
                            </p:stCondLst>
                            <p:childTnLst>
                              <p:par>
                                <p:cTn id="63" presetID="10" presetClass="exit" presetSubtype="0" fill="hold" grpId="0" nodeType="afterEffect">
                                  <p:stCondLst>
                                    <p:cond delay="55000"/>
                                  </p:stCondLst>
                                  <p:childTnLst>
                                    <p:animEffect transition="out" filter="fade">
                                      <p:cBhvr>
                                        <p:cTn id="64" dur="5000"/>
                                        <p:tgtEl>
                                          <p:spTgt spid="8"/>
                                        </p:tgtEl>
                                      </p:cBhvr>
                                    </p:animEffect>
                                    <p:set>
                                      <p:cBhvr>
                                        <p:cTn id="65" dur="1" fill="hold">
                                          <p:stCondLst>
                                            <p:cond delay="4999"/>
                                          </p:stCondLst>
                                        </p:cTn>
                                        <p:tgtEl>
                                          <p:spTgt spid="8"/>
                                        </p:tgtEl>
                                        <p:attrNameLst>
                                          <p:attrName>style.visibility</p:attrName>
                                        </p:attrNameLst>
                                      </p:cBhvr>
                                      <p:to>
                                        <p:strVal val="hidden"/>
                                      </p:to>
                                    </p:set>
                                  </p:childTnLst>
                                </p:cTn>
                              </p:par>
                            </p:childTnLst>
                          </p:cTn>
                        </p:par>
                        <p:par>
                          <p:cTn id="66" fill="hold">
                            <p:stCondLst>
                              <p:cond delay="840500"/>
                            </p:stCondLst>
                            <p:childTnLst>
                              <p:par>
                                <p:cTn id="67" presetID="10" presetClass="exit" presetSubtype="0" fill="hold" grpId="0" nodeType="afterEffect">
                                  <p:stCondLst>
                                    <p:cond delay="55000"/>
                                  </p:stCondLst>
                                  <p:childTnLst>
                                    <p:animEffect transition="out" filter="fade">
                                      <p:cBhvr>
                                        <p:cTn id="68" dur="5000"/>
                                        <p:tgtEl>
                                          <p:spTgt spid="9"/>
                                        </p:tgtEl>
                                      </p:cBhvr>
                                    </p:animEffect>
                                    <p:set>
                                      <p:cBhvr>
                                        <p:cTn id="69" dur="1" fill="hold">
                                          <p:stCondLst>
                                            <p:cond delay="4999"/>
                                          </p:stCondLst>
                                        </p:cTn>
                                        <p:tgtEl>
                                          <p:spTgt spid="9"/>
                                        </p:tgtEl>
                                        <p:attrNameLst>
                                          <p:attrName>style.visibility</p:attrName>
                                        </p:attrNameLst>
                                      </p:cBhvr>
                                      <p:to>
                                        <p:strVal val="hidden"/>
                                      </p:to>
                                    </p:set>
                                  </p:childTnLst>
                                </p:cTn>
                              </p:par>
                            </p:childTnLst>
                          </p:cTn>
                        </p:par>
                        <p:par>
                          <p:cTn id="70" fill="hold">
                            <p:stCondLst>
                              <p:cond delay="900500"/>
                            </p:stCondLst>
                            <p:childTnLst>
                              <p:par>
                                <p:cTn id="71" presetID="31"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0" fill="hold"/>
                                        <p:tgtEl>
                                          <p:spTgt spid="21"/>
                                        </p:tgtEl>
                                        <p:attrNameLst>
                                          <p:attrName>ppt_w</p:attrName>
                                        </p:attrNameLst>
                                      </p:cBhvr>
                                      <p:tavLst>
                                        <p:tav tm="0">
                                          <p:val>
                                            <p:fltVal val="0"/>
                                          </p:val>
                                        </p:tav>
                                        <p:tav tm="100000">
                                          <p:val>
                                            <p:strVal val="#ppt_w"/>
                                          </p:val>
                                        </p:tav>
                                      </p:tavLst>
                                    </p:anim>
                                    <p:anim calcmode="lin" valueType="num">
                                      <p:cBhvr>
                                        <p:cTn id="74" dur="5000" fill="hold"/>
                                        <p:tgtEl>
                                          <p:spTgt spid="21"/>
                                        </p:tgtEl>
                                        <p:attrNameLst>
                                          <p:attrName>ppt_h</p:attrName>
                                        </p:attrNameLst>
                                      </p:cBhvr>
                                      <p:tavLst>
                                        <p:tav tm="0">
                                          <p:val>
                                            <p:fltVal val="0"/>
                                          </p:val>
                                        </p:tav>
                                        <p:tav tm="100000">
                                          <p:val>
                                            <p:strVal val="#ppt_h"/>
                                          </p:val>
                                        </p:tav>
                                      </p:tavLst>
                                    </p:anim>
                                    <p:anim calcmode="lin" valueType="num">
                                      <p:cBhvr>
                                        <p:cTn id="75" dur="5000" fill="hold"/>
                                        <p:tgtEl>
                                          <p:spTgt spid="21"/>
                                        </p:tgtEl>
                                        <p:attrNameLst>
                                          <p:attrName>style.rotation</p:attrName>
                                        </p:attrNameLst>
                                      </p:cBhvr>
                                      <p:tavLst>
                                        <p:tav tm="0">
                                          <p:val>
                                            <p:fltVal val="90"/>
                                          </p:val>
                                        </p:tav>
                                        <p:tav tm="100000">
                                          <p:val>
                                            <p:fltVal val="0"/>
                                          </p:val>
                                        </p:tav>
                                      </p:tavLst>
                                    </p:anim>
                                    <p:animEffect transition="in" filter="fade">
                                      <p:cBhvr>
                                        <p:cTn id="76" dur="5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3" grpId="0" animBg="1"/>
      <p:bldP spid="20"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2464969"/>
            <a:ext cx="628835" cy="628835"/>
          </a:xfrm>
          <a:prstGeom prst="rect">
            <a:avLst/>
          </a:prstGeom>
        </p:spPr>
      </p:pic>
      <p:sp>
        <p:nvSpPr>
          <p:cNvPr id="19" name="Title 1">
            <a:extLst>
              <a:ext uri="{FF2B5EF4-FFF2-40B4-BE49-F238E27FC236}">
                <a16:creationId xmlns:a16="http://schemas.microsoft.com/office/drawing/2014/main" id="{192D854F-55A4-46C2-B170-F55E1B0B71EC}"/>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2526419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722331" cy="461665"/>
          </a:xfrm>
          <a:prstGeom prst="rect">
            <a:avLst/>
          </a:prstGeom>
          <a:noFill/>
        </p:spPr>
        <p:txBody>
          <a:bodyPr wrap="none" rtlCol="0">
            <a:spAutoFit/>
          </a:bodyPr>
          <a:lstStyle/>
          <a:p>
            <a:r>
              <a:rPr lang="en-GB" sz="2400" dirty="0">
                <a:solidFill>
                  <a:schemeClr val="bg1">
                    <a:lumMod val="85000"/>
                  </a:schemeClr>
                </a:solidFill>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261884" cy="461665"/>
          </a:xfrm>
          <a:prstGeom prst="rect">
            <a:avLst/>
          </a:prstGeom>
          <a:noFill/>
        </p:spPr>
        <p:txBody>
          <a:bodyPr wrap="none" rtlCol="0">
            <a:spAutoFit/>
          </a:bodyPr>
          <a:lstStyle/>
          <a:p>
            <a:r>
              <a:rPr lang="en-GB" sz="2400" dirty="0">
                <a:solidFill>
                  <a:schemeClr val="bg1">
                    <a:lumMod val="85000"/>
                  </a:schemeClr>
                </a:solidFill>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074094" cy="461665"/>
          </a:xfrm>
          <a:prstGeom prst="rect">
            <a:avLst/>
          </a:prstGeom>
          <a:noFill/>
        </p:spPr>
        <p:txBody>
          <a:bodyPr wrap="none" rtlCol="0">
            <a:spAutoFit/>
          </a:bodyPr>
          <a:lstStyle/>
          <a:p>
            <a:r>
              <a:rPr lang="en-GB" sz="2400" dirty="0">
                <a:solidFill>
                  <a:schemeClr val="bg1">
                    <a:lumMod val="85000"/>
                  </a:schemeClr>
                </a:solidFill>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1871666" cy="461665"/>
          </a:xfrm>
          <a:prstGeom prst="rect">
            <a:avLst/>
          </a:prstGeom>
          <a:noFill/>
        </p:spPr>
        <p:txBody>
          <a:bodyPr wrap="none" rtlCol="0">
            <a:spAutoFit/>
          </a:bodyPr>
          <a:lstStyle/>
          <a:p>
            <a:r>
              <a:rPr lang="en-GB" sz="2400" dirty="0">
                <a:solidFill>
                  <a:schemeClr val="bg1">
                    <a:lumMod val="85000"/>
                  </a:schemeClr>
                </a:solidFill>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2859822" cy="461665"/>
          </a:xfrm>
          <a:prstGeom prst="rect">
            <a:avLst/>
          </a:prstGeom>
          <a:noFill/>
        </p:spPr>
        <p:txBody>
          <a:bodyPr wrap="none" rtlCol="0">
            <a:spAutoFit/>
          </a:bodyPr>
          <a:lstStyle/>
          <a:p>
            <a:r>
              <a:rPr lang="en-GB" sz="2400" dirty="0">
                <a:solidFill>
                  <a:schemeClr val="bg1">
                    <a:lumMod val="85000"/>
                  </a:schemeClr>
                </a:solidFill>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180091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37679" y="2484879"/>
            <a:ext cx="628835" cy="628835"/>
          </a:xfrm>
          <a:prstGeom prst="rect">
            <a:avLst/>
          </a:prstGeom>
        </p:spPr>
      </p:pic>
      <p:sp>
        <p:nvSpPr>
          <p:cNvPr id="19" name="Title 1">
            <a:extLst>
              <a:ext uri="{FF2B5EF4-FFF2-40B4-BE49-F238E27FC236}">
                <a16:creationId xmlns:a16="http://schemas.microsoft.com/office/drawing/2014/main" id="{1BF66A60-B2FA-468D-942F-417CB6D93310}"/>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386020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860550B2-8DF1-4AE6-94B4-9C2749E53D75}"/>
              </a:ext>
            </a:extLst>
          </p:cNvPr>
          <p:cNvSpPr>
            <a:spLocks noGrp="1"/>
          </p:cNvSpPr>
          <p:nvPr>
            <p:ph type="title"/>
          </p:nvPr>
        </p:nvSpPr>
        <p:spPr>
          <a:xfrm>
            <a:off x="628650" y="1162050"/>
            <a:ext cx="7886700" cy="971550"/>
          </a:xfrm>
        </p:spPr>
        <p:txBody>
          <a:bodyPr anchor="t"/>
          <a:lstStyle/>
          <a:p>
            <a:pPr algn="ctr" eaLnBrk="1" hangingPunct="1"/>
            <a:r>
              <a:rPr lang="en-GB" altLang="en-US" dirty="0">
                <a:solidFill>
                  <a:srgbClr val="000000"/>
                </a:solidFill>
                <a:latin typeface="Arial" panose="020B0604020202020204" pitchFamily="34" charset="0"/>
                <a:ea typeface="Microsoft YaHei" panose="020B0503020204020204" pitchFamily="34" charset="-122"/>
              </a:rPr>
              <a:t>Team Roles</a:t>
            </a:r>
            <a:endParaRPr lang="en-GB" altLang="en-US" dirty="0"/>
          </a:p>
        </p:txBody>
      </p:sp>
      <p:sp>
        <p:nvSpPr>
          <p:cNvPr id="2" name="TextBox 1">
            <a:extLst>
              <a:ext uri="{FF2B5EF4-FFF2-40B4-BE49-F238E27FC236}">
                <a16:creationId xmlns:a16="http://schemas.microsoft.com/office/drawing/2014/main" id="{EFA101DC-2CE5-41EB-B9D2-A2ECC50C8657}"/>
              </a:ext>
            </a:extLst>
          </p:cNvPr>
          <p:cNvSpPr txBox="1"/>
          <p:nvPr/>
        </p:nvSpPr>
        <p:spPr>
          <a:xfrm rot="881867">
            <a:off x="5462091" y="2204246"/>
            <a:ext cx="3687580" cy="430887"/>
          </a:xfrm>
          <a:prstGeom prst="rect">
            <a:avLst/>
          </a:prstGeom>
          <a:noFill/>
        </p:spPr>
        <p:txBody>
          <a:bodyPr wrap="square" rtlCol="0">
            <a:spAutoFit/>
          </a:bodyPr>
          <a:lstStyle/>
          <a:p>
            <a:r>
              <a:rPr lang="en-GB" sz="2200" dirty="0">
                <a:solidFill>
                  <a:srgbClr val="FF0000"/>
                </a:solidFill>
              </a:rPr>
              <a:t>Client communication officer</a:t>
            </a:r>
          </a:p>
        </p:txBody>
      </p:sp>
      <p:sp>
        <p:nvSpPr>
          <p:cNvPr id="5" name="TextBox 4">
            <a:extLst>
              <a:ext uri="{FF2B5EF4-FFF2-40B4-BE49-F238E27FC236}">
                <a16:creationId xmlns:a16="http://schemas.microsoft.com/office/drawing/2014/main" id="{36B4C6A2-365B-4384-9A3D-1E9968B4C457}"/>
              </a:ext>
            </a:extLst>
          </p:cNvPr>
          <p:cNvSpPr txBox="1"/>
          <p:nvPr/>
        </p:nvSpPr>
        <p:spPr>
          <a:xfrm rot="1315099">
            <a:off x="6133675" y="3492608"/>
            <a:ext cx="1824807" cy="430887"/>
          </a:xfrm>
          <a:prstGeom prst="rect">
            <a:avLst/>
          </a:prstGeom>
          <a:noFill/>
        </p:spPr>
        <p:txBody>
          <a:bodyPr wrap="square" rtlCol="0">
            <a:spAutoFit/>
          </a:bodyPr>
          <a:lstStyle/>
          <a:p>
            <a:r>
              <a:rPr lang="en-GB" sz="2200" dirty="0">
                <a:solidFill>
                  <a:srgbClr val="FF0000"/>
                </a:solidFill>
              </a:rPr>
              <a:t>Safety officer</a:t>
            </a:r>
          </a:p>
        </p:txBody>
      </p:sp>
      <p:sp>
        <p:nvSpPr>
          <p:cNvPr id="6" name="TextBox 5">
            <a:extLst>
              <a:ext uri="{FF2B5EF4-FFF2-40B4-BE49-F238E27FC236}">
                <a16:creationId xmlns:a16="http://schemas.microsoft.com/office/drawing/2014/main" id="{83B5D463-94C7-4FE9-8A12-5655F0EFB22F}"/>
              </a:ext>
            </a:extLst>
          </p:cNvPr>
          <p:cNvSpPr txBox="1"/>
          <p:nvPr/>
        </p:nvSpPr>
        <p:spPr>
          <a:xfrm rot="20579415">
            <a:off x="392436" y="2016072"/>
            <a:ext cx="2377606" cy="430887"/>
          </a:xfrm>
          <a:prstGeom prst="rect">
            <a:avLst/>
          </a:prstGeom>
          <a:noFill/>
        </p:spPr>
        <p:txBody>
          <a:bodyPr wrap="square" rtlCol="0">
            <a:spAutoFit/>
          </a:bodyPr>
          <a:lstStyle/>
          <a:p>
            <a:r>
              <a:rPr lang="en-GB" sz="2200" dirty="0">
                <a:solidFill>
                  <a:srgbClr val="FF0000"/>
                </a:solidFill>
              </a:rPr>
              <a:t>Design engineer</a:t>
            </a:r>
          </a:p>
        </p:txBody>
      </p:sp>
      <p:sp>
        <p:nvSpPr>
          <p:cNvPr id="7" name="TextBox 6">
            <a:extLst>
              <a:ext uri="{FF2B5EF4-FFF2-40B4-BE49-F238E27FC236}">
                <a16:creationId xmlns:a16="http://schemas.microsoft.com/office/drawing/2014/main" id="{C54B83DB-88BA-476B-B779-BA4104100EA9}"/>
              </a:ext>
            </a:extLst>
          </p:cNvPr>
          <p:cNvSpPr txBox="1"/>
          <p:nvPr/>
        </p:nvSpPr>
        <p:spPr>
          <a:xfrm rot="1315099">
            <a:off x="676352" y="3388970"/>
            <a:ext cx="2100193" cy="430887"/>
          </a:xfrm>
          <a:prstGeom prst="rect">
            <a:avLst/>
          </a:prstGeom>
          <a:noFill/>
        </p:spPr>
        <p:txBody>
          <a:bodyPr wrap="square" rtlCol="0">
            <a:spAutoFit/>
          </a:bodyPr>
          <a:lstStyle/>
          <a:p>
            <a:r>
              <a:rPr lang="en-GB" sz="2200" dirty="0">
                <a:solidFill>
                  <a:srgbClr val="FF0000"/>
                </a:solidFill>
              </a:rPr>
              <a:t>Stress engineer</a:t>
            </a:r>
          </a:p>
        </p:txBody>
      </p:sp>
      <p:sp>
        <p:nvSpPr>
          <p:cNvPr id="9" name="TextBox 8">
            <a:extLst>
              <a:ext uri="{FF2B5EF4-FFF2-40B4-BE49-F238E27FC236}">
                <a16:creationId xmlns:a16="http://schemas.microsoft.com/office/drawing/2014/main" id="{3BFA1008-8723-46F4-A12F-260444FF27A9}"/>
              </a:ext>
            </a:extLst>
          </p:cNvPr>
          <p:cNvSpPr txBox="1"/>
          <p:nvPr/>
        </p:nvSpPr>
        <p:spPr>
          <a:xfrm rot="20770411">
            <a:off x="327017" y="4886761"/>
            <a:ext cx="3270731" cy="430887"/>
          </a:xfrm>
          <a:prstGeom prst="rect">
            <a:avLst/>
          </a:prstGeom>
          <a:noFill/>
        </p:spPr>
        <p:txBody>
          <a:bodyPr wrap="square" rtlCol="0">
            <a:spAutoFit/>
          </a:bodyPr>
          <a:lstStyle/>
          <a:p>
            <a:r>
              <a:rPr lang="en-GB" sz="2200" dirty="0">
                <a:solidFill>
                  <a:srgbClr val="FF0000"/>
                </a:solidFill>
              </a:rPr>
              <a:t>Decontamination engineer</a:t>
            </a:r>
          </a:p>
        </p:txBody>
      </p:sp>
      <p:sp>
        <p:nvSpPr>
          <p:cNvPr id="10" name="TextBox 9">
            <a:extLst>
              <a:ext uri="{FF2B5EF4-FFF2-40B4-BE49-F238E27FC236}">
                <a16:creationId xmlns:a16="http://schemas.microsoft.com/office/drawing/2014/main" id="{FC991AD5-D586-4539-ADA9-311AC2AD39CB}"/>
              </a:ext>
            </a:extLst>
          </p:cNvPr>
          <p:cNvSpPr txBox="1"/>
          <p:nvPr/>
        </p:nvSpPr>
        <p:spPr>
          <a:xfrm rot="20586576">
            <a:off x="6274544" y="4570189"/>
            <a:ext cx="2676105" cy="430887"/>
          </a:xfrm>
          <a:prstGeom prst="rect">
            <a:avLst/>
          </a:prstGeom>
          <a:noFill/>
        </p:spPr>
        <p:txBody>
          <a:bodyPr wrap="square" rtlCol="0">
            <a:spAutoFit/>
          </a:bodyPr>
          <a:lstStyle/>
          <a:p>
            <a:r>
              <a:rPr lang="en-GB" sz="2200" dirty="0">
                <a:solidFill>
                  <a:srgbClr val="FF0000"/>
                </a:solidFill>
              </a:rPr>
              <a:t>Electronics engineer</a:t>
            </a:r>
          </a:p>
        </p:txBody>
      </p:sp>
      <p:sp>
        <p:nvSpPr>
          <p:cNvPr id="11" name="TextBox 10">
            <a:extLst>
              <a:ext uri="{FF2B5EF4-FFF2-40B4-BE49-F238E27FC236}">
                <a16:creationId xmlns:a16="http://schemas.microsoft.com/office/drawing/2014/main" id="{4AD5560E-7C48-4AC7-BC6D-7A88660EF773}"/>
              </a:ext>
            </a:extLst>
          </p:cNvPr>
          <p:cNvSpPr txBox="1"/>
          <p:nvPr/>
        </p:nvSpPr>
        <p:spPr>
          <a:xfrm rot="313188">
            <a:off x="3442646" y="5059474"/>
            <a:ext cx="2662479" cy="430887"/>
          </a:xfrm>
          <a:prstGeom prst="rect">
            <a:avLst/>
          </a:prstGeom>
          <a:noFill/>
        </p:spPr>
        <p:txBody>
          <a:bodyPr wrap="square" rtlCol="0">
            <a:spAutoFit/>
          </a:bodyPr>
          <a:lstStyle/>
          <a:p>
            <a:r>
              <a:rPr lang="en-GB" sz="2200" dirty="0">
                <a:solidFill>
                  <a:srgbClr val="FF0000"/>
                </a:solidFill>
              </a:rPr>
              <a:t>Mechanical engineer</a:t>
            </a:r>
          </a:p>
        </p:txBody>
      </p:sp>
      <p:sp>
        <p:nvSpPr>
          <p:cNvPr id="3" name="Rectangle 2">
            <a:extLst>
              <a:ext uri="{FF2B5EF4-FFF2-40B4-BE49-F238E27FC236}">
                <a16:creationId xmlns:a16="http://schemas.microsoft.com/office/drawing/2014/main" id="{219463E7-086A-4601-991D-C3CDD5543335}"/>
              </a:ext>
            </a:extLst>
          </p:cNvPr>
          <p:cNvSpPr/>
          <p:nvPr/>
        </p:nvSpPr>
        <p:spPr>
          <a:xfrm>
            <a:off x="2137235" y="2233398"/>
            <a:ext cx="490884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Project manager</a:t>
            </a:r>
          </a:p>
        </p:txBody>
      </p:sp>
      <p:sp>
        <p:nvSpPr>
          <p:cNvPr id="13" name="Rectangle 12">
            <a:extLst>
              <a:ext uri="{FF2B5EF4-FFF2-40B4-BE49-F238E27FC236}">
                <a16:creationId xmlns:a16="http://schemas.microsoft.com/office/drawing/2014/main" id="{48A47DC5-8373-4A64-BC1B-65776D77C294}"/>
              </a:ext>
            </a:extLst>
          </p:cNvPr>
          <p:cNvSpPr/>
          <p:nvPr/>
        </p:nvSpPr>
        <p:spPr>
          <a:xfrm>
            <a:off x="2797757" y="3615905"/>
            <a:ext cx="347191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Accountant</a:t>
            </a:r>
          </a:p>
        </p:txBody>
      </p:sp>
    </p:spTree>
    <p:extLst>
      <p:ext uri="{BB962C8B-B14F-4D97-AF65-F5344CB8AC3E}">
        <p14:creationId xmlns:p14="http://schemas.microsoft.com/office/powerpoint/2010/main" val="307500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2464969"/>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7" y="3133901"/>
            <a:ext cx="628835" cy="628835"/>
          </a:xfrm>
          <a:prstGeom prst="rect">
            <a:avLst/>
          </a:prstGeom>
        </p:spPr>
      </p:pic>
      <p:sp>
        <p:nvSpPr>
          <p:cNvPr id="20" name="Title 1">
            <a:extLst>
              <a:ext uri="{FF2B5EF4-FFF2-40B4-BE49-F238E27FC236}">
                <a16:creationId xmlns:a16="http://schemas.microsoft.com/office/drawing/2014/main" id="{2258F482-599C-4AD2-BE98-69C930EAFBC9}"/>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34877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722331" cy="461665"/>
          </a:xfrm>
          <a:prstGeom prst="rect">
            <a:avLst/>
          </a:prstGeom>
          <a:noFill/>
        </p:spPr>
        <p:txBody>
          <a:bodyPr wrap="none" rtlCol="0">
            <a:spAutoFit/>
          </a:bodyPr>
          <a:lstStyle/>
          <a:p>
            <a:r>
              <a:rPr lang="en-GB" sz="2400" dirty="0">
                <a:solidFill>
                  <a:schemeClr val="bg1">
                    <a:lumMod val="85000"/>
                  </a:schemeClr>
                </a:solidFill>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261884" cy="461665"/>
          </a:xfrm>
          <a:prstGeom prst="rect">
            <a:avLst/>
          </a:prstGeom>
          <a:noFill/>
        </p:spPr>
        <p:txBody>
          <a:bodyPr wrap="none" rtlCol="0">
            <a:spAutoFit/>
          </a:bodyPr>
          <a:lstStyle/>
          <a:p>
            <a:r>
              <a:rPr lang="en-GB" sz="2400" dirty="0">
                <a:solidFill>
                  <a:schemeClr val="bg1">
                    <a:lumMod val="85000"/>
                  </a:schemeClr>
                </a:solidFill>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819554" cy="461665"/>
          </a:xfrm>
          <a:prstGeom prst="rect">
            <a:avLst/>
          </a:prstGeom>
          <a:noFill/>
        </p:spPr>
        <p:txBody>
          <a:bodyPr wrap="none" rtlCol="0">
            <a:spAutoFit/>
          </a:bodyPr>
          <a:lstStyle/>
          <a:p>
            <a:r>
              <a:rPr lang="en-GB" sz="2400" dirty="0">
                <a:solidFill>
                  <a:schemeClr val="bg1">
                    <a:lumMod val="85000"/>
                  </a:schemeClr>
                </a:solidFill>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1871666" cy="461665"/>
          </a:xfrm>
          <a:prstGeom prst="rect">
            <a:avLst/>
          </a:prstGeom>
          <a:noFill/>
        </p:spPr>
        <p:txBody>
          <a:bodyPr wrap="none" rtlCol="0">
            <a:spAutoFit/>
          </a:bodyPr>
          <a:lstStyle/>
          <a:p>
            <a:r>
              <a:rPr lang="en-GB" sz="2400" dirty="0">
                <a:solidFill>
                  <a:schemeClr val="bg1">
                    <a:lumMod val="85000"/>
                  </a:schemeClr>
                </a:solidFill>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2859822" cy="461665"/>
          </a:xfrm>
          <a:prstGeom prst="rect">
            <a:avLst/>
          </a:prstGeom>
          <a:noFill/>
        </p:spPr>
        <p:txBody>
          <a:bodyPr wrap="none" rtlCol="0">
            <a:spAutoFit/>
          </a:bodyPr>
          <a:lstStyle/>
          <a:p>
            <a:r>
              <a:rPr lang="en-GB" sz="2400" dirty="0">
                <a:solidFill>
                  <a:schemeClr val="bg1">
                    <a:lumMod val="85000"/>
                  </a:schemeClr>
                </a:solidFill>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17057" y="179292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47388" y="2476889"/>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47387" y="3145821"/>
            <a:ext cx="628835" cy="628835"/>
          </a:xfrm>
          <a:prstGeom prst="rect">
            <a:avLst/>
          </a:prstGeom>
        </p:spPr>
      </p:pic>
      <p:sp>
        <p:nvSpPr>
          <p:cNvPr id="20" name="Title 1">
            <a:extLst>
              <a:ext uri="{FF2B5EF4-FFF2-40B4-BE49-F238E27FC236}">
                <a16:creationId xmlns:a16="http://schemas.microsoft.com/office/drawing/2014/main" id="{50094D19-9DC5-412E-9FE1-6F48496CB18A}"/>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3359782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860550B2-8DF1-4AE6-94B4-9C2749E53D75}"/>
              </a:ext>
            </a:extLst>
          </p:cNvPr>
          <p:cNvSpPr>
            <a:spLocks noGrp="1"/>
          </p:cNvSpPr>
          <p:nvPr>
            <p:ph type="title"/>
          </p:nvPr>
        </p:nvSpPr>
        <p:spPr>
          <a:xfrm>
            <a:off x="628650" y="1162050"/>
            <a:ext cx="7886700" cy="971550"/>
          </a:xfrm>
        </p:spPr>
        <p:txBody>
          <a:bodyPr anchor="t"/>
          <a:lstStyle/>
          <a:p>
            <a:pPr algn="ctr" eaLnBrk="1" hangingPunct="1"/>
            <a:r>
              <a:rPr lang="en-GB" altLang="en-US" dirty="0">
                <a:solidFill>
                  <a:srgbClr val="000000"/>
                </a:solidFill>
                <a:latin typeface="Arial" panose="020B0604020202020204" pitchFamily="34" charset="0"/>
                <a:ea typeface="Microsoft YaHei" panose="020B0503020204020204" pitchFamily="34" charset="-122"/>
              </a:rPr>
              <a:t>Engineering Apprenticeship</a:t>
            </a:r>
            <a:endParaRPr lang="en-GB" altLang="en-US" dirty="0"/>
          </a:p>
        </p:txBody>
      </p:sp>
      <p:sp>
        <p:nvSpPr>
          <p:cNvPr id="4" name="TextBox 3">
            <a:extLst>
              <a:ext uri="{FF2B5EF4-FFF2-40B4-BE49-F238E27FC236}">
                <a16:creationId xmlns:a16="http://schemas.microsoft.com/office/drawing/2014/main" id="{9B6B6943-BFFE-4D1F-86AF-4F23C98A17D6}"/>
              </a:ext>
            </a:extLst>
          </p:cNvPr>
          <p:cNvSpPr txBox="1"/>
          <p:nvPr/>
        </p:nvSpPr>
        <p:spPr>
          <a:xfrm>
            <a:off x="1063261" y="2298907"/>
            <a:ext cx="7210269" cy="3293209"/>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All teams </a:t>
            </a:r>
            <a:r>
              <a:rPr lang="en-GB" sz="2200" b="1" dirty="0">
                <a:latin typeface="Arial" panose="020B0604020202020204" pitchFamily="34" charset="0"/>
                <a:cs typeface="Arial" panose="020B0604020202020204" pitchFamily="34" charset="0"/>
              </a:rPr>
              <a:t>MUST</a:t>
            </a:r>
            <a:r>
              <a:rPr lang="en-GB" sz="2200" dirty="0">
                <a:latin typeface="Arial" panose="020B0604020202020204" pitchFamily="34" charset="0"/>
                <a:cs typeface="Arial" panose="020B0604020202020204" pitchFamily="34" charset="0"/>
              </a:rPr>
              <a:t> complete the Apprenticeship and everyone in your team </a:t>
            </a:r>
            <a:r>
              <a:rPr lang="en-GB" sz="2200" b="1" dirty="0">
                <a:latin typeface="Arial" panose="020B0604020202020204" pitchFamily="34" charset="0"/>
                <a:cs typeface="Arial" panose="020B0604020202020204" pitchFamily="34" charset="0"/>
              </a:rPr>
              <a:t>MUST</a:t>
            </a:r>
            <a:r>
              <a:rPr lang="en-GB" sz="2200" dirty="0">
                <a:latin typeface="Arial" panose="020B0604020202020204" pitchFamily="34" charset="0"/>
                <a:cs typeface="Arial" panose="020B0604020202020204" pitchFamily="34" charset="0"/>
              </a:rPr>
              <a:t> be involved.</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Use the components in the box to connect the circuit shown in your student booklet on page 6.</a:t>
            </a:r>
          </a:p>
          <a:p>
            <a:endParaRPr lang="en-GB" sz="2200" dirty="0">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GB" sz="2200" dirty="0">
                <a:latin typeface="Arial" panose="020B0604020202020204" pitchFamily="34" charset="0"/>
                <a:cs typeface="Arial" panose="020B0604020202020204" pitchFamily="34" charset="0"/>
              </a:rPr>
              <a:t>What happens when you shine a light onto the Light Dependent Resistor? </a:t>
            </a:r>
          </a:p>
          <a:p>
            <a:pPr marL="342900" indent="-342900">
              <a:spcBef>
                <a:spcPts val="600"/>
              </a:spcBef>
              <a:buFont typeface="Arial" panose="020B0604020202020204" pitchFamily="34" charset="0"/>
              <a:buChar char="•"/>
            </a:pPr>
            <a:r>
              <a:rPr lang="en-GB" sz="2200" dirty="0">
                <a:latin typeface="Arial" panose="020B0604020202020204" pitchFamily="34" charset="0"/>
                <a:cs typeface="Arial" panose="020B0604020202020204" pitchFamily="34" charset="0"/>
              </a:rPr>
              <a:t>What happens when you cover it up? </a:t>
            </a:r>
          </a:p>
        </p:txBody>
      </p:sp>
    </p:spTree>
    <p:extLst>
      <p:ext uri="{BB962C8B-B14F-4D97-AF65-F5344CB8AC3E}">
        <p14:creationId xmlns:p14="http://schemas.microsoft.com/office/powerpoint/2010/main" val="297691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67C6-D717-4B39-964D-7B720E089C0C}"/>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6" name="Straight Arrow Connector 15">
            <a:extLst>
              <a:ext uri="{FF2B5EF4-FFF2-40B4-BE49-F238E27FC236}">
                <a16:creationId xmlns:a16="http://schemas.microsoft.com/office/drawing/2014/main" id="{4DE88966-2B29-41DD-AA38-288E3BA9BA8A}"/>
              </a:ext>
            </a:extLst>
          </p:cNvPr>
          <p:cNvCxnSpPr/>
          <p:nvPr/>
        </p:nvCxnSpPr>
        <p:spPr>
          <a:xfrm>
            <a:off x="584616" y="2128603"/>
            <a:ext cx="0" cy="3462728"/>
          </a:xfrm>
          <a:prstGeom prst="straightConnector1">
            <a:avLst/>
          </a:prstGeom>
          <a:ln w="444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283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2464969"/>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7" y="3133901"/>
            <a:ext cx="628835" cy="628835"/>
          </a:xfrm>
          <a:prstGeom prst="rect">
            <a:avLst/>
          </a:prstGeom>
        </p:spPr>
      </p:pic>
      <p:pic>
        <p:nvPicPr>
          <p:cNvPr id="19" name="Graphic 18" descr="Checkmark">
            <a:extLst>
              <a:ext uri="{FF2B5EF4-FFF2-40B4-BE49-F238E27FC236}">
                <a16:creationId xmlns:a16="http://schemas.microsoft.com/office/drawing/2014/main" id="{3C46B667-06FF-4320-BD36-EA0637DF999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3837188"/>
            <a:ext cx="628835" cy="628835"/>
          </a:xfrm>
          <a:prstGeom prst="rect">
            <a:avLst/>
          </a:prstGeom>
        </p:spPr>
      </p:pic>
      <p:sp>
        <p:nvSpPr>
          <p:cNvPr id="21" name="Title 1">
            <a:extLst>
              <a:ext uri="{FF2B5EF4-FFF2-40B4-BE49-F238E27FC236}">
                <a16:creationId xmlns:a16="http://schemas.microsoft.com/office/drawing/2014/main" id="{A3F089BD-7BAC-43DB-A42D-1715E9B0C47F}"/>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3340991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722331" cy="461665"/>
          </a:xfrm>
          <a:prstGeom prst="rect">
            <a:avLst/>
          </a:prstGeom>
          <a:noFill/>
        </p:spPr>
        <p:txBody>
          <a:bodyPr wrap="none" rtlCol="0">
            <a:spAutoFit/>
          </a:bodyPr>
          <a:lstStyle/>
          <a:p>
            <a:r>
              <a:rPr lang="en-GB" sz="2400" dirty="0">
                <a:solidFill>
                  <a:schemeClr val="bg1">
                    <a:lumMod val="85000"/>
                  </a:schemeClr>
                </a:solidFill>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261884" cy="461665"/>
          </a:xfrm>
          <a:prstGeom prst="rect">
            <a:avLst/>
          </a:prstGeom>
          <a:noFill/>
        </p:spPr>
        <p:txBody>
          <a:bodyPr wrap="none" rtlCol="0">
            <a:spAutoFit/>
          </a:bodyPr>
          <a:lstStyle/>
          <a:p>
            <a:r>
              <a:rPr lang="en-GB" sz="2400" dirty="0">
                <a:solidFill>
                  <a:schemeClr val="bg1">
                    <a:lumMod val="85000"/>
                  </a:schemeClr>
                </a:solidFill>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819554" cy="461665"/>
          </a:xfrm>
          <a:prstGeom prst="rect">
            <a:avLst/>
          </a:prstGeom>
          <a:noFill/>
        </p:spPr>
        <p:txBody>
          <a:bodyPr wrap="none" rtlCol="0">
            <a:spAutoFit/>
          </a:bodyPr>
          <a:lstStyle/>
          <a:p>
            <a:r>
              <a:rPr lang="en-GB" sz="2400" dirty="0">
                <a:solidFill>
                  <a:schemeClr val="bg1">
                    <a:lumMod val="85000"/>
                  </a:schemeClr>
                </a:solidFill>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074094" cy="461665"/>
          </a:xfrm>
          <a:prstGeom prst="rect">
            <a:avLst/>
          </a:prstGeom>
          <a:noFill/>
        </p:spPr>
        <p:txBody>
          <a:bodyPr wrap="none" rtlCol="0">
            <a:spAutoFit/>
          </a:bodyPr>
          <a:lstStyle/>
          <a:p>
            <a:r>
              <a:rPr lang="en-GB" sz="2400" dirty="0">
                <a:solidFill>
                  <a:schemeClr val="bg1">
                    <a:lumMod val="85000"/>
                  </a:schemeClr>
                </a:solidFill>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2859822" cy="461665"/>
          </a:xfrm>
          <a:prstGeom prst="rect">
            <a:avLst/>
          </a:prstGeom>
          <a:noFill/>
        </p:spPr>
        <p:txBody>
          <a:bodyPr wrap="none" rtlCol="0">
            <a:spAutoFit/>
          </a:bodyPr>
          <a:lstStyle/>
          <a:p>
            <a:r>
              <a:rPr lang="en-GB" sz="2400" dirty="0">
                <a:solidFill>
                  <a:schemeClr val="bg1">
                    <a:lumMod val="85000"/>
                  </a:schemeClr>
                </a:solidFill>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31760" y="1836679"/>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62091" y="2520648"/>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62090" y="3189580"/>
            <a:ext cx="628835" cy="628835"/>
          </a:xfrm>
          <a:prstGeom prst="rect">
            <a:avLst/>
          </a:prstGeom>
        </p:spPr>
      </p:pic>
      <p:pic>
        <p:nvPicPr>
          <p:cNvPr id="19" name="Graphic 18" descr="Checkmark">
            <a:extLst>
              <a:ext uri="{FF2B5EF4-FFF2-40B4-BE49-F238E27FC236}">
                <a16:creationId xmlns:a16="http://schemas.microsoft.com/office/drawing/2014/main" id="{3C46B667-06FF-4320-BD36-EA0637DF999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62091" y="3892867"/>
            <a:ext cx="628835" cy="628835"/>
          </a:xfrm>
          <a:prstGeom prst="rect">
            <a:avLst/>
          </a:prstGeom>
        </p:spPr>
      </p:pic>
      <p:sp>
        <p:nvSpPr>
          <p:cNvPr id="21" name="Title 1">
            <a:extLst>
              <a:ext uri="{FF2B5EF4-FFF2-40B4-BE49-F238E27FC236}">
                <a16:creationId xmlns:a16="http://schemas.microsoft.com/office/drawing/2014/main" id="{2149DFE3-73CD-4EB2-9D79-4A2DD42D1B73}"/>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1970915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FCE0E45F-1218-45D5-A7AE-CADC0940F816}"/>
              </a:ext>
            </a:extLst>
          </p:cNvPr>
          <p:cNvSpPr>
            <a:spLocks noGrp="1"/>
          </p:cNvSpPr>
          <p:nvPr>
            <p:ph type="title"/>
          </p:nvPr>
        </p:nvSpPr>
        <p:spPr>
          <a:xfrm>
            <a:off x="1187450" y="1341438"/>
            <a:ext cx="7499350" cy="1143000"/>
          </a:xfrm>
        </p:spPr>
        <p:txBody>
          <a:bodyPr anchor="t"/>
          <a:lstStyle/>
          <a:p>
            <a:pPr eaLnBrk="1" hangingPunct="1"/>
            <a:r>
              <a:rPr lang="en-GB" altLang="en-US" dirty="0">
                <a:solidFill>
                  <a:srgbClr val="000000"/>
                </a:solidFill>
                <a:latin typeface="Arial" panose="020B0604020202020204" pitchFamily="34" charset="0"/>
                <a:ea typeface="Microsoft YaHei" panose="020B0503020204020204" pitchFamily="34" charset="-122"/>
              </a:rPr>
              <a:t>Health and safety briefing</a:t>
            </a:r>
            <a:endParaRPr lang="en-GB" altLang="en-US" dirty="0"/>
          </a:p>
        </p:txBody>
      </p:sp>
      <p:sp>
        <p:nvSpPr>
          <p:cNvPr id="3" name="Content Placeholder 2">
            <a:extLst>
              <a:ext uri="{FF2B5EF4-FFF2-40B4-BE49-F238E27FC236}">
                <a16:creationId xmlns:a16="http://schemas.microsoft.com/office/drawing/2014/main" id="{990EE530-169E-4C55-848C-8750CD01DCB6}"/>
              </a:ext>
            </a:extLst>
          </p:cNvPr>
          <p:cNvSpPr>
            <a:spLocks noGrp="1"/>
          </p:cNvSpPr>
          <p:nvPr>
            <p:ph idx="1"/>
          </p:nvPr>
        </p:nvSpPr>
        <p:spPr>
          <a:xfrm>
            <a:off x="457200" y="2205039"/>
            <a:ext cx="8229600" cy="3548648"/>
          </a:xfrm>
        </p:spPr>
        <p:txBody>
          <a:bodyPr rtlCol="0">
            <a:normAutofit fontScale="92500" lnSpcReduction="20000"/>
          </a:bodyPr>
          <a:lstStyle/>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Keep your work station tidy (including the floor around it), no food or drink around work areas or shop.</a:t>
            </a: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dirty="0">
              <a:solidFill>
                <a:srgbClr val="000000"/>
              </a:solidFill>
              <a:latin typeface="Arial" charset="0"/>
              <a:ea typeface="Microsoft YaHei" pitchFamily="34" charset="-122"/>
            </a:endParaRPr>
          </a:p>
          <a:p>
            <a:pPr marL="432000" indent="-432000" algn="just" defTabSz="449263">
              <a:lnSpc>
                <a:spcPct val="93000"/>
              </a:lnSpc>
              <a:spcBef>
                <a:spcPct val="0"/>
              </a:spcBef>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Three people only at the cutting station at any time.</a:t>
            </a: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dirty="0">
              <a:solidFill>
                <a:srgbClr val="000000"/>
              </a:solidFill>
              <a:latin typeface="Arial" charset="0"/>
              <a:ea typeface="Microsoft YaHei" pitchFamily="34" charset="-122"/>
            </a:endParaRP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Take care with craft knives, hacksaw, scissors and staplers. No blade to be left open and no tools to be removed from the cutting station.</a:t>
            </a: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dirty="0">
              <a:solidFill>
                <a:srgbClr val="000000"/>
              </a:solidFill>
              <a:latin typeface="Arial" charset="0"/>
              <a:ea typeface="Microsoft YaHei" pitchFamily="34" charset="-122"/>
            </a:endParaRPr>
          </a:p>
          <a:p>
            <a:pPr marL="432000" indent="-432000" algn="just" defTabSz="449263">
              <a:lnSpc>
                <a:spcPct val="93000"/>
              </a:lnSpc>
              <a:spcBef>
                <a:spcPct val="0"/>
              </a:spcBef>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Report spillages, accidents or potential hazards to the Challenge Leader or shop keeper immediately.  </a:t>
            </a: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dirty="0">
              <a:solidFill>
                <a:srgbClr val="000000"/>
              </a:solidFill>
              <a:latin typeface="Arial" charset="0"/>
              <a:ea typeface="Microsoft YaHei" pitchFamily="34" charset="-122"/>
            </a:endParaRP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Be careful of the lamp, it gets very hot. </a:t>
            </a: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dirty="0">
              <a:solidFill>
                <a:srgbClr val="000000"/>
              </a:solidFill>
              <a:latin typeface="Arial" charset="0"/>
              <a:ea typeface="Microsoft YaHei" pitchFamily="34" charset="-122"/>
            </a:endParaRP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Be careful of short circuits.</a:t>
            </a:r>
          </a:p>
          <a:p>
            <a:pPr marL="432000" indent="-432000" defTabSz="449263" eaLnBrk="1" fontAlgn="auto" hangingPunct="1">
              <a:lnSpc>
                <a:spcPct val="93000"/>
              </a:lnSpc>
              <a:spcBef>
                <a:spcPts val="30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dirty="0">
              <a:solidFill>
                <a:srgbClr val="000000"/>
              </a:solidFill>
              <a:latin typeface="Arial" charset="0"/>
              <a:ea typeface="Microsoft YaHei" pitchFamily="34" charset="-122"/>
            </a:endParaRPr>
          </a:p>
          <a:p>
            <a:pPr marL="432000" indent="-432000"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b="1" dirty="0">
              <a:solidFill>
                <a:srgbClr val="000000"/>
              </a:solidFill>
              <a:latin typeface="Arial" charset="0"/>
              <a:ea typeface="Microsoft YaHei" pitchFamily="34" charset="-122"/>
            </a:endParaRPr>
          </a:p>
          <a:p>
            <a:pPr marL="0" indent="0" algn="just" defTabSz="449263" eaLnBrk="1" fontAlgn="auto" hangingPunct="1">
              <a:lnSpc>
                <a:spcPct val="93000"/>
              </a:lnSpc>
              <a:spcBef>
                <a:spcPct val="0"/>
              </a:spcBef>
              <a:spcAft>
                <a:spcPts val="0"/>
              </a:spcAft>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dirty="0"/>
          </a:p>
        </p:txBody>
      </p:sp>
      <p:pic>
        <p:nvPicPr>
          <p:cNvPr id="57348" name="Picture 4">
            <a:extLst>
              <a:ext uri="{FF2B5EF4-FFF2-40B4-BE49-F238E27FC236}">
                <a16:creationId xmlns:a16="http://schemas.microsoft.com/office/drawing/2014/main" id="{3F380F23-C771-479C-B8F1-E70B6E6081B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5263" y="1276350"/>
            <a:ext cx="655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920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CECFDD52-10B4-4C86-83C5-746E83C8E3CB}"/>
              </a:ext>
            </a:extLst>
          </p:cNvPr>
          <p:cNvSpPr>
            <a:spLocks noGrp="1"/>
          </p:cNvSpPr>
          <p:nvPr>
            <p:ph type="title"/>
          </p:nvPr>
        </p:nvSpPr>
        <p:spPr>
          <a:xfrm>
            <a:off x="2875540" y="1961325"/>
            <a:ext cx="6012873" cy="1143000"/>
          </a:xfrm>
        </p:spPr>
        <p:txBody>
          <a:bodyPr anchor="t"/>
          <a:lstStyle/>
          <a:p>
            <a:pPr algn="ctr" eaLnBrk="1" hangingPunct="1"/>
            <a:r>
              <a:rPr lang="en-GB" altLang="en-US" b="1" dirty="0">
                <a:latin typeface="Arial" panose="020B0604020202020204" pitchFamily="34" charset="0"/>
              </a:rPr>
              <a:t>Development</a:t>
            </a:r>
            <a:endParaRPr lang="en-GB" altLang="en-US" b="1" dirty="0"/>
          </a:p>
        </p:txBody>
      </p:sp>
      <p:sp>
        <p:nvSpPr>
          <p:cNvPr id="3" name="Content Placeholder 2">
            <a:extLst>
              <a:ext uri="{FF2B5EF4-FFF2-40B4-BE49-F238E27FC236}">
                <a16:creationId xmlns:a16="http://schemas.microsoft.com/office/drawing/2014/main" id="{628AA0BE-CA46-4BE2-9A17-C3D33F08C3F9}"/>
              </a:ext>
            </a:extLst>
          </p:cNvPr>
          <p:cNvSpPr>
            <a:spLocks noGrp="1"/>
          </p:cNvSpPr>
          <p:nvPr>
            <p:ph idx="1"/>
          </p:nvPr>
        </p:nvSpPr>
        <p:spPr>
          <a:xfrm>
            <a:off x="658813" y="2600085"/>
            <a:ext cx="8229600" cy="3302240"/>
          </a:xfrm>
        </p:spPr>
        <p:txBody>
          <a:bodyPr rtlCol="0">
            <a:normAutofit/>
          </a:bodyPr>
          <a:lstStyle/>
          <a:p>
            <a:pPr marL="0" indent="0" algn="ctr" defTabSz="449263" eaLnBrk="1" fontAlgn="auto" hangingPunct="1">
              <a:spcBef>
                <a:spcPct val="0"/>
              </a:spcBef>
              <a:spcAft>
                <a:spcPts val="0"/>
              </a:spcAft>
              <a:buSzPct val="100000"/>
              <a:buFont typeface="Arial" panose="020B0604020202020204" pitchFamily="34" charset="0"/>
              <a:buNone/>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endParaRPr lang="en-GB" sz="1600" b="1" u="sng" dirty="0">
              <a:solidFill>
                <a:srgbClr val="000000"/>
              </a:solidFill>
              <a:latin typeface="Arial" charset="0"/>
              <a:ea typeface="Microsoft YaHei"/>
            </a:endParaRPr>
          </a:p>
          <a:p>
            <a:pPr marL="0" indent="0" algn="ctr" defTabSz="449263" eaLnBrk="1" fontAlgn="auto" hangingPunct="1">
              <a:spcBef>
                <a:spcPct val="0"/>
              </a:spcBef>
              <a:spcAft>
                <a:spcPts val="0"/>
              </a:spcAft>
              <a:buSzPct val="100000"/>
              <a:buFont typeface="Arial" panose="020B0604020202020204" pitchFamily="34" charset="0"/>
              <a:buNone/>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endParaRPr lang="en-GB" sz="1600" b="1" u="sng" dirty="0">
              <a:solidFill>
                <a:srgbClr val="000000"/>
              </a:solidFill>
              <a:latin typeface="Arial" charset="0"/>
              <a:ea typeface="Microsoft YaHei"/>
            </a:endParaRPr>
          </a:p>
          <a:p>
            <a:pPr marL="0" indent="0" algn="ctr" defTabSz="449263" eaLnBrk="1" fontAlgn="auto" hangingPunct="1">
              <a:spcBef>
                <a:spcPct val="0"/>
              </a:spcBef>
              <a:spcAft>
                <a:spcPts val="0"/>
              </a:spcAft>
              <a:buSzPct val="100000"/>
              <a:buFont typeface="Arial" panose="020B0604020202020204" pitchFamily="34" charset="0"/>
              <a:buNone/>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endParaRPr lang="en-GB" sz="1600" b="1" u="sng" dirty="0">
              <a:solidFill>
                <a:srgbClr val="000000"/>
              </a:solidFill>
              <a:latin typeface="Arial" charset="0"/>
              <a:ea typeface="Microsoft YaHei"/>
            </a:endParaRPr>
          </a:p>
          <a:p>
            <a:pPr marL="0" indent="0" algn="ctr" defTabSz="449263" eaLnBrk="1" fontAlgn="auto" hangingPunct="1">
              <a:spcBef>
                <a:spcPct val="0"/>
              </a:spcBef>
              <a:spcAft>
                <a:spcPts val="0"/>
              </a:spcAft>
              <a:buSzPct val="100000"/>
              <a:buFont typeface="Arial" panose="020B0604020202020204" pitchFamily="34" charset="0"/>
              <a:buNone/>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endParaRPr lang="en-GB" sz="1600" b="1" u="sng" dirty="0">
              <a:solidFill>
                <a:srgbClr val="000000"/>
              </a:solidFill>
              <a:latin typeface="Arial" charset="0"/>
              <a:ea typeface="Microsoft YaHei"/>
            </a:endParaRPr>
          </a:p>
          <a:p>
            <a:pPr marL="0" indent="0" algn="ctr" defTabSz="449263" eaLnBrk="1" fontAlgn="auto" hangingPunct="1">
              <a:spcBef>
                <a:spcPct val="0"/>
              </a:spcBef>
              <a:spcAft>
                <a:spcPts val="0"/>
              </a:spcAft>
              <a:buSzPct val="100000"/>
              <a:buFont typeface="Arial" panose="020B0604020202020204" pitchFamily="34" charset="0"/>
              <a:buNone/>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endParaRPr lang="en-GB" sz="1600" b="1" u="sng" dirty="0">
              <a:solidFill>
                <a:srgbClr val="000000"/>
              </a:solidFill>
              <a:latin typeface="Arial" charset="0"/>
              <a:ea typeface="Microsoft YaHei"/>
            </a:endParaRPr>
          </a:p>
          <a:p>
            <a:pPr marL="285750" indent="-285750" defTabSz="449263" eaLnBrk="1" fontAlgn="auto" hangingPunct="1">
              <a:spcBef>
                <a:spcPts val="600"/>
              </a:spcBef>
              <a:spcAft>
                <a:spcPts val="600"/>
              </a:spcAft>
              <a:buSzPct val="100000"/>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n-GB" sz="2200" dirty="0">
                <a:solidFill>
                  <a:srgbClr val="000000"/>
                </a:solidFill>
                <a:latin typeface="Arial" charset="0"/>
                <a:ea typeface="Microsoft YaHei"/>
              </a:rPr>
              <a:t>Hand in your apprenticeship pack to begin using the shop.</a:t>
            </a:r>
          </a:p>
          <a:p>
            <a:pPr marL="285750" indent="-285750" defTabSz="449263" eaLnBrk="1" fontAlgn="auto" hangingPunct="1">
              <a:spcBef>
                <a:spcPts val="600"/>
              </a:spcBef>
              <a:spcAft>
                <a:spcPts val="600"/>
              </a:spcAft>
              <a:buSzPct val="100000"/>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n-GB" sz="2200" dirty="0">
                <a:solidFill>
                  <a:srgbClr val="000000"/>
                </a:solidFill>
                <a:latin typeface="Arial" charset="0"/>
                <a:ea typeface="Microsoft YaHei"/>
              </a:rPr>
              <a:t>Begin to develop your product.</a:t>
            </a:r>
          </a:p>
          <a:p>
            <a:pPr marL="285750" indent="-285750" defTabSz="449263" eaLnBrk="1" fontAlgn="auto" hangingPunct="1">
              <a:spcBef>
                <a:spcPts val="600"/>
              </a:spcBef>
              <a:spcAft>
                <a:spcPts val="600"/>
              </a:spcAft>
              <a:buSzPct val="100000"/>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n-GB" sz="2200" dirty="0">
                <a:solidFill>
                  <a:srgbClr val="000000"/>
                </a:solidFill>
                <a:latin typeface="Arial" charset="0"/>
                <a:ea typeface="Microsoft YaHei"/>
              </a:rPr>
              <a:t>Remember to go back to your Planning sheet to make sure it is completed.</a:t>
            </a:r>
          </a:p>
        </p:txBody>
      </p:sp>
      <p:grpSp>
        <p:nvGrpSpPr>
          <p:cNvPr id="5" name="Group 4">
            <a:extLst>
              <a:ext uri="{FF2B5EF4-FFF2-40B4-BE49-F238E27FC236}">
                <a16:creationId xmlns:a16="http://schemas.microsoft.com/office/drawing/2014/main" id="{8AB21C78-54ED-4E3D-9CCA-D4D5D807B3B8}"/>
              </a:ext>
            </a:extLst>
          </p:cNvPr>
          <p:cNvGrpSpPr/>
          <p:nvPr/>
        </p:nvGrpSpPr>
        <p:grpSpPr>
          <a:xfrm rot="19693227">
            <a:off x="-62133" y="960493"/>
            <a:ext cx="2666546" cy="2394858"/>
            <a:chOff x="6124766" y="2329542"/>
            <a:chExt cx="2666546" cy="2394858"/>
          </a:xfrm>
        </p:grpSpPr>
        <p:cxnSp>
          <p:nvCxnSpPr>
            <p:cNvPr id="6" name="Straight Connector 5">
              <a:extLst>
                <a:ext uri="{FF2B5EF4-FFF2-40B4-BE49-F238E27FC236}">
                  <a16:creationId xmlns:a16="http://schemas.microsoft.com/office/drawing/2014/main" id="{5A80C576-343B-4D17-9B0C-632F322AC0C5}"/>
                </a:ext>
              </a:extLst>
            </p:cNvPr>
            <p:cNvCxnSpPr>
              <a:cxnSpLocks/>
            </p:cNvCxnSpPr>
            <p:nvPr/>
          </p:nvCxnSpPr>
          <p:spPr>
            <a:xfrm flipV="1">
              <a:off x="6527615" y="2368731"/>
              <a:ext cx="1205596" cy="85169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176205F-87AC-46BF-B15C-94299523763C}"/>
                </a:ext>
              </a:extLst>
            </p:cNvPr>
            <p:cNvCxnSpPr>
              <a:cxnSpLocks/>
            </p:cNvCxnSpPr>
            <p:nvPr/>
          </p:nvCxnSpPr>
          <p:spPr>
            <a:xfrm>
              <a:off x="7733211" y="2368731"/>
              <a:ext cx="931818" cy="129757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A24D640-6BA4-4F70-93A0-6E43A25A560C}"/>
                </a:ext>
              </a:extLst>
            </p:cNvPr>
            <p:cNvSpPr/>
            <p:nvPr/>
          </p:nvSpPr>
          <p:spPr>
            <a:xfrm flipH="1" flipV="1">
              <a:off x="7652503" y="2329542"/>
              <a:ext cx="139337" cy="143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68974C8D-930D-4285-A712-1B2E1C528986}"/>
                </a:ext>
              </a:extLst>
            </p:cNvPr>
            <p:cNvSpPr/>
            <p:nvPr/>
          </p:nvSpPr>
          <p:spPr>
            <a:xfrm rot="685343">
              <a:off x="6124766" y="3428999"/>
              <a:ext cx="2666546" cy="1295401"/>
            </a:xfrm>
            <a:prstGeom prst="roundRect">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C67C5A9-7B76-41A1-B25E-D85ACB38FA3F}"/>
                </a:ext>
              </a:extLst>
            </p:cNvPr>
            <p:cNvSpPr/>
            <p:nvPr/>
          </p:nvSpPr>
          <p:spPr>
            <a:xfrm rot="686112">
              <a:off x="6199356" y="3699212"/>
              <a:ext cx="2545375" cy="646331"/>
            </a:xfrm>
            <a:prstGeom prst="rect">
              <a:avLst/>
            </a:prstGeom>
            <a:noFill/>
          </p:spPr>
          <p:txBody>
            <a:bodyPr wrap="square" lIns="91440" tIns="45720" rIns="91440" bIns="45720">
              <a:spAutoFit/>
            </a:bodyPr>
            <a:lstStyle/>
            <a:p>
              <a:pPr algn="ct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Shop open</a:t>
              </a:r>
            </a:p>
          </p:txBody>
        </p:sp>
      </p:grpSp>
    </p:spTree>
    <p:extLst>
      <p:ext uri="{BB962C8B-B14F-4D97-AF65-F5344CB8AC3E}">
        <p14:creationId xmlns:p14="http://schemas.microsoft.com/office/powerpoint/2010/main" val="2765567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a:extLst>
              <a:ext uri="{FF2B5EF4-FFF2-40B4-BE49-F238E27FC236}">
                <a16:creationId xmlns:a16="http://schemas.microsoft.com/office/drawing/2014/main" id="{041C76DD-82FD-4305-AE36-9125E68B19AA}"/>
              </a:ext>
            </a:extLst>
          </p:cNvPr>
          <p:cNvSpPr>
            <a:spLocks noGrp="1"/>
          </p:cNvSpPr>
          <p:nvPr>
            <p:ph idx="1"/>
          </p:nvPr>
        </p:nvSpPr>
        <p:spPr>
          <a:xfrm>
            <a:off x="628650" y="2781583"/>
            <a:ext cx="7886700" cy="1280088"/>
          </a:xfrm>
        </p:spPr>
        <p:txBody>
          <a:bodyPr/>
          <a:lstStyle/>
          <a:p>
            <a:pPr marL="0" indent="0" algn="ctr" eaLnBrk="1" hangingPunct="1">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4000" b="1" dirty="0">
                <a:latin typeface="Arial" panose="020B0604020202020204" pitchFamily="34" charset="0"/>
              </a:rPr>
              <a:t>Morning break</a:t>
            </a:r>
          </a:p>
        </p:txBody>
      </p:sp>
    </p:spTree>
    <p:extLst>
      <p:ext uri="{BB962C8B-B14F-4D97-AF65-F5344CB8AC3E}">
        <p14:creationId xmlns:p14="http://schemas.microsoft.com/office/powerpoint/2010/main" val="1882327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DEB4D4F9-B6E5-4709-9D7F-3546402DF108}"/>
              </a:ext>
            </a:extLst>
          </p:cNvPr>
          <p:cNvSpPr>
            <a:spLocks noGrp="1"/>
          </p:cNvSpPr>
          <p:nvPr>
            <p:ph type="title"/>
          </p:nvPr>
        </p:nvSpPr>
        <p:spPr>
          <a:xfrm>
            <a:off x="628650" y="1350736"/>
            <a:ext cx="7886700" cy="971550"/>
          </a:xfrm>
          <a:solidFill>
            <a:srgbClr val="66FF33"/>
          </a:solidFill>
        </p:spPr>
        <p:txBody>
          <a:bodyPr anchor="t"/>
          <a:lstStyle/>
          <a:p>
            <a:pPr algn="ctr" eaLnBrk="1" hangingPunct="1">
              <a:lnSpc>
                <a:spcPct val="100000"/>
              </a:lnSpc>
              <a:spcBef>
                <a:spcPts val="1200"/>
              </a:spcBef>
            </a:pPr>
            <a:r>
              <a:rPr lang="en-GB" altLang="en-US" dirty="0">
                <a:latin typeface="Arial" panose="020B0604020202020204" pitchFamily="34" charset="0"/>
              </a:rPr>
              <a:t>Event Log Entry 1</a:t>
            </a:r>
            <a:endParaRPr lang="en-GB" altLang="en-US" dirty="0"/>
          </a:p>
        </p:txBody>
      </p:sp>
      <p:sp>
        <p:nvSpPr>
          <p:cNvPr id="77827" name="Content Placeholder 2">
            <a:extLst>
              <a:ext uri="{FF2B5EF4-FFF2-40B4-BE49-F238E27FC236}">
                <a16:creationId xmlns:a16="http://schemas.microsoft.com/office/drawing/2014/main" id="{E80D1957-707A-4675-8C58-BECF461AEFCD}"/>
              </a:ext>
            </a:extLst>
          </p:cNvPr>
          <p:cNvSpPr>
            <a:spLocks noGrp="1"/>
          </p:cNvSpPr>
          <p:nvPr>
            <p:ph idx="1"/>
          </p:nvPr>
        </p:nvSpPr>
        <p:spPr>
          <a:xfrm>
            <a:off x="457200" y="2461147"/>
            <a:ext cx="8229600" cy="3221196"/>
          </a:xfrm>
        </p:spPr>
        <p:txBody>
          <a:bodyPr>
            <a:normAutofit fontScale="92500"/>
          </a:bodyPr>
          <a:lstStyle/>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Record your engineering developments during this period. Include what problems you have faced and how you have solved these. </a:t>
            </a: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Record how your team has worked together.</a:t>
            </a: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Be specific, honest and accurate.</a:t>
            </a:r>
          </a:p>
        </p:txBody>
      </p:sp>
    </p:spTree>
    <p:extLst>
      <p:ext uri="{BB962C8B-B14F-4D97-AF65-F5344CB8AC3E}">
        <p14:creationId xmlns:p14="http://schemas.microsoft.com/office/powerpoint/2010/main" val="1905751568"/>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drumroll.wav"/>
          </p:stSnd>
        </p:sndAc>
      </p:transition>
    </mc:Choice>
    <mc:Fallback xmlns="">
      <p:transition spd="slow">
        <p:sndAc>
          <p:stSnd>
            <p:snd r:embed="rId4" name="drumroll.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a:extLst>
              <a:ext uri="{FF2B5EF4-FFF2-40B4-BE49-F238E27FC236}">
                <a16:creationId xmlns:a16="http://schemas.microsoft.com/office/drawing/2014/main" id="{E80D1957-707A-4675-8C58-BECF461AEFCD}"/>
              </a:ext>
            </a:extLst>
          </p:cNvPr>
          <p:cNvSpPr>
            <a:spLocks noGrp="1"/>
          </p:cNvSpPr>
          <p:nvPr>
            <p:ph idx="1"/>
          </p:nvPr>
        </p:nvSpPr>
        <p:spPr>
          <a:xfrm>
            <a:off x="457200" y="2461147"/>
            <a:ext cx="8229600" cy="3253853"/>
          </a:xfrm>
        </p:spPr>
        <p:txBody>
          <a:bodyPr>
            <a:normAutofit fontScale="92500"/>
          </a:bodyPr>
          <a:lstStyle/>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Record your engineering developments during this period. Include what problems you have faced and how you have solved these. </a:t>
            </a: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Record how your team has worked together.</a:t>
            </a: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Be specific, honest and accurate.</a:t>
            </a:r>
          </a:p>
        </p:txBody>
      </p:sp>
      <p:sp>
        <p:nvSpPr>
          <p:cNvPr id="4" name="Title 1">
            <a:extLst>
              <a:ext uri="{FF2B5EF4-FFF2-40B4-BE49-F238E27FC236}">
                <a16:creationId xmlns:a16="http://schemas.microsoft.com/office/drawing/2014/main" id="{96864C48-CDAC-46CE-AAC4-3D80BC2EA971}"/>
              </a:ext>
            </a:extLst>
          </p:cNvPr>
          <p:cNvSpPr txBox="1">
            <a:spLocks/>
          </p:cNvSpPr>
          <p:nvPr/>
        </p:nvSpPr>
        <p:spPr>
          <a:xfrm>
            <a:off x="628650" y="1417638"/>
            <a:ext cx="7886700" cy="971550"/>
          </a:xfrm>
          <a:prstGeom prst="rect">
            <a:avLst/>
          </a:prstGeom>
          <a:solidFill>
            <a:srgbClr val="FFFF00"/>
          </a:solidFill>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1200"/>
              </a:spcBef>
            </a:pPr>
            <a:r>
              <a:rPr lang="en-GB" altLang="en-US" dirty="0">
                <a:latin typeface="Arial" panose="020B0604020202020204" pitchFamily="34" charset="0"/>
              </a:rPr>
              <a:t>Event Log Entry 2</a:t>
            </a:r>
            <a:endParaRPr lang="en-GB" altLang="en-US" dirty="0"/>
          </a:p>
        </p:txBody>
      </p:sp>
    </p:spTree>
    <p:extLst>
      <p:ext uri="{BB962C8B-B14F-4D97-AF65-F5344CB8AC3E}">
        <p14:creationId xmlns:p14="http://schemas.microsoft.com/office/powerpoint/2010/main" val="2633219766"/>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drumroll.wav"/>
          </p:stSnd>
        </p:sndAc>
      </p:transition>
    </mc:Choice>
    <mc:Fallback xmlns="">
      <p:transition spd="slow">
        <p:sndAc>
          <p:stSnd>
            <p:snd r:embed="rId4" name="drumroll.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DEB4D4F9-B6E5-4709-9D7F-3546402DF108}"/>
              </a:ext>
            </a:extLst>
          </p:cNvPr>
          <p:cNvSpPr>
            <a:spLocks noGrp="1"/>
          </p:cNvSpPr>
          <p:nvPr>
            <p:ph type="title"/>
          </p:nvPr>
        </p:nvSpPr>
        <p:spPr>
          <a:xfrm>
            <a:off x="628650" y="1292678"/>
            <a:ext cx="7886700" cy="971550"/>
          </a:xfrm>
          <a:solidFill>
            <a:srgbClr val="FFC000"/>
          </a:solidFill>
        </p:spPr>
        <p:txBody>
          <a:bodyPr anchor="t">
            <a:normAutofit/>
          </a:bodyPr>
          <a:lstStyle/>
          <a:p>
            <a:pPr algn="ctr" eaLnBrk="1" hangingPunct="1">
              <a:lnSpc>
                <a:spcPct val="100000"/>
              </a:lnSpc>
              <a:spcBef>
                <a:spcPts val="1800"/>
              </a:spcBef>
            </a:pPr>
            <a:r>
              <a:rPr lang="en-GB" altLang="en-US" dirty="0">
                <a:latin typeface="Arial" panose="020B0604020202020204" pitchFamily="34" charset="0"/>
              </a:rPr>
              <a:t>Event Log Entry 3</a:t>
            </a:r>
            <a:endParaRPr lang="en-GB" altLang="en-US" dirty="0"/>
          </a:p>
        </p:txBody>
      </p:sp>
      <p:sp>
        <p:nvSpPr>
          <p:cNvPr id="77827" name="Content Placeholder 2">
            <a:extLst>
              <a:ext uri="{FF2B5EF4-FFF2-40B4-BE49-F238E27FC236}">
                <a16:creationId xmlns:a16="http://schemas.microsoft.com/office/drawing/2014/main" id="{E80D1957-707A-4675-8C58-BECF461AEFCD}"/>
              </a:ext>
            </a:extLst>
          </p:cNvPr>
          <p:cNvSpPr>
            <a:spLocks noGrp="1"/>
          </p:cNvSpPr>
          <p:nvPr>
            <p:ph idx="1"/>
          </p:nvPr>
        </p:nvSpPr>
        <p:spPr>
          <a:xfrm>
            <a:off x="457200" y="2461147"/>
            <a:ext cx="8229600" cy="3104175"/>
          </a:xfrm>
        </p:spPr>
        <p:txBody>
          <a:bodyPr>
            <a:normAutofit fontScale="92500"/>
          </a:bodyPr>
          <a:lstStyle/>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Record your engineering developments during this period. Include what problems you have faced and how you have solved these. </a:t>
            </a: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Record how your team has worked together.</a:t>
            </a: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Be specific, honest and accurate.</a:t>
            </a:r>
          </a:p>
        </p:txBody>
      </p:sp>
    </p:spTree>
    <p:extLst>
      <p:ext uri="{BB962C8B-B14F-4D97-AF65-F5344CB8AC3E}">
        <p14:creationId xmlns:p14="http://schemas.microsoft.com/office/powerpoint/2010/main" val="2682870396"/>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drumroll.wav"/>
          </p:stSnd>
        </p:sndAc>
      </p:transition>
    </mc:Choice>
    <mc:Fallback xmlns="">
      <p:transition spd="slow">
        <p:sndAc>
          <p:stSnd>
            <p:snd r:embed="rId4" name="drumroll.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DEB4D4F9-B6E5-4709-9D7F-3546402DF108}"/>
              </a:ext>
            </a:extLst>
          </p:cNvPr>
          <p:cNvSpPr>
            <a:spLocks noGrp="1"/>
          </p:cNvSpPr>
          <p:nvPr>
            <p:ph type="title"/>
          </p:nvPr>
        </p:nvSpPr>
        <p:spPr>
          <a:xfrm>
            <a:off x="628650" y="1239534"/>
            <a:ext cx="7886700" cy="971550"/>
          </a:xfrm>
        </p:spPr>
        <p:txBody>
          <a:bodyPr anchor="t"/>
          <a:lstStyle/>
          <a:p>
            <a:pPr algn="ctr" eaLnBrk="1" hangingPunct="1"/>
            <a:r>
              <a:rPr lang="en-GB" altLang="en-US" dirty="0">
                <a:latin typeface="Arial" panose="020B0604020202020204" pitchFamily="34" charset="0"/>
              </a:rPr>
              <a:t>Engineering Priorities </a:t>
            </a:r>
            <a:endParaRPr lang="en-GB" altLang="en-US" dirty="0"/>
          </a:p>
        </p:txBody>
      </p:sp>
      <p:sp>
        <p:nvSpPr>
          <p:cNvPr id="77827" name="Content Placeholder 2">
            <a:extLst>
              <a:ext uri="{FF2B5EF4-FFF2-40B4-BE49-F238E27FC236}">
                <a16:creationId xmlns:a16="http://schemas.microsoft.com/office/drawing/2014/main" id="{E80D1957-707A-4675-8C58-BECF461AEFCD}"/>
              </a:ext>
            </a:extLst>
          </p:cNvPr>
          <p:cNvSpPr>
            <a:spLocks noGrp="1"/>
          </p:cNvSpPr>
          <p:nvPr>
            <p:ph idx="1"/>
          </p:nvPr>
        </p:nvSpPr>
        <p:spPr>
          <a:xfrm>
            <a:off x="4450701" y="2349910"/>
            <a:ext cx="4591699" cy="3427011"/>
          </a:xfrm>
        </p:spPr>
        <p:txBody>
          <a:bodyPr>
            <a:normAutofit lnSpcReduction="10000"/>
          </a:bodyPr>
          <a:lstStyle/>
          <a:p>
            <a:pPr marL="0" indent="0">
              <a:spcAft>
                <a:spcPts val="0"/>
              </a:spcAft>
              <a:buNone/>
            </a:pPr>
            <a:r>
              <a:rPr lang="en-GB" sz="2200" dirty="0">
                <a:latin typeface="Arial" panose="020B0604020202020204" pitchFamily="34" charset="0"/>
                <a:ea typeface="Times New Roman" panose="02020603050405020304" pitchFamily="18" charset="0"/>
                <a:cs typeface="Times New Roman" panose="02020603050405020304" pitchFamily="18" charset="0"/>
              </a:rPr>
              <a:t>List:</a:t>
            </a:r>
          </a:p>
          <a:p>
            <a:r>
              <a:rPr lang="en-GB" sz="2200" dirty="0">
                <a:latin typeface="Arial" panose="020B0604020202020204" pitchFamily="34" charset="0"/>
                <a:ea typeface="Times New Roman" panose="02020603050405020304" pitchFamily="18" charset="0"/>
                <a:cs typeface="Times New Roman" panose="02020603050405020304" pitchFamily="18" charset="0"/>
              </a:rPr>
              <a:t>at least three engineering priorities for the last half hour of development, </a:t>
            </a:r>
          </a:p>
          <a:p>
            <a:r>
              <a:rPr lang="en-GB" sz="2200" dirty="0">
                <a:latin typeface="Arial" panose="020B0604020202020204" pitchFamily="34" charset="0"/>
                <a:ea typeface="Times New Roman" panose="02020603050405020304" pitchFamily="18" charset="0"/>
                <a:cs typeface="Times New Roman" panose="02020603050405020304" pitchFamily="18" charset="0"/>
              </a:rPr>
              <a:t>in the order you will do them, and</a:t>
            </a:r>
          </a:p>
          <a:p>
            <a:r>
              <a:rPr lang="en-GB" sz="2200" dirty="0">
                <a:latin typeface="Arial" panose="020B0604020202020204" pitchFamily="34" charset="0"/>
                <a:ea typeface="Times New Roman" panose="02020603050405020304" pitchFamily="18" charset="0"/>
                <a:cs typeface="Times New Roman" panose="02020603050405020304" pitchFamily="18" charset="0"/>
              </a:rPr>
              <a:t>identify who in your team will do what.</a:t>
            </a:r>
          </a:p>
          <a:p>
            <a:pPr marL="0" indent="0">
              <a:buNone/>
            </a:pPr>
            <a:endParaRPr lang="en-GB" sz="2200" dirty="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GB" sz="2200" b="1" dirty="0">
                <a:latin typeface="Arial" panose="020B0604020202020204" pitchFamily="34" charset="0"/>
                <a:ea typeface="Times New Roman" panose="02020603050405020304" pitchFamily="18" charset="0"/>
                <a:cs typeface="Times New Roman" panose="02020603050405020304" pitchFamily="18" charset="0"/>
              </a:rPr>
              <a:t>Note: </a:t>
            </a:r>
            <a:r>
              <a:rPr lang="en-GB" sz="2200" dirty="0">
                <a:latin typeface="Arial" panose="020B0604020202020204" pitchFamily="34" charset="0"/>
                <a:ea typeface="Times New Roman" panose="02020603050405020304" pitchFamily="18" charset="0"/>
                <a:cs typeface="Times New Roman" panose="02020603050405020304" pitchFamily="18" charset="0"/>
              </a:rPr>
              <a:t>Writing the presentation should </a:t>
            </a:r>
            <a:r>
              <a:rPr lang="en-GB" sz="2200" b="1" u="sng" dirty="0">
                <a:latin typeface="Arial" panose="020B0604020202020204" pitchFamily="34" charset="0"/>
                <a:ea typeface="Times New Roman" panose="02020603050405020304" pitchFamily="18" charset="0"/>
                <a:cs typeface="Times New Roman" panose="02020603050405020304" pitchFamily="18" charset="0"/>
              </a:rPr>
              <a:t>not</a:t>
            </a:r>
            <a:r>
              <a:rPr lang="en-GB" sz="2200" dirty="0">
                <a:latin typeface="Arial" panose="020B0604020202020204" pitchFamily="34" charset="0"/>
                <a:ea typeface="Times New Roman" panose="02020603050405020304" pitchFamily="18" charset="0"/>
                <a:cs typeface="Times New Roman" panose="02020603050405020304" pitchFamily="18" charset="0"/>
              </a:rPr>
              <a:t> be included in this list</a:t>
            </a:r>
          </a:p>
          <a:p>
            <a:pPr marL="0" indent="0">
              <a:spcAft>
                <a:spcPts val="0"/>
              </a:spcAft>
              <a:buNone/>
            </a:pPr>
            <a:endParaRPr lang="en-GB" sz="22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79AFC5F-BEB7-D7D9-5666-28D577AA3779}"/>
              </a:ext>
            </a:extLst>
          </p:cNvPr>
          <p:cNvPicPr>
            <a:picLocks noChangeAspect="1"/>
          </p:cNvPicPr>
          <p:nvPr/>
        </p:nvPicPr>
        <p:blipFill>
          <a:blip r:embed="rId3"/>
          <a:srcRect/>
          <a:stretch/>
        </p:blipFill>
        <p:spPr>
          <a:xfrm>
            <a:off x="194847" y="2687437"/>
            <a:ext cx="4151762" cy="2751956"/>
          </a:xfrm>
          <a:prstGeom prst="rect">
            <a:avLst/>
          </a:prstGeom>
        </p:spPr>
      </p:pic>
    </p:spTree>
    <p:extLst>
      <p:ext uri="{BB962C8B-B14F-4D97-AF65-F5344CB8AC3E}">
        <p14:creationId xmlns:p14="http://schemas.microsoft.com/office/powerpoint/2010/main" val="1156589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floor, indoor, wall, sitting&#10;&#10;Description automatically generated">
            <a:extLst>
              <a:ext uri="{FF2B5EF4-FFF2-40B4-BE49-F238E27FC236}">
                <a16:creationId xmlns:a16="http://schemas.microsoft.com/office/drawing/2014/main" id="{6AE8B687-4B1B-4209-A9BB-4059EA80F562}"/>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921657" y="966952"/>
            <a:ext cx="7300685" cy="5117515"/>
          </a:xfrm>
          <a:prstGeom prst="rect">
            <a:avLst/>
          </a:prstGeom>
        </p:spPr>
      </p:pic>
      <p:sp>
        <p:nvSpPr>
          <p:cNvPr id="9" name="Content Placeholder 2">
            <a:extLst>
              <a:ext uri="{FF2B5EF4-FFF2-40B4-BE49-F238E27FC236}">
                <a16:creationId xmlns:a16="http://schemas.microsoft.com/office/drawing/2014/main" id="{CEFE685F-E3BB-467D-ADA5-D901556D47BD}"/>
              </a:ext>
            </a:extLst>
          </p:cNvPr>
          <p:cNvSpPr txBox="1">
            <a:spLocks/>
          </p:cNvSpPr>
          <p:nvPr/>
        </p:nvSpPr>
        <p:spPr>
          <a:xfrm>
            <a:off x="2278742" y="993867"/>
            <a:ext cx="4754447" cy="311655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3825" indent="0" algn="ctr" defTabSz="449263">
              <a:lnSpc>
                <a:spcPct val="150000"/>
              </a:lnSpc>
              <a:spcBef>
                <a:spcPct val="0"/>
              </a:spcBef>
              <a:buClr>
                <a:srgbClr val="000000"/>
              </a:buClr>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4100" b="1" dirty="0">
                <a:latin typeface="Arial" panose="020B0604020202020204" pitchFamily="34" charset="0"/>
              </a:rPr>
              <a:t>Presentation briefing</a:t>
            </a:r>
            <a:endParaRPr lang="en-GB" altLang="en-US" sz="2200" dirty="0">
              <a:solidFill>
                <a:srgbClr val="000000"/>
              </a:solidFill>
              <a:latin typeface="Arial" panose="020B0604020202020204" pitchFamily="34" charset="0"/>
              <a:ea typeface="Microsoft YaHei" panose="020B0503020204020204" pitchFamily="34" charset="-122"/>
            </a:endParaRPr>
          </a:p>
          <a:p>
            <a:pPr marL="179388" indent="-179388" defTabSz="449263">
              <a:lnSpc>
                <a:spcPct val="150000"/>
              </a:lnSpc>
              <a:spcBef>
                <a:spcPts val="1200"/>
              </a:spcBef>
              <a:buClr>
                <a:srgbClr val="000000"/>
              </a:buClr>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5 minutes, maximum, to present.</a:t>
            </a:r>
          </a:p>
          <a:p>
            <a:pPr marL="179388" indent="-179388" defTabSz="449263">
              <a:lnSpc>
                <a:spcPct val="150000"/>
              </a:lnSpc>
              <a:spcBef>
                <a:spcPct val="0"/>
              </a:spcBef>
              <a:buClr>
                <a:srgbClr val="000000"/>
              </a:buClr>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Look at the assessment criteria and write notes.</a:t>
            </a:r>
          </a:p>
          <a:p>
            <a:pPr marL="179388" indent="-179388" defTabSz="449263">
              <a:lnSpc>
                <a:spcPct val="150000"/>
              </a:lnSpc>
              <a:spcBef>
                <a:spcPct val="0"/>
              </a:spcBef>
              <a:buClr>
                <a:srgbClr val="000000"/>
              </a:buClr>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Demonstrate and explain how your prototype works.</a:t>
            </a:r>
          </a:p>
          <a:p>
            <a:pPr marL="179388" indent="-179388" defTabSz="449263">
              <a:lnSpc>
                <a:spcPct val="150000"/>
              </a:lnSpc>
              <a:spcBef>
                <a:spcPct val="0"/>
              </a:spcBef>
              <a:buClr>
                <a:srgbClr val="000000"/>
              </a:buClr>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Make it interesting.</a:t>
            </a:r>
          </a:p>
        </p:txBody>
      </p:sp>
    </p:spTree>
    <p:extLst>
      <p:ext uri="{BB962C8B-B14F-4D97-AF65-F5344CB8AC3E}">
        <p14:creationId xmlns:p14="http://schemas.microsoft.com/office/powerpoint/2010/main" val="889461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E67FD5B-B649-4518-9CB8-B27BB39883CF}"/>
              </a:ext>
            </a:extLst>
          </p:cNvPr>
          <p:cNvSpPr>
            <a:spLocks noGrp="1"/>
          </p:cNvSpPr>
          <p:nvPr>
            <p:ph type="title"/>
          </p:nvPr>
        </p:nvSpPr>
        <p:spPr>
          <a:xfrm>
            <a:off x="628650" y="1162050"/>
            <a:ext cx="7886700" cy="971550"/>
          </a:xfrm>
        </p:spPr>
        <p:txBody>
          <a:bodyPr anchor="t"/>
          <a:lstStyle/>
          <a:p>
            <a:pPr algn="ctr" eaLnBrk="1" hangingPunct="1"/>
            <a:r>
              <a:rPr lang="en-GB" altLang="en-US" dirty="0">
                <a:latin typeface="Arial" panose="020B0604020202020204" pitchFamily="34" charset="0"/>
                <a:cs typeface="Arial" panose="020B0604020202020204" pitchFamily="34" charset="0"/>
              </a:rPr>
              <a:t>What is engineering?</a:t>
            </a:r>
          </a:p>
        </p:txBody>
      </p:sp>
      <p:sp>
        <p:nvSpPr>
          <p:cNvPr id="5123" name="Content Placeholder 2">
            <a:extLst>
              <a:ext uri="{FF2B5EF4-FFF2-40B4-BE49-F238E27FC236}">
                <a16:creationId xmlns:a16="http://schemas.microsoft.com/office/drawing/2014/main" id="{3D776889-B9D9-4405-81FC-46169A06CD9A}"/>
              </a:ext>
            </a:extLst>
          </p:cNvPr>
          <p:cNvSpPr>
            <a:spLocks noGrp="1"/>
          </p:cNvSpPr>
          <p:nvPr>
            <p:ph idx="1"/>
          </p:nvPr>
        </p:nvSpPr>
        <p:spPr>
          <a:xfrm>
            <a:off x="1560512" y="3348420"/>
            <a:ext cx="5468085" cy="988817"/>
          </a:xfrm>
        </p:spPr>
        <p:txBody>
          <a:bodyPr>
            <a:normAutofit/>
          </a:bodyPr>
          <a:lstStyle/>
          <a:p>
            <a:pPr marL="0" indent="0" algn="ctr" eaLnBrk="1" hangingPunct="1">
              <a:buFont typeface="Arial" panose="020B0604020202020204" pitchFamily="34" charset="0"/>
              <a:buNone/>
            </a:pPr>
            <a:r>
              <a:rPr lang="en-GB" altLang="en-US" sz="2400" b="1" dirty="0">
                <a:latin typeface="Arial" panose="020B0604020202020204" pitchFamily="34" charset="0"/>
                <a:cs typeface="Arial" panose="020B0604020202020204" pitchFamily="34" charset="0"/>
              </a:rPr>
              <a:t>“The application of knowledge and creativity to the needs of humanity”</a:t>
            </a:r>
          </a:p>
        </p:txBody>
      </p:sp>
      <p:pic>
        <p:nvPicPr>
          <p:cNvPr id="5124" name="Picture 9">
            <a:extLst>
              <a:ext uri="{FF2B5EF4-FFF2-40B4-BE49-F238E27FC236}">
                <a16:creationId xmlns:a16="http://schemas.microsoft.com/office/drawing/2014/main" id="{FCD4AEF7-8E56-4D6E-A283-EFCF167077F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35200" y="2038350"/>
            <a:ext cx="240347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0">
            <a:extLst>
              <a:ext uri="{FF2B5EF4-FFF2-40B4-BE49-F238E27FC236}">
                <a16:creationId xmlns:a16="http://schemas.microsoft.com/office/drawing/2014/main" id="{81147A12-4442-499D-82D3-F72D5E5CC56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1075716">
            <a:off x="7994650" y="1692275"/>
            <a:ext cx="820738"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1">
            <a:extLst>
              <a:ext uri="{FF2B5EF4-FFF2-40B4-BE49-F238E27FC236}">
                <a16:creationId xmlns:a16="http://schemas.microsoft.com/office/drawing/2014/main" id="{04A73BD2-02F4-45F0-BBD1-F28E4394FC18}"/>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8750" y="1843088"/>
            <a:ext cx="957263"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3">
            <a:extLst>
              <a:ext uri="{FF2B5EF4-FFF2-40B4-BE49-F238E27FC236}">
                <a16:creationId xmlns:a16="http://schemas.microsoft.com/office/drawing/2014/main" id="{F3E35028-9F37-4176-B77A-CEE5574370F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59625" y="3941763"/>
            <a:ext cx="1355725"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B9B8E83-2E48-4A9D-9B2D-0F4FA17240E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01755" y="4449697"/>
            <a:ext cx="2451370" cy="1629477"/>
          </a:xfrm>
          <a:prstGeom prst="rect">
            <a:avLst/>
          </a:prstGeom>
        </p:spPr>
      </p:pic>
      <p:pic>
        <p:nvPicPr>
          <p:cNvPr id="10" name="Picture 9">
            <a:extLst>
              <a:ext uri="{FF2B5EF4-FFF2-40B4-BE49-F238E27FC236}">
                <a16:creationId xmlns:a16="http://schemas.microsoft.com/office/drawing/2014/main" id="{6870E087-772E-40FB-B450-D1159329CA0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49848" y="1843088"/>
            <a:ext cx="2159002" cy="1488967"/>
          </a:xfrm>
          <a:prstGeom prst="rect">
            <a:avLst/>
          </a:prstGeom>
        </p:spPr>
      </p:pic>
      <p:pic>
        <p:nvPicPr>
          <p:cNvPr id="12" name="Picture 11">
            <a:extLst>
              <a:ext uri="{FF2B5EF4-FFF2-40B4-BE49-F238E27FC236}">
                <a16:creationId xmlns:a16="http://schemas.microsoft.com/office/drawing/2014/main" id="{FAD31608-8707-47A1-B216-571236C944C9}"/>
              </a:ext>
            </a:extLst>
          </p:cNvPr>
          <p:cNvPicPr>
            <a:picLocks noChangeAspect="1"/>
          </p:cNvPicPr>
          <p:nvPr/>
        </p:nvPicPr>
        <p:blipFill>
          <a:blip r:embed="rId9"/>
          <a:stretch>
            <a:fillRect/>
          </a:stretch>
        </p:blipFill>
        <p:spPr>
          <a:xfrm>
            <a:off x="800231" y="4337237"/>
            <a:ext cx="2095238" cy="1495238"/>
          </a:xfrm>
          <a:prstGeom prst="rect">
            <a:avLst/>
          </a:prstGeom>
        </p:spPr>
      </p:pic>
    </p:spTree>
    <p:extLst>
      <p:ext uri="{BB962C8B-B14F-4D97-AF65-F5344CB8AC3E}">
        <p14:creationId xmlns:p14="http://schemas.microsoft.com/office/powerpoint/2010/main" val="246523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E8275657-2355-4034-BC18-83DE76075C98}"/>
              </a:ext>
            </a:extLst>
          </p:cNvPr>
          <p:cNvSpPr>
            <a:spLocks noGrp="1"/>
          </p:cNvSpPr>
          <p:nvPr>
            <p:ph type="title"/>
          </p:nvPr>
        </p:nvSpPr>
        <p:spPr>
          <a:xfrm>
            <a:off x="431800" y="2511425"/>
            <a:ext cx="8229600" cy="1143000"/>
          </a:xfrm>
        </p:spPr>
        <p:txBody>
          <a:bodyPr anchor="t"/>
          <a:lstStyle/>
          <a:p>
            <a:pPr algn="ctr" eaLnBrk="1" hangingPunct="1"/>
            <a:r>
              <a:rPr lang="en-GB" altLang="en-US" sz="6000" dirty="0">
                <a:latin typeface="Arial" panose="020B0604020202020204" pitchFamily="34" charset="0"/>
              </a:rPr>
              <a:t>Lunch</a:t>
            </a:r>
            <a:endParaRPr lang="en-GB" altLang="en-US" sz="6000" dirty="0"/>
          </a:p>
        </p:txBody>
      </p:sp>
      <p:sp>
        <p:nvSpPr>
          <p:cNvPr id="79875" name="Content Placeholder 2">
            <a:extLst>
              <a:ext uri="{FF2B5EF4-FFF2-40B4-BE49-F238E27FC236}">
                <a16:creationId xmlns:a16="http://schemas.microsoft.com/office/drawing/2014/main" id="{DADFA2C8-3090-4C40-ACEA-991DEC5C4286}"/>
              </a:ext>
            </a:extLst>
          </p:cNvPr>
          <p:cNvSpPr>
            <a:spLocks noGrp="1"/>
          </p:cNvSpPr>
          <p:nvPr>
            <p:ph idx="1"/>
          </p:nvPr>
        </p:nvSpPr>
        <p:spPr>
          <a:xfrm>
            <a:off x="431800" y="3738563"/>
            <a:ext cx="8229600" cy="1009650"/>
          </a:xfrm>
        </p:spPr>
        <p:txBody>
          <a:bodyPr/>
          <a:lstStyle/>
          <a:p>
            <a:pPr marL="0" indent="0" algn="ctr" eaLnBrk="1" hangingPunct="1">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b="1" dirty="0">
                <a:latin typeface="Arial" panose="020B0604020202020204" pitchFamily="34" charset="0"/>
              </a:rPr>
              <a:t>Tools down – take a 30 minute break</a:t>
            </a:r>
          </a:p>
        </p:txBody>
      </p:sp>
    </p:spTree>
    <p:extLst>
      <p:ext uri="{BB962C8B-B14F-4D97-AF65-F5344CB8AC3E}">
        <p14:creationId xmlns:p14="http://schemas.microsoft.com/office/powerpoint/2010/main" val="1066804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7749724A-3470-4A35-974C-CA8304B37763}"/>
              </a:ext>
            </a:extLst>
          </p:cNvPr>
          <p:cNvSpPr>
            <a:spLocks noGrp="1"/>
          </p:cNvSpPr>
          <p:nvPr>
            <p:ph type="title"/>
          </p:nvPr>
        </p:nvSpPr>
        <p:spPr>
          <a:xfrm>
            <a:off x="628650" y="1162050"/>
            <a:ext cx="7886700" cy="971550"/>
          </a:xfrm>
        </p:spPr>
        <p:txBody>
          <a:bodyPr anchor="t"/>
          <a:lstStyle/>
          <a:p>
            <a:pPr algn="ctr" eaLnBrk="1" hangingPunct="1"/>
            <a:r>
              <a:rPr lang="en-GB" altLang="en-US" dirty="0">
                <a:latin typeface="Arial" panose="020B0604020202020204" pitchFamily="34" charset="0"/>
                <a:cs typeface="Arial" panose="020B0604020202020204" pitchFamily="34" charset="0"/>
              </a:rPr>
              <a:t>Final preparations</a:t>
            </a:r>
          </a:p>
        </p:txBody>
      </p:sp>
      <p:sp>
        <p:nvSpPr>
          <p:cNvPr id="81923" name="Content Placeholder 2">
            <a:extLst>
              <a:ext uri="{FF2B5EF4-FFF2-40B4-BE49-F238E27FC236}">
                <a16:creationId xmlns:a16="http://schemas.microsoft.com/office/drawing/2014/main" id="{0E12BF3A-3966-4331-BF45-9522FA7FE187}"/>
              </a:ext>
            </a:extLst>
          </p:cNvPr>
          <p:cNvSpPr>
            <a:spLocks noGrp="1"/>
          </p:cNvSpPr>
          <p:nvPr>
            <p:ph idx="1"/>
          </p:nvPr>
        </p:nvSpPr>
        <p:spPr>
          <a:xfrm>
            <a:off x="1274618" y="2484439"/>
            <a:ext cx="7424882" cy="3237936"/>
          </a:xfrm>
        </p:spPr>
        <p:txBody>
          <a:bodyPr/>
          <a:lstStyle/>
          <a:p>
            <a:pPr eaLnBrk="1" hangingPunct="1">
              <a:lnSpc>
                <a:spcPct val="100000"/>
              </a:lnSpc>
              <a:spcBef>
                <a:spcPts val="900"/>
              </a:spcBef>
              <a:spcAft>
                <a:spcPts val="600"/>
              </a:spcAft>
            </a:pPr>
            <a:r>
              <a:rPr lang="en-GB" altLang="en-US" sz="2200" dirty="0">
                <a:latin typeface="Arial" panose="020B0604020202020204" pitchFamily="34" charset="0"/>
                <a:cs typeface="Arial" panose="020B0604020202020204" pitchFamily="34" charset="0"/>
              </a:rPr>
              <a:t>Can you complete your prototype in the time left?</a:t>
            </a:r>
          </a:p>
          <a:p>
            <a:pPr eaLnBrk="1" hangingPunct="1">
              <a:lnSpc>
                <a:spcPct val="100000"/>
              </a:lnSpc>
              <a:spcBef>
                <a:spcPts val="900"/>
              </a:spcBef>
              <a:spcAft>
                <a:spcPts val="600"/>
              </a:spcAft>
            </a:pPr>
            <a:r>
              <a:rPr lang="en-GB" altLang="en-US" sz="2200" dirty="0">
                <a:latin typeface="Arial" panose="020B0604020202020204" pitchFamily="34" charset="0"/>
                <a:cs typeface="Arial" panose="020B0604020202020204" pitchFamily="34" charset="0"/>
              </a:rPr>
              <a:t>Have you started preparing your presentation?</a:t>
            </a:r>
          </a:p>
          <a:p>
            <a:pPr eaLnBrk="1" hangingPunct="1">
              <a:lnSpc>
                <a:spcPct val="100000"/>
              </a:lnSpc>
              <a:spcBef>
                <a:spcPts val="900"/>
              </a:spcBef>
              <a:spcAft>
                <a:spcPts val="600"/>
              </a:spcAft>
            </a:pPr>
            <a:r>
              <a:rPr lang="en-GB" altLang="en-US" sz="2200" dirty="0">
                <a:latin typeface="Arial" panose="020B0604020202020204" pitchFamily="34" charset="0"/>
                <a:cs typeface="Arial" panose="020B0604020202020204" pitchFamily="34" charset="0"/>
              </a:rPr>
              <a:t>Have you filled in your accounts sheet?</a:t>
            </a:r>
          </a:p>
          <a:p>
            <a:pPr eaLnBrk="1" hangingPunct="1">
              <a:lnSpc>
                <a:spcPct val="100000"/>
              </a:lnSpc>
              <a:spcBef>
                <a:spcPts val="900"/>
              </a:spcBef>
              <a:spcAft>
                <a:spcPts val="600"/>
              </a:spcAft>
            </a:pPr>
            <a:r>
              <a:rPr lang="en-GB" altLang="en-US" sz="2200" dirty="0">
                <a:latin typeface="Arial" panose="020B0604020202020204" pitchFamily="34" charset="0"/>
                <a:cs typeface="Arial" panose="020B0604020202020204" pitchFamily="34" charset="0"/>
              </a:rPr>
              <a:t>Do you need to buy anything else from the shop?</a:t>
            </a:r>
          </a:p>
          <a:p>
            <a:pPr eaLnBrk="1" hangingPunct="1">
              <a:lnSpc>
                <a:spcPct val="100000"/>
              </a:lnSpc>
              <a:spcBef>
                <a:spcPts val="900"/>
              </a:spcBef>
              <a:spcAft>
                <a:spcPts val="600"/>
              </a:spcAft>
            </a:pPr>
            <a:r>
              <a:rPr lang="en-GB" altLang="en-US" sz="2200" dirty="0">
                <a:latin typeface="Arial" panose="020B0604020202020204" pitchFamily="34" charset="0"/>
                <a:cs typeface="Arial" panose="020B0604020202020204" pitchFamily="34" charset="0"/>
              </a:rPr>
              <a:t>How can you best use the time remaining?</a:t>
            </a:r>
          </a:p>
        </p:txBody>
      </p:sp>
    </p:spTree>
    <p:extLst>
      <p:ext uri="{BB962C8B-B14F-4D97-AF65-F5344CB8AC3E}">
        <p14:creationId xmlns:p14="http://schemas.microsoft.com/office/powerpoint/2010/main" val="3152887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344D9-39B1-B3F4-9869-D26772AA37D0}"/>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Preparing your presentation</a:t>
            </a:r>
          </a:p>
        </p:txBody>
      </p:sp>
      <p:sp>
        <p:nvSpPr>
          <p:cNvPr id="3" name="Content Placeholder 2">
            <a:extLst>
              <a:ext uri="{FF2B5EF4-FFF2-40B4-BE49-F238E27FC236}">
                <a16:creationId xmlns:a16="http://schemas.microsoft.com/office/drawing/2014/main" id="{B028F713-C90F-06E6-0376-F37639A3C79B}"/>
              </a:ext>
            </a:extLst>
          </p:cNvPr>
          <p:cNvSpPr>
            <a:spLocks noGrp="1"/>
          </p:cNvSpPr>
          <p:nvPr>
            <p:ph idx="1"/>
          </p:nvPr>
        </p:nvSpPr>
        <p:spPr>
          <a:xfrm>
            <a:off x="422787" y="2204503"/>
            <a:ext cx="8396747" cy="3801662"/>
          </a:xfrm>
        </p:spPr>
        <p:txBody>
          <a:bodyPr>
            <a:normAutofit fontScale="92500" lnSpcReduction="10000"/>
          </a:bodyPr>
          <a:lstStyle/>
          <a:p>
            <a:pPr marL="0" lvl="0" indent="0">
              <a:buNone/>
            </a:pPr>
            <a:r>
              <a:rPr lang="en-US" sz="2200" dirty="0">
                <a:effectLst/>
                <a:latin typeface="Arial" panose="020B0604020202020204" pitchFamily="34" charset="0"/>
                <a:ea typeface="Calibri" panose="020F0502020204030204" pitchFamily="34" charset="0"/>
                <a:cs typeface="Arial" panose="020B0604020202020204" pitchFamily="34" charset="0"/>
              </a:rPr>
              <a:t>Remember to look at the assessment criteria</a:t>
            </a:r>
          </a:p>
          <a:p>
            <a:pPr marL="0" lvl="0" indent="0">
              <a:buNone/>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en-US" sz="2200" dirty="0">
                <a:effectLst/>
                <a:latin typeface="Arial" panose="020B0604020202020204" pitchFamily="34" charset="0"/>
                <a:ea typeface="Calibri" panose="020F0502020204030204" pitchFamily="34" charset="0"/>
                <a:cs typeface="Arial" panose="020B0604020202020204" pitchFamily="34" charset="0"/>
              </a:rPr>
              <a:t>Did the team explain what their prototype is and how it works, including details of the electronic and mechanical designs? </a:t>
            </a:r>
            <a:r>
              <a:rPr lang="en-US" sz="2200" b="1" i="1" dirty="0">
                <a:effectLst/>
                <a:latin typeface="Arial" panose="020B0604020202020204" pitchFamily="34" charset="0"/>
                <a:ea typeface="Calibri" panose="020F0502020204030204" pitchFamily="34" charset="0"/>
                <a:cs typeface="Arial" panose="020B0604020202020204" pitchFamily="34" charset="0"/>
              </a:rPr>
              <a:t>(5 marks)</a:t>
            </a:r>
            <a:endParaRPr lang="en-GB" sz="2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en-US" sz="2200" dirty="0">
                <a:effectLst/>
                <a:latin typeface="Arial" panose="020B0604020202020204" pitchFamily="34" charset="0"/>
                <a:ea typeface="Calibri" panose="020F0502020204030204" pitchFamily="34" charset="0"/>
                <a:cs typeface="Arial" panose="020B0604020202020204" pitchFamily="34" charset="0"/>
              </a:rPr>
              <a:t>Did the team explain how their prototype meets the brief, including the key considerations of social value, safety, sustainability and access and inclusion? </a:t>
            </a:r>
            <a:r>
              <a:rPr lang="en-US" sz="2200" b="1" i="1" dirty="0">
                <a:effectLst/>
                <a:latin typeface="Arial" panose="020B0604020202020204" pitchFamily="34" charset="0"/>
                <a:ea typeface="Calibri" panose="020F0502020204030204" pitchFamily="34" charset="0"/>
                <a:cs typeface="Arial" panose="020B0604020202020204" pitchFamily="34" charset="0"/>
              </a:rPr>
              <a:t>(4 marks)</a:t>
            </a:r>
            <a:endParaRPr lang="en-GB" sz="2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en-US" sz="2200" dirty="0">
                <a:effectLst/>
                <a:latin typeface="Arial" panose="020B0604020202020204" pitchFamily="34" charset="0"/>
                <a:ea typeface="Calibri" panose="020F0502020204030204" pitchFamily="34" charset="0"/>
                <a:cs typeface="Arial" panose="020B0604020202020204" pitchFamily="34" charset="0"/>
              </a:rPr>
              <a:t>Did the team identify the most challenging engineering aspect(s) they faced during their development and how they overcame the challenge(s)? </a:t>
            </a:r>
            <a:r>
              <a:rPr lang="en-US" sz="2200" b="1" i="1" dirty="0">
                <a:effectLst/>
                <a:latin typeface="Arial" panose="020B0604020202020204" pitchFamily="34" charset="0"/>
                <a:ea typeface="Calibri" panose="020F0502020204030204" pitchFamily="34" charset="0"/>
                <a:cs typeface="Arial" panose="020B0604020202020204" pitchFamily="34" charset="0"/>
              </a:rPr>
              <a:t>(3 marks)</a:t>
            </a:r>
            <a:endParaRPr lang="en-GB" sz="2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en-US" sz="2200" dirty="0">
                <a:effectLst/>
                <a:latin typeface="Arial" panose="020B0604020202020204" pitchFamily="34" charset="0"/>
                <a:ea typeface="Calibri" panose="020F0502020204030204" pitchFamily="34" charset="0"/>
                <a:cs typeface="Arial" panose="020B0604020202020204" pitchFamily="34" charset="0"/>
              </a:rPr>
              <a:t>Did the team explain what they did well in their teamwork and what aspects they could have improved? </a:t>
            </a:r>
            <a:r>
              <a:rPr lang="en-US" sz="2200" b="1" i="1" dirty="0">
                <a:effectLst/>
                <a:latin typeface="Arial" panose="020B0604020202020204" pitchFamily="34" charset="0"/>
                <a:ea typeface="Calibri" panose="020F0502020204030204" pitchFamily="34" charset="0"/>
                <a:cs typeface="Arial" panose="020B0604020202020204" pitchFamily="34" charset="0"/>
              </a:rPr>
              <a:t>(3 marks)</a:t>
            </a:r>
            <a:endParaRPr lang="en-GB"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49759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3573E87C-9B35-4118-BA50-851FF7A8A4C3}"/>
              </a:ext>
            </a:extLst>
          </p:cNvPr>
          <p:cNvSpPr>
            <a:spLocks noGrp="1"/>
          </p:cNvSpPr>
          <p:nvPr>
            <p:ph type="title"/>
          </p:nvPr>
        </p:nvSpPr>
        <p:spPr>
          <a:xfrm>
            <a:off x="628650" y="1162050"/>
            <a:ext cx="7886700" cy="971550"/>
          </a:xfrm>
        </p:spPr>
        <p:txBody>
          <a:bodyPr anchor="t"/>
          <a:lstStyle/>
          <a:p>
            <a:pPr algn="ctr" eaLnBrk="1" hangingPunct="1"/>
            <a:r>
              <a:rPr lang="en-GB" altLang="en-US" dirty="0">
                <a:latin typeface="Arial" panose="020B0604020202020204" pitchFamily="34" charset="0"/>
              </a:rPr>
              <a:t>Preparing to present</a:t>
            </a:r>
            <a:endParaRPr lang="en-GB" altLang="en-US" dirty="0"/>
          </a:p>
        </p:txBody>
      </p:sp>
      <p:sp>
        <p:nvSpPr>
          <p:cNvPr id="3" name="Content Placeholder 2">
            <a:extLst>
              <a:ext uri="{FF2B5EF4-FFF2-40B4-BE49-F238E27FC236}">
                <a16:creationId xmlns:a16="http://schemas.microsoft.com/office/drawing/2014/main" id="{8214652F-2320-47D9-9002-D26854FB2F0C}"/>
              </a:ext>
            </a:extLst>
          </p:cNvPr>
          <p:cNvSpPr>
            <a:spLocks noGrp="1"/>
          </p:cNvSpPr>
          <p:nvPr>
            <p:ph idx="1"/>
          </p:nvPr>
        </p:nvSpPr>
        <p:spPr>
          <a:xfrm>
            <a:off x="250825" y="2484438"/>
            <a:ext cx="5761038" cy="3417887"/>
          </a:xfrm>
        </p:spPr>
        <p:txBody>
          <a:bodyPr rtlCol="0">
            <a:normAutofit/>
          </a:bodyPr>
          <a:lstStyle/>
          <a:p>
            <a:pPr marL="9525" indent="0" algn="ctr" defTabSz="449263" eaLnBrk="1" fontAlgn="auto" hangingPunct="1">
              <a:spcBef>
                <a:spcPts val="600"/>
              </a:spcBef>
              <a:spcAft>
                <a:spcPts val="600"/>
              </a:spcAft>
              <a:buClr>
                <a:srgbClr val="000000"/>
              </a:buClr>
              <a:buSzPct val="100000"/>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sz="2400" b="1" u="sng" dirty="0">
                <a:solidFill>
                  <a:srgbClr val="000000"/>
                </a:solidFill>
                <a:latin typeface="Arial" charset="0"/>
                <a:ea typeface="Microsoft YaHei"/>
              </a:rPr>
              <a:t>The shop is now closed</a:t>
            </a:r>
          </a:p>
          <a:p>
            <a:pPr marL="9525" indent="0" algn="ctr" defTabSz="449263" eaLnBrk="1" fontAlgn="auto" hangingPunct="1">
              <a:spcBef>
                <a:spcPts val="600"/>
              </a:spcBef>
              <a:spcAft>
                <a:spcPts val="600"/>
              </a:spcAft>
              <a:buClr>
                <a:srgbClr val="000000"/>
              </a:buClr>
              <a:buSzPct val="100000"/>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n-GB" sz="2400" b="1" u="sng" dirty="0">
              <a:solidFill>
                <a:srgbClr val="000000"/>
              </a:solidFill>
              <a:latin typeface="Arial" charset="0"/>
              <a:ea typeface="Microsoft YaHei"/>
            </a:endParaRPr>
          </a:p>
          <a:p>
            <a:pPr marL="324000" indent="-324000" defTabSz="449263" eaLnBrk="1" fontAlgn="auto" hangingPunct="1">
              <a:spcBef>
                <a:spcPts val="600"/>
              </a:spcBef>
              <a:spcAft>
                <a:spcPts val="600"/>
              </a:spcAft>
              <a:buClr>
                <a:srgbClr val="000000"/>
              </a:buClr>
              <a:buSzPct val="100000"/>
              <a:buFontTx/>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sz="2200" dirty="0">
                <a:solidFill>
                  <a:srgbClr val="000000"/>
                </a:solidFill>
                <a:latin typeface="Arial" charset="0"/>
                <a:ea typeface="Microsoft YaHei"/>
              </a:rPr>
              <a:t>Submit your accounts sheets to the shopkeeper.</a:t>
            </a:r>
          </a:p>
          <a:p>
            <a:pPr marL="324000" indent="-324000" defTabSz="449263" eaLnBrk="1" fontAlgn="auto" hangingPunct="1">
              <a:spcBef>
                <a:spcPts val="600"/>
              </a:spcBef>
              <a:spcAft>
                <a:spcPts val="600"/>
              </a:spcAft>
              <a:buClr>
                <a:srgbClr val="000000"/>
              </a:buClr>
              <a:buSzPct val="100000"/>
              <a:buFontTx/>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sz="2200" dirty="0">
                <a:solidFill>
                  <a:srgbClr val="000000"/>
                </a:solidFill>
                <a:latin typeface="Arial" charset="0"/>
                <a:ea typeface="Microsoft YaHei"/>
              </a:rPr>
              <a:t>Return any items you are not using.</a:t>
            </a:r>
          </a:p>
          <a:p>
            <a:pPr marL="324000" indent="-324000" defTabSz="449263" eaLnBrk="1" fontAlgn="auto" hangingPunct="1">
              <a:spcBef>
                <a:spcPts val="600"/>
              </a:spcBef>
              <a:spcAft>
                <a:spcPts val="600"/>
              </a:spcAft>
              <a:buClr>
                <a:srgbClr val="000000"/>
              </a:buClr>
              <a:buSzPct val="100000"/>
              <a:buFontTx/>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sz="2200" dirty="0">
                <a:solidFill>
                  <a:srgbClr val="000000"/>
                </a:solidFill>
                <a:latin typeface="Arial" charset="0"/>
                <a:ea typeface="Microsoft YaHei"/>
              </a:rPr>
              <a:t>Practise your presentation – remember to check the assessment criteria!</a:t>
            </a:r>
          </a:p>
        </p:txBody>
      </p:sp>
      <p:grpSp>
        <p:nvGrpSpPr>
          <p:cNvPr id="15" name="Group 14">
            <a:extLst>
              <a:ext uri="{FF2B5EF4-FFF2-40B4-BE49-F238E27FC236}">
                <a16:creationId xmlns:a16="http://schemas.microsoft.com/office/drawing/2014/main" id="{64F253C8-7606-4387-A82B-2F43F30F4DE5}"/>
              </a:ext>
            </a:extLst>
          </p:cNvPr>
          <p:cNvGrpSpPr/>
          <p:nvPr/>
        </p:nvGrpSpPr>
        <p:grpSpPr>
          <a:xfrm>
            <a:off x="6015129" y="1971156"/>
            <a:ext cx="2666546" cy="2394858"/>
            <a:chOff x="6124766" y="2329542"/>
            <a:chExt cx="2666546" cy="2394858"/>
          </a:xfrm>
        </p:grpSpPr>
        <p:cxnSp>
          <p:nvCxnSpPr>
            <p:cNvPr id="6" name="Straight Connector 5">
              <a:extLst>
                <a:ext uri="{FF2B5EF4-FFF2-40B4-BE49-F238E27FC236}">
                  <a16:creationId xmlns:a16="http://schemas.microsoft.com/office/drawing/2014/main" id="{EDC54D29-89F4-4562-A363-627E5829C32C}"/>
                </a:ext>
              </a:extLst>
            </p:cNvPr>
            <p:cNvCxnSpPr>
              <a:cxnSpLocks/>
            </p:cNvCxnSpPr>
            <p:nvPr/>
          </p:nvCxnSpPr>
          <p:spPr>
            <a:xfrm flipV="1">
              <a:off x="6527615" y="2368731"/>
              <a:ext cx="1205596" cy="85169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F43F76-AAF0-4BF7-9F51-3262E584790D}"/>
                </a:ext>
              </a:extLst>
            </p:cNvPr>
            <p:cNvCxnSpPr>
              <a:cxnSpLocks/>
            </p:cNvCxnSpPr>
            <p:nvPr/>
          </p:nvCxnSpPr>
          <p:spPr>
            <a:xfrm>
              <a:off x="7733211" y="2368731"/>
              <a:ext cx="931818" cy="129757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5D3226A-3515-40A5-AA80-30D0B0BC6615}"/>
                </a:ext>
              </a:extLst>
            </p:cNvPr>
            <p:cNvSpPr/>
            <p:nvPr/>
          </p:nvSpPr>
          <p:spPr>
            <a:xfrm flipH="1" flipV="1">
              <a:off x="7652503" y="2329542"/>
              <a:ext cx="139337" cy="143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Rounded Corners 1">
              <a:extLst>
                <a:ext uri="{FF2B5EF4-FFF2-40B4-BE49-F238E27FC236}">
                  <a16:creationId xmlns:a16="http://schemas.microsoft.com/office/drawing/2014/main" id="{A1874CF5-0535-4F2F-A4D4-BE3854362B6B}"/>
                </a:ext>
              </a:extLst>
            </p:cNvPr>
            <p:cNvSpPr/>
            <p:nvPr/>
          </p:nvSpPr>
          <p:spPr>
            <a:xfrm rot="685343">
              <a:off x="6124766" y="3428999"/>
              <a:ext cx="2666546" cy="1295401"/>
            </a:xfrm>
            <a:prstGeom prst="roundRect">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D29DFDBF-60B8-4932-932C-08536FC0C8A8}"/>
                </a:ext>
              </a:extLst>
            </p:cNvPr>
            <p:cNvSpPr/>
            <p:nvPr/>
          </p:nvSpPr>
          <p:spPr>
            <a:xfrm rot="686112">
              <a:off x="6199356" y="3699212"/>
              <a:ext cx="2545375" cy="646331"/>
            </a:xfrm>
            <a:prstGeom prst="rect">
              <a:avLst/>
            </a:prstGeom>
            <a:noFill/>
          </p:spPr>
          <p:txBody>
            <a:bodyPr wrap="square" lIns="91440" tIns="45720" rIns="91440" bIns="45720">
              <a:spAutoFit/>
            </a:bodyPr>
            <a:lstStyle/>
            <a:p>
              <a:pPr algn="ct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Shop closed</a:t>
              </a:r>
            </a:p>
          </p:txBody>
        </p:sp>
      </p:grpSp>
    </p:spTree>
    <p:extLst>
      <p:ext uri="{BB962C8B-B14F-4D97-AF65-F5344CB8AC3E}">
        <p14:creationId xmlns:p14="http://schemas.microsoft.com/office/powerpoint/2010/main" val="2925165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2464969"/>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7" y="3133901"/>
            <a:ext cx="628835" cy="628835"/>
          </a:xfrm>
          <a:prstGeom prst="rect">
            <a:avLst/>
          </a:prstGeom>
        </p:spPr>
      </p:pic>
      <p:pic>
        <p:nvPicPr>
          <p:cNvPr id="19" name="Graphic 18" descr="Checkmark">
            <a:extLst>
              <a:ext uri="{FF2B5EF4-FFF2-40B4-BE49-F238E27FC236}">
                <a16:creationId xmlns:a16="http://schemas.microsoft.com/office/drawing/2014/main" id="{3C46B667-06FF-4320-BD36-EA0637DF999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3837188"/>
            <a:ext cx="628835" cy="628835"/>
          </a:xfrm>
          <a:prstGeom prst="rect">
            <a:avLst/>
          </a:prstGeom>
        </p:spPr>
      </p:pic>
      <p:pic>
        <p:nvPicPr>
          <p:cNvPr id="20" name="Graphic 19" descr="Checkmark">
            <a:extLst>
              <a:ext uri="{FF2B5EF4-FFF2-40B4-BE49-F238E27FC236}">
                <a16:creationId xmlns:a16="http://schemas.microsoft.com/office/drawing/2014/main" id="{EA2C44A1-76F1-4CCD-A680-C5208DAE3E5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25103" y="4506120"/>
            <a:ext cx="628835" cy="628835"/>
          </a:xfrm>
          <a:prstGeom prst="rect">
            <a:avLst/>
          </a:prstGeom>
        </p:spPr>
      </p:pic>
      <p:sp>
        <p:nvSpPr>
          <p:cNvPr id="22" name="Title 1">
            <a:extLst>
              <a:ext uri="{FF2B5EF4-FFF2-40B4-BE49-F238E27FC236}">
                <a16:creationId xmlns:a16="http://schemas.microsoft.com/office/drawing/2014/main" id="{BC65230B-2A5B-47E2-B9C7-AC9719692CE7}"/>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2929930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solidFill>
                  <a:schemeClr val="bg1">
                    <a:lumMod val="85000"/>
                  </a:schemeClr>
                </a:solidFill>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solidFill>
                  <a:schemeClr val="bg1">
                    <a:lumMod val="85000"/>
                  </a:schemeClr>
                </a:solidFill>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solidFill>
                  <a:schemeClr val="bg1">
                    <a:lumMod val="85000"/>
                  </a:schemeClr>
                </a:solidFill>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solidFill>
                  <a:schemeClr val="bg1">
                    <a:lumMod val="85000"/>
                  </a:schemeClr>
                </a:solidFill>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solidFill>
                  <a:schemeClr val="bg1">
                    <a:lumMod val="85000"/>
                  </a:schemeClr>
                </a:solidFill>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67398" y="1795344"/>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97729" y="2479313"/>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97728" y="3148245"/>
            <a:ext cx="628835" cy="628835"/>
          </a:xfrm>
          <a:prstGeom prst="rect">
            <a:avLst/>
          </a:prstGeom>
        </p:spPr>
      </p:pic>
      <p:pic>
        <p:nvPicPr>
          <p:cNvPr id="19" name="Graphic 18" descr="Checkmark">
            <a:extLst>
              <a:ext uri="{FF2B5EF4-FFF2-40B4-BE49-F238E27FC236}">
                <a16:creationId xmlns:a16="http://schemas.microsoft.com/office/drawing/2014/main" id="{3C46B667-06FF-4320-BD36-EA0637DF999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97729" y="3851532"/>
            <a:ext cx="628835" cy="628835"/>
          </a:xfrm>
          <a:prstGeom prst="rect">
            <a:avLst/>
          </a:prstGeom>
        </p:spPr>
      </p:pic>
      <p:pic>
        <p:nvPicPr>
          <p:cNvPr id="20" name="Graphic 19" descr="Checkmark">
            <a:extLst>
              <a:ext uri="{FF2B5EF4-FFF2-40B4-BE49-F238E27FC236}">
                <a16:creationId xmlns:a16="http://schemas.microsoft.com/office/drawing/2014/main" id="{EA2C44A1-76F1-4CCD-A680-C5208DAE3E5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15484" y="4520464"/>
            <a:ext cx="628835" cy="628835"/>
          </a:xfrm>
          <a:prstGeom prst="rect">
            <a:avLst/>
          </a:prstGeom>
        </p:spPr>
      </p:pic>
      <p:sp>
        <p:nvSpPr>
          <p:cNvPr id="22" name="Title 1">
            <a:extLst>
              <a:ext uri="{FF2B5EF4-FFF2-40B4-BE49-F238E27FC236}">
                <a16:creationId xmlns:a16="http://schemas.microsoft.com/office/drawing/2014/main" id="{37BF4605-0507-4EEB-9FDA-880D65B96113}"/>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3981966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1A3C7F-43DB-4369-963E-0601EC39688D}"/>
              </a:ext>
            </a:extLst>
          </p:cNvPr>
          <p:cNvSpPr txBox="1"/>
          <p:nvPr/>
        </p:nvSpPr>
        <p:spPr>
          <a:xfrm>
            <a:off x="1382060" y="1010653"/>
            <a:ext cx="6655651" cy="769441"/>
          </a:xfrm>
          <a:prstGeom prst="rect">
            <a:avLst/>
          </a:prstGeom>
          <a:noFill/>
        </p:spPr>
        <p:txBody>
          <a:bodyPr wrap="square" rtlCol="0">
            <a:spAutoFit/>
          </a:bodyPr>
          <a:lstStyle/>
          <a:p>
            <a:pPr algn="ctr"/>
            <a:r>
              <a:rPr lang="en-GB" sz="4400" dirty="0">
                <a:solidFill>
                  <a:schemeClr val="accent1">
                    <a:lumMod val="50000"/>
                  </a:schemeClr>
                </a:solidFill>
              </a:rPr>
              <a:t>Presentation</a:t>
            </a:r>
          </a:p>
        </p:txBody>
      </p:sp>
      <p:pic>
        <p:nvPicPr>
          <p:cNvPr id="3" name="Picture 2">
            <a:extLst>
              <a:ext uri="{FF2B5EF4-FFF2-40B4-BE49-F238E27FC236}">
                <a16:creationId xmlns:a16="http://schemas.microsoft.com/office/drawing/2014/main" id="{B61ED696-7B0F-448F-DEF9-73B3F4227B7B}"/>
              </a:ext>
            </a:extLst>
          </p:cNvPr>
          <p:cNvPicPr>
            <a:picLocks noChangeAspect="1"/>
          </p:cNvPicPr>
          <p:nvPr/>
        </p:nvPicPr>
        <p:blipFill>
          <a:blip r:embed="rId3"/>
          <a:srcRect/>
          <a:stretch/>
        </p:blipFill>
        <p:spPr>
          <a:xfrm>
            <a:off x="888287" y="1780094"/>
            <a:ext cx="7658371" cy="4102699"/>
          </a:xfrm>
          <a:prstGeom prst="rect">
            <a:avLst/>
          </a:prstGeom>
        </p:spPr>
      </p:pic>
    </p:spTree>
    <p:extLst>
      <p:ext uri="{BB962C8B-B14F-4D97-AF65-F5344CB8AC3E}">
        <p14:creationId xmlns:p14="http://schemas.microsoft.com/office/powerpoint/2010/main" val="262403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2464969"/>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7" y="3133901"/>
            <a:ext cx="628835" cy="628835"/>
          </a:xfrm>
          <a:prstGeom prst="rect">
            <a:avLst/>
          </a:prstGeom>
        </p:spPr>
      </p:pic>
      <p:pic>
        <p:nvPicPr>
          <p:cNvPr id="19" name="Graphic 18" descr="Checkmark">
            <a:extLst>
              <a:ext uri="{FF2B5EF4-FFF2-40B4-BE49-F238E27FC236}">
                <a16:creationId xmlns:a16="http://schemas.microsoft.com/office/drawing/2014/main" id="{3C46B667-06FF-4320-BD36-EA0637DF999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3837188"/>
            <a:ext cx="628835" cy="628835"/>
          </a:xfrm>
          <a:prstGeom prst="rect">
            <a:avLst/>
          </a:prstGeom>
        </p:spPr>
      </p:pic>
      <p:pic>
        <p:nvPicPr>
          <p:cNvPr id="20" name="Graphic 19" descr="Checkmark">
            <a:extLst>
              <a:ext uri="{FF2B5EF4-FFF2-40B4-BE49-F238E27FC236}">
                <a16:creationId xmlns:a16="http://schemas.microsoft.com/office/drawing/2014/main" id="{EA2C44A1-76F1-4CCD-A680-C5208DAE3E5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25103" y="4506120"/>
            <a:ext cx="628835" cy="628835"/>
          </a:xfrm>
          <a:prstGeom prst="rect">
            <a:avLst/>
          </a:prstGeom>
        </p:spPr>
      </p:pic>
      <p:pic>
        <p:nvPicPr>
          <p:cNvPr id="21" name="Graphic 20" descr="Checkmark">
            <a:extLst>
              <a:ext uri="{FF2B5EF4-FFF2-40B4-BE49-F238E27FC236}">
                <a16:creationId xmlns:a16="http://schemas.microsoft.com/office/drawing/2014/main" id="{EA38BF14-C63D-46FC-8375-07BC0D3D266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23623" y="5184740"/>
            <a:ext cx="628835" cy="628835"/>
          </a:xfrm>
          <a:prstGeom prst="rect">
            <a:avLst/>
          </a:prstGeom>
        </p:spPr>
      </p:pic>
      <p:sp>
        <p:nvSpPr>
          <p:cNvPr id="23" name="Title 1">
            <a:extLst>
              <a:ext uri="{FF2B5EF4-FFF2-40B4-BE49-F238E27FC236}">
                <a16:creationId xmlns:a16="http://schemas.microsoft.com/office/drawing/2014/main" id="{0B7A236B-5F08-47D7-A5DB-49A03377E8B3}"/>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2588369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a:extLst>
              <a:ext uri="{FF2B5EF4-FFF2-40B4-BE49-F238E27FC236}">
                <a16:creationId xmlns:a16="http://schemas.microsoft.com/office/drawing/2014/main" id="{77C20EB9-1A54-4BB5-AC23-1B3922369234}"/>
              </a:ext>
            </a:extLst>
          </p:cNvPr>
          <p:cNvSpPr>
            <a:spLocks noGrp="1"/>
          </p:cNvSpPr>
          <p:nvPr>
            <p:ph idx="1"/>
          </p:nvPr>
        </p:nvSpPr>
        <p:spPr>
          <a:xfrm>
            <a:off x="457200" y="2708275"/>
            <a:ext cx="8229600" cy="1441450"/>
          </a:xfrm>
        </p:spPr>
        <p:txBody>
          <a:bodyPr/>
          <a:lstStyle/>
          <a:p>
            <a:pPr marL="0" indent="0" algn="ctr" eaLnBrk="1" hangingPunct="1">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4400" dirty="0">
                <a:latin typeface="Arial" panose="020B0604020202020204" pitchFamily="34" charset="0"/>
              </a:rPr>
              <a:t>And the winner is...</a:t>
            </a:r>
          </a:p>
        </p:txBody>
      </p:sp>
    </p:spTree>
    <p:extLst>
      <p:ext uri="{BB962C8B-B14F-4D97-AF65-F5344CB8AC3E}">
        <p14:creationId xmlns:p14="http://schemas.microsoft.com/office/powerpoint/2010/main" val="2638132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7BEAAB-329A-4736-BE2C-42DAAD67135F}"/>
              </a:ext>
            </a:extLst>
          </p:cNvPr>
          <p:cNvSpPr txBox="1"/>
          <p:nvPr/>
        </p:nvSpPr>
        <p:spPr>
          <a:xfrm>
            <a:off x="1844293" y="1233996"/>
            <a:ext cx="5254965" cy="646331"/>
          </a:xfrm>
          <a:prstGeom prst="rect">
            <a:avLst/>
          </a:prstGeom>
          <a:noFill/>
        </p:spPr>
        <p:txBody>
          <a:bodyPr wrap="none" rtlCol="0">
            <a:spAutoFit/>
          </a:bodyPr>
          <a:lstStyle/>
          <a:p>
            <a:r>
              <a:rPr lang="en-GB" sz="3600" dirty="0">
                <a:latin typeface="Arial" panose="020B0604020202020204" pitchFamily="34" charset="0"/>
                <a:cs typeface="Arial" panose="020B0604020202020204" pitchFamily="34" charset="0"/>
              </a:rPr>
              <a:t>Thank you and goodbye!</a:t>
            </a:r>
          </a:p>
        </p:txBody>
      </p:sp>
      <p:pic>
        <p:nvPicPr>
          <p:cNvPr id="7" name="Content Placeholder 6">
            <a:extLst>
              <a:ext uri="{FF2B5EF4-FFF2-40B4-BE49-F238E27FC236}">
                <a16:creationId xmlns:a16="http://schemas.microsoft.com/office/drawing/2014/main" id="{25BA24C9-BB20-9C00-B15C-97D35C283ACA}"/>
              </a:ext>
            </a:extLst>
          </p:cNvPr>
          <p:cNvPicPr>
            <a:picLocks noGrp="1" noChangeAspect="1"/>
          </p:cNvPicPr>
          <p:nvPr>
            <p:ph idx="1"/>
          </p:nvPr>
        </p:nvPicPr>
        <p:blipFill>
          <a:blip r:embed="rId3"/>
          <a:srcRect/>
          <a:stretch/>
        </p:blipFill>
        <p:spPr>
          <a:xfrm>
            <a:off x="1151820" y="2075473"/>
            <a:ext cx="7074822" cy="3636963"/>
          </a:xfrm>
        </p:spPr>
      </p:pic>
    </p:spTree>
    <p:extLst>
      <p:ext uri="{BB962C8B-B14F-4D97-AF65-F5344CB8AC3E}">
        <p14:creationId xmlns:p14="http://schemas.microsoft.com/office/powerpoint/2010/main" val="3375571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solidFill>
                  <a:schemeClr val="bg1">
                    <a:lumMod val="75000"/>
                  </a:schemeClr>
                </a:solidFill>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solidFill>
                  <a:schemeClr val="bg1">
                    <a:lumMod val="75000"/>
                  </a:schemeClr>
                </a:solidFill>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solidFill>
                  <a:schemeClr val="bg1">
                    <a:lumMod val="75000"/>
                  </a:schemeClr>
                </a:solidFill>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solidFill>
                  <a:schemeClr val="bg1">
                    <a:lumMod val="75000"/>
                  </a:schemeClr>
                </a:solidFill>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solidFill>
                  <a:schemeClr val="bg1">
                    <a:lumMod val="75000"/>
                  </a:schemeClr>
                </a:solidFill>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7" name="Title 1">
            <a:extLst>
              <a:ext uri="{FF2B5EF4-FFF2-40B4-BE49-F238E27FC236}">
                <a16:creationId xmlns:a16="http://schemas.microsoft.com/office/drawing/2014/main" id="{98F65F14-58BA-438B-A8DD-0A62BE637A83}"/>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635569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E3B030-079E-0C2B-8551-DDBE8F9698E5}"/>
              </a:ext>
            </a:extLst>
          </p:cNvPr>
          <p:cNvSpPr>
            <a:spLocks noGrp="1"/>
          </p:cNvSpPr>
          <p:nvPr>
            <p:ph idx="1"/>
          </p:nvPr>
        </p:nvSpPr>
        <p:spPr>
          <a:xfrm>
            <a:off x="628650" y="2907322"/>
            <a:ext cx="7886700" cy="2215663"/>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800" b="1" i="0" u="none" strike="noStrike" kern="1200" cap="none" spc="0" normalizeH="0" baseline="0" noProof="0" dirty="0">
                <a:ln>
                  <a:noFill/>
                </a:ln>
                <a:solidFill>
                  <a:prstClr val="black"/>
                </a:solidFill>
                <a:effectLst/>
                <a:uLnTx/>
                <a:uFillTx/>
                <a:latin typeface="Calibri"/>
                <a:ea typeface="+mn-ea"/>
                <a:cs typeface="+mn-cs"/>
              </a:rPr>
              <a:t>The briefing video</a:t>
            </a:r>
          </a:p>
        </p:txBody>
      </p:sp>
    </p:spTree>
    <p:extLst>
      <p:ext uri="{BB962C8B-B14F-4D97-AF65-F5344CB8AC3E}">
        <p14:creationId xmlns:p14="http://schemas.microsoft.com/office/powerpoint/2010/main" val="1758000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023A0945-E00E-44AB-A4B1-0EDB13FD4C2F}"/>
              </a:ext>
            </a:extLst>
          </p:cNvPr>
          <p:cNvSpPr>
            <a:spLocks noGrp="1"/>
          </p:cNvSpPr>
          <p:nvPr>
            <p:ph type="title"/>
          </p:nvPr>
        </p:nvSpPr>
        <p:spPr>
          <a:xfrm>
            <a:off x="628650" y="1162050"/>
            <a:ext cx="7886700" cy="971550"/>
          </a:xfrm>
        </p:spPr>
        <p:txBody>
          <a:bodyPr anchor="t"/>
          <a:lstStyle/>
          <a:p>
            <a:pPr algn="ctr" eaLnBrk="1" hangingPunct="1"/>
            <a:r>
              <a:rPr lang="en-GB" altLang="en-US" dirty="0">
                <a:latin typeface="Arial" panose="020B0604020202020204" pitchFamily="34" charset="0"/>
                <a:cs typeface="Arial" panose="020B0604020202020204" pitchFamily="34" charset="0"/>
              </a:rPr>
              <a:t>The brief</a:t>
            </a:r>
          </a:p>
        </p:txBody>
      </p:sp>
      <p:sp>
        <p:nvSpPr>
          <p:cNvPr id="14" name="TextBox 13">
            <a:extLst>
              <a:ext uri="{FF2B5EF4-FFF2-40B4-BE49-F238E27FC236}">
                <a16:creationId xmlns:a16="http://schemas.microsoft.com/office/drawing/2014/main" id="{19377091-2ADF-0F69-E79A-5DC2E6A6E40E}"/>
              </a:ext>
            </a:extLst>
          </p:cNvPr>
          <p:cNvSpPr txBox="1"/>
          <p:nvPr/>
        </p:nvSpPr>
        <p:spPr>
          <a:xfrm>
            <a:off x="4114800" y="2974258"/>
            <a:ext cx="914400" cy="914400"/>
          </a:xfrm>
          <a:prstGeom prst="rect">
            <a:avLst/>
          </a:prstGeom>
          <a:noFill/>
        </p:spPr>
        <p:txBody>
          <a:bodyPr wrap="square" rtlCol="0">
            <a:spAutoFit/>
          </a:bodyPr>
          <a:lstStyle/>
          <a:p>
            <a:endParaRPr lang="en-GB" dirty="0"/>
          </a:p>
        </p:txBody>
      </p:sp>
      <p:sp>
        <p:nvSpPr>
          <p:cNvPr id="15" name="TextBox 14">
            <a:extLst>
              <a:ext uri="{FF2B5EF4-FFF2-40B4-BE49-F238E27FC236}">
                <a16:creationId xmlns:a16="http://schemas.microsoft.com/office/drawing/2014/main" id="{9C7E9730-2EF0-3111-9540-C3EF6DE2D4AA}"/>
              </a:ext>
            </a:extLst>
          </p:cNvPr>
          <p:cNvSpPr txBox="1"/>
          <p:nvPr/>
        </p:nvSpPr>
        <p:spPr>
          <a:xfrm>
            <a:off x="295971" y="1913520"/>
            <a:ext cx="4601149" cy="3865930"/>
          </a:xfrm>
          <a:prstGeom prst="rect">
            <a:avLst/>
          </a:prstGeom>
          <a:noFill/>
        </p:spPr>
        <p:txBody>
          <a:bodyPr wrap="square" rtlCol="0">
            <a:spAutoFit/>
          </a:bodyPr>
          <a:lstStyle/>
          <a:p>
            <a:pPr marL="263525" indent="-263525">
              <a:spcBef>
                <a:spcPts val="1200"/>
              </a:spcBef>
              <a:spcAft>
                <a:spcPts val="1200"/>
              </a:spcAft>
              <a:buFont typeface="+mj-lt"/>
              <a:buAutoNum type="arabicPeriod"/>
            </a:pPr>
            <a:r>
              <a:rPr lang="en-GB" b="1" dirty="0">
                <a:latin typeface="Arial" panose="020B0604020202020204" pitchFamily="34" charset="0"/>
                <a:cs typeface="Arial" panose="020B0604020202020204" pitchFamily="34" charset="0"/>
              </a:rPr>
              <a:t>Design and build </a:t>
            </a:r>
            <a:r>
              <a:rPr lang="en-GB" b="1" u="sng" dirty="0">
                <a:latin typeface="Arial" panose="020B0604020202020204" pitchFamily="34" charset="0"/>
                <a:cs typeface="Arial" panose="020B0604020202020204" pitchFamily="34" charset="0"/>
              </a:rPr>
              <a:t>ONE</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prototype which could support one or more groups of road users in your area </a:t>
            </a:r>
            <a:r>
              <a:rPr lang="en-GB" b="1" u="sng" dirty="0">
                <a:latin typeface="Arial" panose="020B0604020202020204" pitchFamily="34" charset="0"/>
                <a:cs typeface="Arial" panose="020B0604020202020204" pitchFamily="34" charset="0"/>
              </a:rPr>
              <a:t>OR</a:t>
            </a:r>
            <a:r>
              <a:rPr lang="en-GB" dirty="0">
                <a:latin typeface="Arial" panose="020B0604020202020204" pitchFamily="34" charset="0"/>
                <a:cs typeface="Arial" panose="020B0604020202020204" pitchFamily="34" charset="0"/>
              </a:rPr>
              <a:t> support the workers constructing and maintaining our roads.</a:t>
            </a:r>
          </a:p>
          <a:p>
            <a:pPr marL="263525" indent="-263525">
              <a:spcBef>
                <a:spcPts val="1200"/>
              </a:spcBef>
              <a:spcAft>
                <a:spcPts val="1200"/>
              </a:spcAft>
              <a:tabLst>
                <a:tab pos="447675" algn="l"/>
              </a:tabLst>
            </a:pPr>
            <a:r>
              <a:rPr lang="en-GB" dirty="0">
                <a:latin typeface="Arial" panose="020B0604020202020204" pitchFamily="34" charset="0"/>
                <a:cs typeface="Arial" panose="020B0604020202020204" pitchFamily="34" charset="0"/>
              </a:rPr>
              <a:t>	Your prototype </a:t>
            </a:r>
            <a:r>
              <a:rPr lang="en-GB" b="1" u="sng" dirty="0">
                <a:latin typeface="Arial" panose="020B0604020202020204" pitchFamily="34" charset="0"/>
                <a:cs typeface="Arial" panose="020B0604020202020204" pitchFamily="34" charset="0"/>
              </a:rPr>
              <a:t>MUST</a:t>
            </a:r>
            <a:r>
              <a:rPr lang="en-GB" dirty="0">
                <a:latin typeface="Arial" panose="020B0604020202020204" pitchFamily="34" charset="0"/>
                <a:cs typeface="Arial" panose="020B0604020202020204" pitchFamily="34" charset="0"/>
              </a:rPr>
              <a:t> contain at least one working electric component</a:t>
            </a:r>
          </a:p>
          <a:p>
            <a:pPr marL="263525" indent="-263525">
              <a:spcBef>
                <a:spcPts val="1200"/>
              </a:spcBef>
              <a:spcAft>
                <a:spcPts val="1200"/>
              </a:spcAft>
              <a:buFont typeface="+mj-lt"/>
              <a:buAutoNum type="arabicPeriod" startAt="2"/>
            </a:pPr>
            <a:r>
              <a:rPr lang="en-GB" b="1" dirty="0">
                <a:latin typeface="Arial" panose="020B0604020202020204" pitchFamily="34" charset="0"/>
                <a:cs typeface="Arial" panose="020B0604020202020204" pitchFamily="34" charset="0"/>
              </a:rPr>
              <a:t>Complete</a:t>
            </a:r>
            <a:r>
              <a:rPr lang="en-GB" dirty="0">
                <a:latin typeface="Arial" panose="020B0604020202020204" pitchFamily="34" charset="0"/>
                <a:cs typeface="Arial" panose="020B0604020202020204" pitchFamily="34" charset="0"/>
              </a:rPr>
              <a:t> the planning and events log</a:t>
            </a:r>
          </a:p>
          <a:p>
            <a:pPr marL="263525" lvl="0" indent="-263525">
              <a:lnSpc>
                <a:spcPct val="120000"/>
              </a:lnSpc>
              <a:spcBef>
                <a:spcPts val="1200"/>
              </a:spcBef>
              <a:spcAft>
                <a:spcPts val="1200"/>
              </a:spcAft>
              <a:buFont typeface="+mj-lt"/>
              <a:buAutoNum type="arabicPeriod" startAt="2"/>
            </a:pPr>
            <a:r>
              <a:rPr lang="en-GB" b="1" dirty="0">
                <a:latin typeface="Arial" panose="020B0604020202020204" pitchFamily="34" charset="0"/>
                <a:cs typeface="Arial" panose="020B0604020202020204" pitchFamily="34" charset="0"/>
              </a:rPr>
              <a:t>Present </a:t>
            </a:r>
            <a:r>
              <a:rPr lang="en-GB" dirty="0">
                <a:latin typeface="Arial" panose="020B0604020202020204" pitchFamily="34" charset="0"/>
                <a:cs typeface="Arial" panose="020B0604020202020204" pitchFamily="34" charset="0"/>
              </a:rPr>
              <a:t>your prototype to the IET Faraday</a:t>
            </a:r>
            <a:r>
              <a:rPr lang="en-GB" baseline="30000"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Challenge judge.</a:t>
            </a:r>
          </a:p>
        </p:txBody>
      </p:sp>
      <p:pic>
        <p:nvPicPr>
          <p:cNvPr id="9" name="Picture 8" descr="A picture containing text, building, ground, outdoor&#10;&#10;Description automatically generated">
            <a:extLst>
              <a:ext uri="{FF2B5EF4-FFF2-40B4-BE49-F238E27FC236}">
                <a16:creationId xmlns:a16="http://schemas.microsoft.com/office/drawing/2014/main" id="{6839746E-F90B-A566-FBB9-0AF8182D0CA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919496" y="2463005"/>
            <a:ext cx="3928533" cy="2946400"/>
          </a:xfrm>
          <a:prstGeom prst="rect">
            <a:avLst/>
          </a:prstGeom>
        </p:spPr>
      </p:pic>
    </p:spTree>
    <p:extLst>
      <p:ext uri="{BB962C8B-B14F-4D97-AF65-F5344CB8AC3E}">
        <p14:creationId xmlns:p14="http://schemas.microsoft.com/office/powerpoint/2010/main" val="73021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 calcmode="lin" valueType="num">
                                      <p:cBhvr additive="base">
                                        <p:cTn id="15"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 calcmode="lin" valueType="num">
                                      <p:cBhvr additive="base">
                                        <p:cTn id="2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 calcmode="lin" valueType="num">
                                      <p:cBhvr additive="base">
                                        <p:cTn id="27"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023A0945-E00E-44AB-A4B1-0EDB13FD4C2F}"/>
              </a:ext>
            </a:extLst>
          </p:cNvPr>
          <p:cNvSpPr>
            <a:spLocks noGrp="1"/>
          </p:cNvSpPr>
          <p:nvPr>
            <p:ph type="title"/>
          </p:nvPr>
        </p:nvSpPr>
        <p:spPr>
          <a:xfrm>
            <a:off x="628650" y="1162050"/>
            <a:ext cx="7886700" cy="798830"/>
          </a:xfrm>
        </p:spPr>
        <p:txBody>
          <a:bodyPr anchor="t"/>
          <a:lstStyle/>
          <a:p>
            <a:pPr algn="ctr" eaLnBrk="1" hangingPunct="1"/>
            <a:r>
              <a:rPr lang="en-GB" altLang="en-US" dirty="0">
                <a:latin typeface="Arial" panose="020B0604020202020204" pitchFamily="34" charset="0"/>
                <a:cs typeface="Arial" panose="020B0604020202020204" pitchFamily="34" charset="0"/>
              </a:rPr>
              <a:t>Key considerations</a:t>
            </a:r>
          </a:p>
        </p:txBody>
      </p:sp>
      <p:sp>
        <p:nvSpPr>
          <p:cNvPr id="14" name="TextBox 13">
            <a:extLst>
              <a:ext uri="{FF2B5EF4-FFF2-40B4-BE49-F238E27FC236}">
                <a16:creationId xmlns:a16="http://schemas.microsoft.com/office/drawing/2014/main" id="{19377091-2ADF-0F69-E79A-5DC2E6A6E40E}"/>
              </a:ext>
            </a:extLst>
          </p:cNvPr>
          <p:cNvSpPr txBox="1"/>
          <p:nvPr/>
        </p:nvSpPr>
        <p:spPr>
          <a:xfrm>
            <a:off x="4114800" y="2974258"/>
            <a:ext cx="914400" cy="914400"/>
          </a:xfrm>
          <a:prstGeom prst="rect">
            <a:avLst/>
          </a:prstGeom>
          <a:noFill/>
        </p:spPr>
        <p:txBody>
          <a:bodyPr wrap="square" rtlCol="0">
            <a:spAutoFit/>
          </a:bodyPr>
          <a:lstStyle/>
          <a:p>
            <a:endParaRPr lang="en-GB" dirty="0"/>
          </a:p>
        </p:txBody>
      </p:sp>
      <p:sp>
        <p:nvSpPr>
          <p:cNvPr id="15" name="TextBox 14">
            <a:extLst>
              <a:ext uri="{FF2B5EF4-FFF2-40B4-BE49-F238E27FC236}">
                <a16:creationId xmlns:a16="http://schemas.microsoft.com/office/drawing/2014/main" id="{9C7E9730-2EF0-3111-9540-C3EF6DE2D4AA}"/>
              </a:ext>
            </a:extLst>
          </p:cNvPr>
          <p:cNvSpPr txBox="1"/>
          <p:nvPr/>
        </p:nvSpPr>
        <p:spPr>
          <a:xfrm>
            <a:off x="317596" y="2575346"/>
            <a:ext cx="4254404" cy="3416320"/>
          </a:xfrm>
          <a:prstGeom prst="rect">
            <a:avLst/>
          </a:prstGeom>
          <a:noFill/>
        </p:spPr>
        <p:txBody>
          <a:bodyPr wrap="square" rtlCol="0">
            <a:spAutoFit/>
          </a:bodyPr>
          <a:lstStyle/>
          <a:p>
            <a:pPr marL="263525" indent="-263525">
              <a:buFont typeface="Arial" panose="020B0604020202020204" pitchFamily="34" charset="0"/>
              <a:buChar char="•"/>
            </a:pPr>
            <a:r>
              <a:rPr lang="en-GB" b="1" dirty="0">
                <a:latin typeface="Arial" panose="020B0604020202020204" pitchFamily="34" charset="0"/>
                <a:cs typeface="Arial" panose="020B0604020202020204" pitchFamily="34" charset="0"/>
              </a:rPr>
              <a:t>Social value </a:t>
            </a:r>
            <a:r>
              <a:rPr lang="en-GB" dirty="0">
                <a:latin typeface="Arial" panose="020B0604020202020204" pitchFamily="34" charset="0"/>
                <a:cs typeface="Arial" panose="020B0604020202020204" pitchFamily="34" charset="0"/>
              </a:rPr>
              <a:t>– how will it benefit people?</a:t>
            </a:r>
          </a:p>
          <a:p>
            <a:pPr marL="263525" indent="-263525">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63525" indent="-263525">
              <a:buFont typeface="Arial" panose="020B0604020202020204" pitchFamily="34" charset="0"/>
              <a:buChar char="•"/>
            </a:pPr>
            <a:r>
              <a:rPr lang="en-GB" b="1" dirty="0">
                <a:latin typeface="Arial" panose="020B0604020202020204" pitchFamily="34" charset="0"/>
                <a:cs typeface="Arial" panose="020B0604020202020204" pitchFamily="34" charset="0"/>
              </a:rPr>
              <a:t>Safety</a:t>
            </a:r>
            <a:r>
              <a:rPr lang="en-GB" dirty="0">
                <a:latin typeface="Arial" panose="020B0604020202020204" pitchFamily="34" charset="0"/>
                <a:cs typeface="Arial" panose="020B0604020202020204" pitchFamily="34" charset="0"/>
              </a:rPr>
              <a:t> – how will it keep users and workers safe?</a:t>
            </a:r>
          </a:p>
          <a:p>
            <a:endParaRPr lang="en-GB" dirty="0">
              <a:latin typeface="Arial" panose="020B0604020202020204" pitchFamily="34" charset="0"/>
              <a:cs typeface="Arial" panose="020B0604020202020204" pitchFamily="34" charset="0"/>
            </a:endParaRPr>
          </a:p>
          <a:p>
            <a:pPr marL="263525" indent="-263525">
              <a:buFont typeface="Arial" panose="020B0604020202020204" pitchFamily="34" charset="0"/>
              <a:buChar char="•"/>
            </a:pPr>
            <a:r>
              <a:rPr lang="en-GB" b="1" dirty="0">
                <a:latin typeface="Arial" panose="020B0604020202020204" pitchFamily="34" charset="0"/>
                <a:cs typeface="Arial" panose="020B0604020202020204" pitchFamily="34" charset="0"/>
              </a:rPr>
              <a:t>Sustainability</a:t>
            </a:r>
            <a:r>
              <a:rPr lang="en-GB" dirty="0">
                <a:latin typeface="Arial" panose="020B0604020202020204" pitchFamily="34" charset="0"/>
                <a:cs typeface="Arial" panose="020B0604020202020204" pitchFamily="34" charset="0"/>
              </a:rPr>
              <a:t> – how will it care for our environment and our own well being?</a:t>
            </a:r>
          </a:p>
          <a:p>
            <a:pPr marL="263525" indent="-263525">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63525" indent="-263525">
              <a:buFont typeface="Arial" panose="020B0604020202020204" pitchFamily="34" charset="0"/>
              <a:buChar char="•"/>
            </a:pPr>
            <a:r>
              <a:rPr lang="en-GB" b="1" dirty="0">
                <a:latin typeface="Arial" panose="020B0604020202020204" pitchFamily="34" charset="0"/>
                <a:cs typeface="Arial" panose="020B0604020202020204" pitchFamily="34" charset="0"/>
              </a:rPr>
              <a:t>Access and inclusion - </a:t>
            </a:r>
            <a:r>
              <a:rPr lang="en-GB" dirty="0">
                <a:latin typeface="Arial" panose="020B0604020202020204" pitchFamily="34" charset="0"/>
                <a:cs typeface="Arial" panose="020B0604020202020204" pitchFamily="34" charset="0"/>
              </a:rPr>
              <a:t>how will it ensure everyone has access?</a:t>
            </a:r>
          </a:p>
        </p:txBody>
      </p:sp>
      <p:pic>
        <p:nvPicPr>
          <p:cNvPr id="16" name="Picture 15">
            <a:extLst>
              <a:ext uri="{FF2B5EF4-FFF2-40B4-BE49-F238E27FC236}">
                <a16:creationId xmlns:a16="http://schemas.microsoft.com/office/drawing/2014/main" id="{7EBD3FEF-38FC-7F18-F0B1-89AE27F00C7B}"/>
              </a:ext>
            </a:extLst>
          </p:cNvPr>
          <p:cNvPicPr>
            <a:picLocks noChangeAspect="1"/>
          </p:cNvPicPr>
          <p:nvPr/>
        </p:nvPicPr>
        <p:blipFill>
          <a:blip r:embed="rId3"/>
          <a:srcRect/>
          <a:stretch/>
        </p:blipFill>
        <p:spPr>
          <a:xfrm>
            <a:off x="5360002" y="2637257"/>
            <a:ext cx="3312050" cy="3312050"/>
          </a:xfrm>
          <a:prstGeom prst="rect">
            <a:avLst/>
          </a:prstGeom>
        </p:spPr>
      </p:pic>
      <p:sp>
        <p:nvSpPr>
          <p:cNvPr id="22" name="TextBox 21">
            <a:extLst>
              <a:ext uri="{FF2B5EF4-FFF2-40B4-BE49-F238E27FC236}">
                <a16:creationId xmlns:a16="http://schemas.microsoft.com/office/drawing/2014/main" id="{2EB5D37F-D8E4-58C3-031D-02382682C6AA}"/>
              </a:ext>
            </a:extLst>
          </p:cNvPr>
          <p:cNvSpPr txBox="1"/>
          <p:nvPr/>
        </p:nvSpPr>
        <p:spPr>
          <a:xfrm>
            <a:off x="317596" y="1991897"/>
            <a:ext cx="8694324"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You must also show how you have considered all the following in your final design:</a:t>
            </a:r>
          </a:p>
          <a:p>
            <a:endParaRPr lang="en-GB" dirty="0"/>
          </a:p>
        </p:txBody>
      </p:sp>
    </p:spTree>
    <p:extLst>
      <p:ext uri="{BB962C8B-B14F-4D97-AF65-F5344CB8AC3E}">
        <p14:creationId xmlns:p14="http://schemas.microsoft.com/office/powerpoint/2010/main" val="147231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anim calcmode="lin" valueType="num">
                                      <p:cBhvr additive="base">
                                        <p:cTn id="19"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6" end="6"/>
                                            </p:txEl>
                                          </p:spTgt>
                                        </p:tgtEl>
                                        <p:attrNameLst>
                                          <p:attrName>style.visibility</p:attrName>
                                        </p:attrNameLst>
                                      </p:cBhvr>
                                      <p:to>
                                        <p:strVal val="visible"/>
                                      </p:to>
                                    </p:set>
                                    <p:anim calcmode="lin" valueType="num">
                                      <p:cBhvr additive="base">
                                        <p:cTn id="25"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D09A61ED-CB7F-4834-ABF9-6B2C26FE31F0}"/>
              </a:ext>
            </a:extLst>
          </p:cNvPr>
          <p:cNvSpPr>
            <a:spLocks noGrp="1"/>
          </p:cNvSpPr>
          <p:nvPr>
            <p:ph type="title"/>
          </p:nvPr>
        </p:nvSpPr>
        <p:spPr>
          <a:xfrm>
            <a:off x="119922" y="1162050"/>
            <a:ext cx="5373524" cy="971550"/>
          </a:xfrm>
        </p:spPr>
        <p:txBody>
          <a:bodyPr anchor="t"/>
          <a:lstStyle/>
          <a:p>
            <a:pPr algn="ctr" eaLnBrk="1" hangingPunct="1"/>
            <a:r>
              <a:rPr lang="en-GB" altLang="en-US" dirty="0">
                <a:latin typeface="Arial" panose="020B0604020202020204" pitchFamily="34" charset="0"/>
                <a:cs typeface="Arial" panose="020B0604020202020204" pitchFamily="34" charset="0"/>
              </a:rPr>
              <a:t>Assessment criteria</a:t>
            </a:r>
          </a:p>
        </p:txBody>
      </p:sp>
      <p:sp>
        <p:nvSpPr>
          <p:cNvPr id="17411" name="Content Placeholder 2">
            <a:extLst>
              <a:ext uri="{FF2B5EF4-FFF2-40B4-BE49-F238E27FC236}">
                <a16:creationId xmlns:a16="http://schemas.microsoft.com/office/drawing/2014/main" id="{4CAD4E61-468A-4277-919D-799B7CA3A2CA}"/>
              </a:ext>
            </a:extLst>
          </p:cNvPr>
          <p:cNvSpPr>
            <a:spLocks noGrp="1"/>
          </p:cNvSpPr>
          <p:nvPr>
            <p:ph idx="1"/>
          </p:nvPr>
        </p:nvSpPr>
        <p:spPr>
          <a:xfrm>
            <a:off x="477520" y="2484438"/>
            <a:ext cx="8217219" cy="3024187"/>
          </a:xfrm>
        </p:spPr>
        <p:txBody>
          <a:bodyPr rtlCol="0">
            <a:normAutofit/>
          </a:bodyPr>
          <a:lstStyle/>
          <a:p>
            <a:pPr marL="0" indent="452438" eaLnBrk="1" fontAlgn="auto" hangingPunct="1">
              <a:spcAft>
                <a:spcPts val="0"/>
              </a:spcAft>
              <a:defRPr/>
            </a:pPr>
            <a:r>
              <a:rPr lang="en-GB" altLang="en-US" sz="2400" dirty="0">
                <a:latin typeface="Arial" panose="020B0604020202020204" pitchFamily="34" charset="0"/>
                <a:cs typeface="Arial" panose="020B0604020202020204" pitchFamily="34" charset="0"/>
              </a:rPr>
              <a:t>Planning</a:t>
            </a:r>
          </a:p>
          <a:p>
            <a:pPr marL="0" indent="452438" eaLnBrk="1" fontAlgn="auto" hangingPunct="1">
              <a:spcAft>
                <a:spcPts val="0"/>
              </a:spcAft>
              <a:defRPr/>
            </a:pPr>
            <a:r>
              <a:rPr lang="en-GB" altLang="en-US" sz="2400" dirty="0">
                <a:latin typeface="Arial" panose="020B0604020202020204" pitchFamily="34" charset="0"/>
                <a:cs typeface="Arial" panose="020B0604020202020204" pitchFamily="34" charset="0"/>
              </a:rPr>
              <a:t>Development</a:t>
            </a:r>
          </a:p>
          <a:p>
            <a:pPr marL="0" indent="452438" eaLnBrk="1" fontAlgn="auto" hangingPunct="1">
              <a:spcAft>
                <a:spcPts val="0"/>
              </a:spcAft>
              <a:defRPr/>
            </a:pPr>
            <a:r>
              <a:rPr lang="en-GB" altLang="en-US" sz="2400" dirty="0">
                <a:latin typeface="Arial" panose="020B0604020202020204" pitchFamily="34" charset="0"/>
                <a:cs typeface="Arial" panose="020B0604020202020204" pitchFamily="34" charset="0"/>
              </a:rPr>
              <a:t>Budget</a:t>
            </a:r>
          </a:p>
          <a:p>
            <a:pPr marL="0" indent="452438" eaLnBrk="1" fontAlgn="auto" hangingPunct="1">
              <a:spcAft>
                <a:spcPts val="0"/>
              </a:spcAft>
              <a:defRPr/>
            </a:pPr>
            <a:r>
              <a:rPr lang="en-GB" altLang="en-US" sz="2400" dirty="0">
                <a:latin typeface="Arial" panose="020B0604020202020204" pitchFamily="34" charset="0"/>
                <a:cs typeface="Arial" panose="020B0604020202020204" pitchFamily="34" charset="0"/>
              </a:rPr>
              <a:t>Product engineering</a:t>
            </a:r>
          </a:p>
          <a:p>
            <a:pPr marL="0" indent="452438" eaLnBrk="1" fontAlgn="auto" hangingPunct="1">
              <a:spcAft>
                <a:spcPts val="0"/>
              </a:spcAft>
              <a:defRPr/>
            </a:pPr>
            <a:r>
              <a:rPr lang="en-GB" altLang="en-US" sz="2400" dirty="0">
                <a:latin typeface="Arial" panose="020B0604020202020204" pitchFamily="34" charset="0"/>
                <a:cs typeface="Arial" panose="020B0604020202020204" pitchFamily="34" charset="0"/>
              </a:rPr>
              <a:t>Presentation</a:t>
            </a:r>
          </a:p>
          <a:p>
            <a:pPr marL="0" indent="452438" eaLnBrk="1" fontAlgn="auto" hangingPunct="1">
              <a:spcAft>
                <a:spcPts val="0"/>
              </a:spcAft>
              <a:defRPr/>
            </a:pPr>
            <a:r>
              <a:rPr lang="en-GB" altLang="en-US" sz="2400" dirty="0">
                <a:latin typeface="Arial" panose="020B0604020202020204" pitchFamily="34" charset="0"/>
                <a:cs typeface="Arial" panose="020B0604020202020204" pitchFamily="34" charset="0"/>
              </a:rPr>
              <a:t>Teamwork</a:t>
            </a:r>
          </a:p>
        </p:txBody>
      </p:sp>
      <p:pic>
        <p:nvPicPr>
          <p:cNvPr id="4" name="Picture 3">
            <a:extLst>
              <a:ext uri="{FF2B5EF4-FFF2-40B4-BE49-F238E27FC236}">
                <a16:creationId xmlns:a16="http://schemas.microsoft.com/office/drawing/2014/main" id="{9A6C594A-33F4-5028-8FAB-A75EFCA947D3}"/>
              </a:ext>
            </a:extLst>
          </p:cNvPr>
          <p:cNvPicPr>
            <a:picLocks noChangeAspect="1"/>
          </p:cNvPicPr>
          <p:nvPr/>
        </p:nvPicPr>
        <p:blipFill>
          <a:blip r:embed="rId3"/>
          <a:srcRect/>
          <a:stretch/>
        </p:blipFill>
        <p:spPr>
          <a:xfrm>
            <a:off x="5019547" y="1980817"/>
            <a:ext cx="3564014" cy="3564014"/>
          </a:xfrm>
          <a:prstGeom prst="rect">
            <a:avLst/>
          </a:prstGeom>
        </p:spPr>
      </p:pic>
    </p:spTree>
    <p:extLst>
      <p:ext uri="{BB962C8B-B14F-4D97-AF65-F5344CB8AC3E}">
        <p14:creationId xmlns:p14="http://schemas.microsoft.com/office/powerpoint/2010/main" val="37222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1D6A9070-1EE7-4426-B34F-73E0282B0CD7}"/>
              </a:ext>
            </a:extLst>
          </p:cNvPr>
          <p:cNvSpPr>
            <a:spLocks noGrp="1"/>
          </p:cNvSpPr>
          <p:nvPr>
            <p:ph type="title"/>
          </p:nvPr>
        </p:nvSpPr>
        <p:spPr>
          <a:xfrm>
            <a:off x="628650" y="1162050"/>
            <a:ext cx="7886700" cy="971550"/>
          </a:xfrm>
        </p:spPr>
        <p:txBody>
          <a:bodyPr anchor="t"/>
          <a:lstStyle/>
          <a:p>
            <a:pPr algn="ctr" eaLnBrk="1" hangingPunct="1"/>
            <a:r>
              <a:rPr lang="en-GB" altLang="en-US" dirty="0">
                <a:latin typeface="Arial" panose="020B0604020202020204" pitchFamily="34" charset="0"/>
                <a:cs typeface="Arial" panose="020B0604020202020204" pitchFamily="34" charset="0"/>
              </a:rPr>
              <a:t>Project tools</a:t>
            </a:r>
          </a:p>
        </p:txBody>
      </p:sp>
      <p:sp>
        <p:nvSpPr>
          <p:cNvPr id="5" name="TextBox 4">
            <a:extLst>
              <a:ext uri="{FF2B5EF4-FFF2-40B4-BE49-F238E27FC236}">
                <a16:creationId xmlns:a16="http://schemas.microsoft.com/office/drawing/2014/main" id="{D4ADB645-7C8B-40C3-9137-0AC76837DB67}"/>
              </a:ext>
            </a:extLst>
          </p:cNvPr>
          <p:cNvSpPr txBox="1"/>
          <p:nvPr/>
        </p:nvSpPr>
        <p:spPr>
          <a:xfrm>
            <a:off x="206295" y="2023673"/>
            <a:ext cx="4489597" cy="3785652"/>
          </a:xfrm>
          <a:prstGeom prst="rect">
            <a:avLst/>
          </a:prstGeom>
          <a:noFill/>
        </p:spPr>
        <p:txBody>
          <a:bodyPr wrap="square" rtlCol="0">
            <a:spAutoFit/>
          </a:bodyPr>
          <a:lstStyle/>
          <a:p>
            <a:pPr marL="265113" indent="-265113">
              <a:buFont typeface="Arial" panose="020B0604020202020204" pitchFamily="34" charset="0"/>
              <a:buChar char="•"/>
            </a:pPr>
            <a:r>
              <a:rPr lang="en-GB" sz="2400" dirty="0">
                <a:latin typeface="Arial" panose="020B0604020202020204" pitchFamily="34" charset="0"/>
                <a:cs typeface="Arial" panose="020B0604020202020204" pitchFamily="34" charset="0"/>
              </a:rPr>
              <a:t>Engineering shop</a:t>
            </a:r>
          </a:p>
          <a:p>
            <a:pPr marL="809625" indent="-539750">
              <a:buFont typeface="Wingdings" panose="05000000000000000000" pitchFamily="2" charset="2"/>
              <a:buChar char="Ø"/>
            </a:pPr>
            <a:r>
              <a:rPr lang="en-GB" sz="2400" dirty="0">
                <a:latin typeface="Arial" panose="020B0604020202020204" pitchFamily="34" charset="0"/>
                <a:cs typeface="Arial" panose="020B0604020202020204" pitchFamily="34" charset="0"/>
              </a:rPr>
              <a:t>Cutting station</a:t>
            </a:r>
          </a:p>
          <a:p>
            <a:pPr marL="809625" indent="-539750">
              <a:buFont typeface="Wingdings" panose="05000000000000000000" pitchFamily="2" charset="2"/>
              <a:buChar char="Ø"/>
            </a:pPr>
            <a:r>
              <a:rPr lang="en-GB" sz="2400" dirty="0">
                <a:latin typeface="Arial" panose="020B0604020202020204" pitchFamily="34" charset="0"/>
                <a:cs typeface="Arial" panose="020B0604020202020204" pitchFamily="34" charset="0"/>
              </a:rPr>
              <a:t>Hire centre trade card</a:t>
            </a:r>
          </a:p>
          <a:p>
            <a:pPr marL="265113" indent="-265113">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65113" indent="-265113">
              <a:buFont typeface="Arial" panose="020B0604020202020204" pitchFamily="34" charset="0"/>
              <a:buChar char="•"/>
            </a:pPr>
            <a:r>
              <a:rPr lang="en-GB" sz="2400" dirty="0">
                <a:latin typeface="Arial" panose="020B0604020202020204" pitchFamily="34" charset="0"/>
                <a:cs typeface="Arial" panose="020B0604020202020204" pitchFamily="34" charset="0"/>
              </a:rPr>
              <a:t>‘How to’ sheets </a:t>
            </a:r>
          </a:p>
          <a:p>
            <a:pPr marL="265113" indent="-265113">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65113" indent="-265113">
              <a:buFont typeface="Arial" panose="020B0604020202020204" pitchFamily="34" charset="0"/>
              <a:buChar char="•"/>
            </a:pPr>
            <a:r>
              <a:rPr lang="en-GB" sz="2400" dirty="0">
                <a:latin typeface="Arial" panose="020B0604020202020204" pitchFamily="34" charset="0"/>
                <a:cs typeface="Arial" panose="020B0604020202020204" pitchFamily="34" charset="0"/>
              </a:rPr>
              <a:t>Rees Jeffrey and National Highways Student Booklet </a:t>
            </a:r>
          </a:p>
          <a:p>
            <a:pPr marL="265113" indent="-265113">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65113" indent="-265113">
              <a:buFont typeface="Arial" panose="020B0604020202020204" pitchFamily="34" charset="0"/>
              <a:buChar char="•"/>
            </a:pPr>
            <a:r>
              <a:rPr lang="en-GB" sz="2400" dirty="0">
                <a:latin typeface="Arial" panose="020B0604020202020204" pitchFamily="34" charset="0"/>
                <a:cs typeface="Arial" panose="020B0604020202020204" pitchFamily="34" charset="0"/>
              </a:rPr>
              <a:t>Engineering consultant</a:t>
            </a:r>
          </a:p>
        </p:txBody>
      </p:sp>
      <p:pic>
        <p:nvPicPr>
          <p:cNvPr id="3" name="Picture 2">
            <a:extLst>
              <a:ext uri="{FF2B5EF4-FFF2-40B4-BE49-F238E27FC236}">
                <a16:creationId xmlns:a16="http://schemas.microsoft.com/office/drawing/2014/main" id="{EF3728B4-9C09-AFE3-5D9F-F8069231AEB4}"/>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597544" y="2135575"/>
            <a:ext cx="2671385" cy="3561847"/>
          </a:xfrm>
          <a:prstGeom prst="rect">
            <a:avLst/>
          </a:prstGeom>
        </p:spPr>
      </p:pic>
    </p:spTree>
    <p:extLst>
      <p:ext uri="{BB962C8B-B14F-4D97-AF65-F5344CB8AC3E}">
        <p14:creationId xmlns:p14="http://schemas.microsoft.com/office/powerpoint/2010/main" val="36474408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732</TotalTime>
  <Words>4333</Words>
  <Application>Microsoft Office PowerPoint</Application>
  <PresentationFormat>On-screen Show (4:3)</PresentationFormat>
  <Paragraphs>533</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Calibri Light</vt:lpstr>
      <vt:lpstr>Comic Sans MS</vt:lpstr>
      <vt:lpstr>Copperplate Gothic Light</vt:lpstr>
      <vt:lpstr>Lucida Console</vt:lpstr>
      <vt:lpstr>Times New Roman</vt:lpstr>
      <vt:lpstr>Wingdings</vt:lpstr>
      <vt:lpstr>Office Theme</vt:lpstr>
      <vt:lpstr>The IET Faraday® Challenge Day</vt:lpstr>
      <vt:lpstr>Project Flow</vt:lpstr>
      <vt:lpstr>What is engineering?</vt:lpstr>
      <vt:lpstr>Project Flow</vt:lpstr>
      <vt:lpstr>PowerPoint Presentation</vt:lpstr>
      <vt:lpstr>The brief</vt:lpstr>
      <vt:lpstr>Key considerations</vt:lpstr>
      <vt:lpstr>Assessment criteria</vt:lpstr>
      <vt:lpstr>Project tools</vt:lpstr>
      <vt:lpstr>Project Flow</vt:lpstr>
      <vt:lpstr>Project Flow</vt:lpstr>
      <vt:lpstr>PowerPoint Presentation</vt:lpstr>
      <vt:lpstr>Planning</vt:lpstr>
      <vt:lpstr>Project Flow</vt:lpstr>
      <vt:lpstr>Project Flow</vt:lpstr>
      <vt:lpstr>Team Roles</vt:lpstr>
      <vt:lpstr>Project Flow</vt:lpstr>
      <vt:lpstr>Project Flow</vt:lpstr>
      <vt:lpstr>Engineering Apprenticeship</vt:lpstr>
      <vt:lpstr>Project Flow</vt:lpstr>
      <vt:lpstr>Project Flow</vt:lpstr>
      <vt:lpstr>Health and safety briefing</vt:lpstr>
      <vt:lpstr>Development</vt:lpstr>
      <vt:lpstr>PowerPoint Presentation</vt:lpstr>
      <vt:lpstr>Event Log Entry 1</vt:lpstr>
      <vt:lpstr>PowerPoint Presentation</vt:lpstr>
      <vt:lpstr>Event Log Entry 3</vt:lpstr>
      <vt:lpstr>Engineering Priorities </vt:lpstr>
      <vt:lpstr>PowerPoint Presentation</vt:lpstr>
      <vt:lpstr>Lunch</vt:lpstr>
      <vt:lpstr>Final preparations</vt:lpstr>
      <vt:lpstr>Preparing your presentation</vt:lpstr>
      <vt:lpstr>Preparing to present</vt:lpstr>
      <vt:lpstr>Project Flow</vt:lpstr>
      <vt:lpstr>Project Flow</vt:lpstr>
      <vt:lpstr>PowerPoint Presentation</vt:lpstr>
      <vt:lpstr>Project Flow</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Keira Hart</cp:lastModifiedBy>
  <cp:revision>29</cp:revision>
  <cp:lastPrinted>2023-05-03T17:20:05Z</cp:lastPrinted>
  <dcterms:created xsi:type="dcterms:W3CDTF">2017-06-28T15:11:57Z</dcterms:created>
  <dcterms:modified xsi:type="dcterms:W3CDTF">2023-07-13T14:18:23Z</dcterms:modified>
</cp:coreProperties>
</file>