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0"/>
  </p:notesMasterIdLst>
  <p:handoutMasterIdLst>
    <p:handoutMasterId r:id="rId21"/>
  </p:handoutMasterIdLst>
  <p:sldIdLst>
    <p:sldId id="257" r:id="rId5"/>
    <p:sldId id="258" r:id="rId6"/>
    <p:sldId id="322" r:id="rId7"/>
    <p:sldId id="261" r:id="rId8"/>
    <p:sldId id="262" r:id="rId9"/>
    <p:sldId id="337" r:id="rId10"/>
    <p:sldId id="338" r:id="rId11"/>
    <p:sldId id="339" r:id="rId12"/>
    <p:sldId id="340" r:id="rId13"/>
    <p:sldId id="341" r:id="rId14"/>
    <p:sldId id="342" r:id="rId15"/>
    <p:sldId id="344" r:id="rId16"/>
    <p:sldId id="346" r:id="rId17"/>
    <p:sldId id="347" r:id="rId18"/>
    <p:sldId id="345"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62" autoAdjust="0"/>
    <p:restoredTop sz="86187" autoAdjust="0"/>
  </p:normalViewPr>
  <p:slideViewPr>
    <p:cSldViewPr snapToGrid="0" snapToObjects="1">
      <p:cViewPr varScale="1">
        <p:scale>
          <a:sx n="131" d="100"/>
          <a:sy n="131" d="100"/>
        </p:scale>
        <p:origin x="300" y="13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30" d="100"/>
        <a:sy n="130" d="100"/>
      </p:scale>
      <p:origin x="0" y="0"/>
    </p:cViewPr>
  </p:sorterViewPr>
  <p:notesViewPr>
    <p:cSldViewPr snapToGrid="0" snapToObjects="1">
      <p:cViewPr varScale="1">
        <p:scale>
          <a:sx n="100" d="100"/>
          <a:sy n="100" d="100"/>
        </p:scale>
        <p:origin x="267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713C30-ED4C-F1F9-B1EB-55E7259F24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448FBC6-9985-F420-1D89-516975F0EA3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883C436-420F-4527-98DA-11792A69DC39}" type="datetimeFigureOut">
              <a:rPr lang="en-GB" smtClean="0"/>
              <a:t>07/08/2024</a:t>
            </a:fld>
            <a:endParaRPr lang="en-GB"/>
          </a:p>
        </p:txBody>
      </p:sp>
      <p:sp>
        <p:nvSpPr>
          <p:cNvPr id="4" name="Footer Placeholder 3">
            <a:extLst>
              <a:ext uri="{FF2B5EF4-FFF2-40B4-BE49-F238E27FC236}">
                <a16:creationId xmlns:a16="http://schemas.microsoft.com/office/drawing/2014/main" id="{A49F0361-74C9-C10F-5652-582EA2F001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0BD7DB0-73E7-0F97-BDFD-BCA4309DCC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E608531-1F74-4C98-9401-3F4D2608CB85}" type="slidenum">
              <a:rPr lang="en-GB" smtClean="0"/>
              <a:t>‹#›</a:t>
            </a:fld>
            <a:endParaRPr lang="en-GB"/>
          </a:p>
        </p:txBody>
      </p:sp>
    </p:spTree>
    <p:extLst>
      <p:ext uri="{BB962C8B-B14F-4D97-AF65-F5344CB8AC3E}">
        <p14:creationId xmlns:p14="http://schemas.microsoft.com/office/powerpoint/2010/main" val="1377275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9E5DAB-A635-4C49-99C6-06AFDAB91276}" type="datetimeFigureOut">
              <a:rPr lang="en-GB" smtClean="0"/>
              <a:t>07/08/2024</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D38C6A-27F3-4D9F-AFF5-F53EC4158501}" type="slidenum">
              <a:rPr lang="en-GB" smtClean="0"/>
              <a:t>‹#›</a:t>
            </a:fld>
            <a:endParaRPr lang="en-GB" dirty="0"/>
          </a:p>
        </p:txBody>
      </p:sp>
    </p:spTree>
    <p:extLst>
      <p:ext uri="{BB962C8B-B14F-4D97-AF65-F5344CB8AC3E}">
        <p14:creationId xmlns:p14="http://schemas.microsoft.com/office/powerpoint/2010/main" val="1878473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AD2273-74D6-40EF-A458-75E4AFD88CD9}" type="slidenum">
              <a:rPr lang="en-GB" smtClean="0"/>
              <a:t>1</a:t>
            </a:fld>
            <a:endParaRPr lang="en-GB" dirty="0"/>
          </a:p>
        </p:txBody>
      </p:sp>
    </p:spTree>
    <p:extLst>
      <p:ext uri="{BB962C8B-B14F-4D97-AF65-F5344CB8AC3E}">
        <p14:creationId xmlns:p14="http://schemas.microsoft.com/office/powerpoint/2010/main" val="1547959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Take care when using the pin to make the hole as it will be sharp.</a:t>
            </a:r>
          </a:p>
          <a:p>
            <a:pPr marL="0" indent="0">
              <a:buNone/>
            </a:pPr>
            <a:r>
              <a:rPr lang="en-GB" dirty="0"/>
              <a:t>This creates the lens for the front of the camera.</a:t>
            </a:r>
          </a:p>
        </p:txBody>
      </p:sp>
      <p:sp>
        <p:nvSpPr>
          <p:cNvPr id="4" name="Slide Number Placeholder 3"/>
          <p:cNvSpPr>
            <a:spLocks noGrp="1"/>
          </p:cNvSpPr>
          <p:nvPr>
            <p:ph type="sldNum" sz="quarter" idx="5"/>
          </p:nvPr>
        </p:nvSpPr>
        <p:spPr/>
        <p:txBody>
          <a:bodyPr/>
          <a:lstStyle/>
          <a:p>
            <a:fld id="{E70D4E27-8A95-48B6-86B5-6625768F2449}" type="slidenum">
              <a:rPr lang="en-GB" smtClean="0"/>
              <a:t>10</a:t>
            </a:fld>
            <a:endParaRPr lang="en-GB"/>
          </a:p>
        </p:txBody>
      </p:sp>
    </p:spTree>
    <p:extLst>
      <p:ext uri="{BB962C8B-B14F-4D97-AF65-F5344CB8AC3E}">
        <p14:creationId xmlns:p14="http://schemas.microsoft.com/office/powerpoint/2010/main" val="3218356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5"/>
          </p:nvPr>
        </p:nvSpPr>
        <p:spPr/>
        <p:txBody>
          <a:bodyPr/>
          <a:lstStyle/>
          <a:p>
            <a:fld id="{E70D4E27-8A95-48B6-86B5-6625768F2449}" type="slidenum">
              <a:rPr lang="en-GB" smtClean="0"/>
              <a:t>11</a:t>
            </a:fld>
            <a:endParaRPr lang="en-GB"/>
          </a:p>
        </p:txBody>
      </p:sp>
    </p:spTree>
    <p:extLst>
      <p:ext uri="{BB962C8B-B14F-4D97-AF65-F5344CB8AC3E}">
        <p14:creationId xmlns:p14="http://schemas.microsoft.com/office/powerpoint/2010/main" val="992198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Explain that the pinhole acts as a tiny camera lens. This allows the light to enter the shoebox which is then focussed and projected onto the screen, creating an inverted image.</a:t>
            </a:r>
          </a:p>
          <a:p>
            <a:pPr marL="0" indent="0">
              <a:buNone/>
            </a:pPr>
            <a:r>
              <a:rPr lang="en-GB" dirty="0"/>
              <a:t>Do not look directly into a light source.</a:t>
            </a:r>
          </a:p>
          <a:p>
            <a:pPr marL="0" indent="0">
              <a:buNone/>
            </a:pPr>
            <a:r>
              <a:rPr lang="en-GB" dirty="0"/>
              <a:t>Demonstrate the camera working to partner or classmate.</a:t>
            </a:r>
          </a:p>
        </p:txBody>
      </p:sp>
      <p:sp>
        <p:nvSpPr>
          <p:cNvPr id="4" name="Slide Number Placeholder 3"/>
          <p:cNvSpPr>
            <a:spLocks noGrp="1"/>
          </p:cNvSpPr>
          <p:nvPr>
            <p:ph type="sldNum" sz="quarter" idx="5"/>
          </p:nvPr>
        </p:nvSpPr>
        <p:spPr/>
        <p:txBody>
          <a:bodyPr/>
          <a:lstStyle/>
          <a:p>
            <a:fld id="{E70D4E27-8A95-48B6-86B5-6625768F2449}" type="slidenum">
              <a:rPr lang="en-GB" smtClean="0"/>
              <a:t>12</a:t>
            </a:fld>
            <a:endParaRPr lang="en-GB"/>
          </a:p>
        </p:txBody>
      </p:sp>
    </p:spTree>
    <p:extLst>
      <p:ext uri="{BB962C8B-B14F-4D97-AF65-F5344CB8AC3E}">
        <p14:creationId xmlns:p14="http://schemas.microsoft.com/office/powerpoint/2010/main" val="4059207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Explain that the pinhole acts as a tiny camera lens. This allows the light to enter the shoebox which is then focussed and projected onto the screen, creating an inverted image.</a:t>
            </a:r>
          </a:p>
          <a:p>
            <a:pPr marL="0" indent="0">
              <a:buNone/>
            </a:pPr>
            <a:r>
              <a:rPr lang="en-GB" dirty="0"/>
              <a:t>Do not look directly into a light source.</a:t>
            </a:r>
          </a:p>
          <a:p>
            <a:pPr marL="0" indent="0">
              <a:buNone/>
            </a:pPr>
            <a:r>
              <a:rPr lang="en-GB" dirty="0"/>
              <a:t>Demonstrate the camera working to partner or classmate.</a:t>
            </a:r>
          </a:p>
        </p:txBody>
      </p:sp>
      <p:sp>
        <p:nvSpPr>
          <p:cNvPr id="4" name="Slide Number Placeholder 3"/>
          <p:cNvSpPr>
            <a:spLocks noGrp="1"/>
          </p:cNvSpPr>
          <p:nvPr>
            <p:ph type="sldNum" sz="quarter" idx="5"/>
          </p:nvPr>
        </p:nvSpPr>
        <p:spPr/>
        <p:txBody>
          <a:bodyPr/>
          <a:lstStyle/>
          <a:p>
            <a:fld id="{E70D4E27-8A95-48B6-86B5-6625768F2449}" type="slidenum">
              <a:rPr lang="en-GB" smtClean="0"/>
              <a:t>13</a:t>
            </a:fld>
            <a:endParaRPr lang="en-GB"/>
          </a:p>
        </p:txBody>
      </p:sp>
    </p:spTree>
    <p:extLst>
      <p:ext uri="{BB962C8B-B14F-4D97-AF65-F5344CB8AC3E}">
        <p14:creationId xmlns:p14="http://schemas.microsoft.com/office/powerpoint/2010/main" val="2982577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Explain that the pinhole acts as a tiny camera lens. This allows the light to enter the shoebox which is then focussed and projected onto the screen, creating an inverted image.</a:t>
            </a:r>
          </a:p>
          <a:p>
            <a:pPr marL="0" indent="0">
              <a:buNone/>
            </a:pPr>
            <a:r>
              <a:rPr lang="en-GB" dirty="0"/>
              <a:t>Do not look directly into a light source.</a:t>
            </a:r>
          </a:p>
          <a:p>
            <a:pPr marL="0" indent="0">
              <a:buNone/>
            </a:pPr>
            <a:r>
              <a:rPr lang="en-GB" dirty="0"/>
              <a:t>Demonstrate the camera working to partner or classmate.</a:t>
            </a:r>
          </a:p>
        </p:txBody>
      </p:sp>
      <p:sp>
        <p:nvSpPr>
          <p:cNvPr id="4" name="Slide Number Placeholder 3"/>
          <p:cNvSpPr>
            <a:spLocks noGrp="1"/>
          </p:cNvSpPr>
          <p:nvPr>
            <p:ph type="sldNum" sz="quarter" idx="5"/>
          </p:nvPr>
        </p:nvSpPr>
        <p:spPr/>
        <p:txBody>
          <a:bodyPr/>
          <a:lstStyle/>
          <a:p>
            <a:fld id="{E70D4E27-8A95-48B6-86B5-6625768F2449}" type="slidenum">
              <a:rPr lang="en-GB" smtClean="0"/>
              <a:t>14</a:t>
            </a:fld>
            <a:endParaRPr lang="en-GB"/>
          </a:p>
        </p:txBody>
      </p:sp>
    </p:spTree>
    <p:extLst>
      <p:ext uri="{BB962C8B-B14F-4D97-AF65-F5344CB8AC3E}">
        <p14:creationId xmlns:p14="http://schemas.microsoft.com/office/powerpoint/2010/main" val="1303097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5"/>
          </p:nvPr>
        </p:nvSpPr>
        <p:spPr/>
        <p:txBody>
          <a:bodyPr/>
          <a:lstStyle/>
          <a:p>
            <a:fld id="{E70D4E27-8A95-48B6-86B5-6625768F2449}" type="slidenum">
              <a:rPr lang="en-GB" smtClean="0"/>
              <a:t>15</a:t>
            </a:fld>
            <a:endParaRPr lang="en-GB"/>
          </a:p>
        </p:txBody>
      </p:sp>
    </p:spTree>
    <p:extLst>
      <p:ext uri="{BB962C8B-B14F-4D97-AF65-F5344CB8AC3E}">
        <p14:creationId xmlns:p14="http://schemas.microsoft.com/office/powerpoint/2010/main" val="128576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Safety Warning</a:t>
            </a:r>
          </a:p>
        </p:txBody>
      </p:sp>
      <p:sp>
        <p:nvSpPr>
          <p:cNvPr id="4" name="Slide Number Placeholder 3"/>
          <p:cNvSpPr>
            <a:spLocks noGrp="1"/>
          </p:cNvSpPr>
          <p:nvPr>
            <p:ph type="sldNum" sz="quarter" idx="10"/>
          </p:nvPr>
        </p:nvSpPr>
        <p:spPr/>
        <p:txBody>
          <a:bodyPr/>
          <a:lstStyle/>
          <a:p>
            <a:fld id="{9FAD2273-74D6-40EF-A458-75E4AFD88CD9}" type="slidenum">
              <a:rPr lang="en-GB" smtClean="0"/>
              <a:t>2</a:t>
            </a:fld>
            <a:endParaRPr lang="en-GB" dirty="0"/>
          </a:p>
        </p:txBody>
      </p:sp>
    </p:spTree>
    <p:extLst>
      <p:ext uri="{BB962C8B-B14F-4D97-AF65-F5344CB8AC3E}">
        <p14:creationId xmlns:p14="http://schemas.microsoft.com/office/powerpoint/2010/main" val="3836724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body)"/>
                <a:ea typeface="Times New Roman" panose="02020603050405020304" pitchFamily="18" charset="0"/>
              </a:rPr>
              <a:t>The role of radio during the war: https://www.bbc.co.uk/bitesize/guides/zwscng8/revision/2</a:t>
            </a:r>
          </a:p>
          <a:p>
            <a:r>
              <a:rPr lang="en-GB" sz="1200" dirty="0">
                <a:effectLst/>
                <a:latin typeface="Calibri (body)"/>
                <a:ea typeface="Times New Roman" panose="02020603050405020304" pitchFamily="18" charset="0"/>
              </a:rPr>
              <a:t>FM radio: https://en.wikipedia.org/wiki/FM_broadcasting </a:t>
            </a:r>
          </a:p>
        </p:txBody>
      </p:sp>
      <p:sp>
        <p:nvSpPr>
          <p:cNvPr id="4" name="Slide Number Placeholder 3"/>
          <p:cNvSpPr>
            <a:spLocks noGrp="1"/>
          </p:cNvSpPr>
          <p:nvPr>
            <p:ph type="sldNum" sz="quarter" idx="5"/>
          </p:nvPr>
        </p:nvSpPr>
        <p:spPr/>
        <p:txBody>
          <a:bodyPr/>
          <a:lstStyle/>
          <a:p>
            <a:fld id="{36FFA728-7C25-4CCC-8013-DCE6384EC718}" type="slidenum">
              <a:rPr lang="en-GB" smtClean="0"/>
              <a:t>3</a:t>
            </a:fld>
            <a:endParaRPr lang="en-GB"/>
          </a:p>
        </p:txBody>
      </p:sp>
    </p:spTree>
    <p:extLst>
      <p:ext uri="{BB962C8B-B14F-4D97-AF65-F5344CB8AC3E}">
        <p14:creationId xmlns:p14="http://schemas.microsoft.com/office/powerpoint/2010/main" val="2491716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care when using sharp objects such as a craft knife, scissors and pins.</a:t>
            </a:r>
          </a:p>
          <a:p>
            <a:pPr marL="0" indent="0">
              <a:buNone/>
            </a:pPr>
            <a:r>
              <a:rPr lang="en-GB" dirty="0"/>
              <a:t>The measurements given in these steps are based on a small 170 mm (L) x 120 (W) x 75 mm (D) shoebox – these could be adjusted for a bigger box (e.g. for a bigger window – steps 1-4).</a:t>
            </a:r>
          </a:p>
          <a:p>
            <a:pPr marL="0" indent="0">
              <a:buNone/>
            </a:pPr>
            <a:r>
              <a:rPr lang="en-GB" dirty="0"/>
              <a:t>Maths based extension: calculate the volume of the box used.</a:t>
            </a:r>
          </a:p>
          <a:p>
            <a:endParaRPr lang="en-GB" dirty="0"/>
          </a:p>
          <a:p>
            <a:r>
              <a:rPr lang="en-GB" dirty="0"/>
              <a:t>Alternative ways to make a pinhole camera/camera obscura:</a:t>
            </a:r>
          </a:p>
          <a:p>
            <a:r>
              <a:rPr lang="en-GB" dirty="0"/>
              <a:t>https://www.youtube.com/watch?v=miuNl-O05Wo</a:t>
            </a:r>
          </a:p>
          <a:p>
            <a:r>
              <a:rPr lang="en-GB" dirty="0"/>
              <a:t>https://www.youtube.com/watch?v=IJ2cUh0N1RI</a:t>
            </a:r>
          </a:p>
          <a:p>
            <a:r>
              <a:rPr lang="en-GB" dirty="0"/>
              <a:t>https://www.youtube.com/watch?v=mqvwqweDk1I</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E8C40-E8E0-49FB-A706-60F7ABCEE3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926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The following slides show how to make a pinhole camera.</a:t>
            </a:r>
          </a:p>
        </p:txBody>
      </p:sp>
      <p:sp>
        <p:nvSpPr>
          <p:cNvPr id="4" name="Slide Number Placeholder 3"/>
          <p:cNvSpPr>
            <a:spLocks noGrp="1"/>
          </p:cNvSpPr>
          <p:nvPr>
            <p:ph type="sldNum" sz="quarter" idx="5"/>
          </p:nvPr>
        </p:nvSpPr>
        <p:spPr/>
        <p:txBody>
          <a:bodyPr/>
          <a:lstStyle/>
          <a:p>
            <a:fld id="{E70D4E27-8A95-48B6-86B5-6625768F2449}" type="slidenum">
              <a:rPr lang="en-GB" smtClean="0"/>
              <a:t>5</a:t>
            </a:fld>
            <a:endParaRPr lang="en-GB"/>
          </a:p>
        </p:txBody>
      </p:sp>
    </p:spTree>
    <p:extLst>
      <p:ext uri="{BB962C8B-B14F-4D97-AF65-F5344CB8AC3E}">
        <p14:creationId xmlns:p14="http://schemas.microsoft.com/office/powerpoint/2010/main" val="272794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Take care when using a craft knife.</a:t>
            </a:r>
          </a:p>
          <a:p>
            <a:pPr marL="0" indent="0">
              <a:buNone/>
            </a:pPr>
            <a:r>
              <a:rPr lang="en-GB" dirty="0"/>
              <a:t>Learners may need assistance with this stage.</a:t>
            </a:r>
          </a:p>
        </p:txBody>
      </p:sp>
      <p:sp>
        <p:nvSpPr>
          <p:cNvPr id="4" name="Slide Number Placeholder 3"/>
          <p:cNvSpPr>
            <a:spLocks noGrp="1"/>
          </p:cNvSpPr>
          <p:nvPr>
            <p:ph type="sldNum" sz="quarter" idx="5"/>
          </p:nvPr>
        </p:nvSpPr>
        <p:spPr/>
        <p:txBody>
          <a:bodyPr/>
          <a:lstStyle/>
          <a:p>
            <a:fld id="{E70D4E27-8A95-48B6-86B5-6625768F2449}" type="slidenum">
              <a:rPr lang="en-GB" smtClean="0"/>
              <a:t>6</a:t>
            </a:fld>
            <a:endParaRPr lang="en-GB"/>
          </a:p>
        </p:txBody>
      </p:sp>
    </p:spTree>
    <p:extLst>
      <p:ext uri="{BB962C8B-B14F-4D97-AF65-F5344CB8AC3E}">
        <p14:creationId xmlns:p14="http://schemas.microsoft.com/office/powerpoint/2010/main" val="2856175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Take care when using scissors.</a:t>
            </a:r>
          </a:p>
          <a:p>
            <a:pPr marL="0" indent="0">
              <a:buNone/>
            </a:pPr>
            <a:r>
              <a:rPr lang="en-GB" dirty="0"/>
              <a:t>Teacher could discuss sustainability issues when cutting to avoid wasting wax paper.</a:t>
            </a:r>
          </a:p>
        </p:txBody>
      </p:sp>
      <p:sp>
        <p:nvSpPr>
          <p:cNvPr id="4" name="Slide Number Placeholder 3"/>
          <p:cNvSpPr>
            <a:spLocks noGrp="1"/>
          </p:cNvSpPr>
          <p:nvPr>
            <p:ph type="sldNum" sz="quarter" idx="5"/>
          </p:nvPr>
        </p:nvSpPr>
        <p:spPr/>
        <p:txBody>
          <a:bodyPr/>
          <a:lstStyle/>
          <a:p>
            <a:fld id="{E70D4E27-8A95-48B6-86B5-6625768F2449}" type="slidenum">
              <a:rPr lang="en-GB" smtClean="0"/>
              <a:t>7</a:t>
            </a:fld>
            <a:endParaRPr lang="en-GB"/>
          </a:p>
        </p:txBody>
      </p:sp>
    </p:spTree>
    <p:extLst>
      <p:ext uri="{BB962C8B-B14F-4D97-AF65-F5344CB8AC3E}">
        <p14:creationId xmlns:p14="http://schemas.microsoft.com/office/powerpoint/2010/main" val="502874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Take care when using scissors.</a:t>
            </a:r>
          </a:p>
          <a:p>
            <a:pPr marL="0" indent="0">
              <a:buNone/>
            </a:pPr>
            <a:r>
              <a:rPr lang="en-GB" dirty="0"/>
              <a:t>This creates the camera screen.</a:t>
            </a:r>
          </a:p>
        </p:txBody>
      </p:sp>
      <p:sp>
        <p:nvSpPr>
          <p:cNvPr id="4" name="Slide Number Placeholder 3"/>
          <p:cNvSpPr>
            <a:spLocks noGrp="1"/>
          </p:cNvSpPr>
          <p:nvPr>
            <p:ph type="sldNum" sz="quarter" idx="5"/>
          </p:nvPr>
        </p:nvSpPr>
        <p:spPr/>
        <p:txBody>
          <a:bodyPr/>
          <a:lstStyle/>
          <a:p>
            <a:fld id="{E70D4E27-8A95-48B6-86B5-6625768F2449}" type="slidenum">
              <a:rPr lang="en-GB" smtClean="0"/>
              <a:t>8</a:t>
            </a:fld>
            <a:endParaRPr lang="en-GB"/>
          </a:p>
        </p:txBody>
      </p:sp>
    </p:spTree>
    <p:extLst>
      <p:ext uri="{BB962C8B-B14F-4D97-AF65-F5344CB8AC3E}">
        <p14:creationId xmlns:p14="http://schemas.microsoft.com/office/powerpoint/2010/main" val="2283289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5"/>
          </p:nvPr>
        </p:nvSpPr>
        <p:spPr/>
        <p:txBody>
          <a:bodyPr/>
          <a:lstStyle/>
          <a:p>
            <a:fld id="{E70D4E27-8A95-48B6-86B5-6625768F2449}" type="slidenum">
              <a:rPr lang="en-GB" smtClean="0"/>
              <a:t>9</a:t>
            </a:fld>
            <a:endParaRPr lang="en-GB"/>
          </a:p>
        </p:txBody>
      </p:sp>
    </p:spTree>
    <p:extLst>
      <p:ext uri="{BB962C8B-B14F-4D97-AF65-F5344CB8AC3E}">
        <p14:creationId xmlns:p14="http://schemas.microsoft.com/office/powerpoint/2010/main" val="40163329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991312"/>
            <a:ext cx="7886700" cy="699377"/>
          </a:xfrm>
        </p:spPr>
        <p:txBody>
          <a:bodyPr/>
          <a:lstStyle/>
          <a:p>
            <a:r>
              <a:rPr lang="en-US" dirty="0"/>
              <a:t>Click to edit Master title style</a:t>
            </a:r>
          </a:p>
        </p:txBody>
      </p:sp>
      <p:sp>
        <p:nvSpPr>
          <p:cNvPr id="3" name="Content Placeholder 2"/>
          <p:cNvSpPr>
            <a:spLocks noGrp="1"/>
          </p:cNvSpPr>
          <p:nvPr>
            <p:ph idx="1"/>
          </p:nvPr>
        </p:nvSpPr>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8/7/2024</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1703658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2449107"/>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23095"/>
            <a:ext cx="9143998" cy="830997"/>
          </a:xfrm>
          <a:prstGeom prst="rect">
            <a:avLst/>
          </a:prstGeom>
          <a:noFill/>
        </p:spPr>
        <p:txBody>
          <a:bodyPr wrap="square" rtlCol="0">
            <a:spAutoFit/>
          </a:bodyPr>
          <a:lstStyle/>
          <a:p>
            <a:pPr algn="ctr"/>
            <a:r>
              <a:rPr lang="en-GB" sz="4800" b="1" dirty="0">
                <a:cs typeface="Arial"/>
              </a:rPr>
              <a:t>Make a paper aeroplane launcher</a:t>
            </a:r>
            <a:endParaRPr lang="en-US" sz="4800" b="1" dirty="0">
              <a:cs typeface="Arial"/>
            </a:endParaRPr>
          </a:p>
        </p:txBody>
      </p:sp>
      <p:sp>
        <p:nvSpPr>
          <p:cNvPr id="6" name="TextBox 5">
            <a:extLst>
              <a:ext uri="{FF2B5EF4-FFF2-40B4-BE49-F238E27FC236}">
                <a16:creationId xmlns:a16="http://schemas.microsoft.com/office/drawing/2014/main" id="{56DC60A3-752F-4355-B71F-61B141DF7F41}"/>
              </a:ext>
            </a:extLst>
          </p:cNvPr>
          <p:cNvSpPr txBox="1"/>
          <p:nvPr/>
        </p:nvSpPr>
        <p:spPr>
          <a:xfrm>
            <a:off x="577848" y="5125075"/>
            <a:ext cx="7988300" cy="453970"/>
          </a:xfrm>
          <a:prstGeom prst="rect">
            <a:avLst/>
          </a:prstGeom>
          <a:noFill/>
        </p:spPr>
        <p:txBody>
          <a:bodyPr wrap="square" rtlCol="0">
            <a:spAutoFit/>
          </a:bodyPr>
          <a:lstStyle>
            <a:defPPr>
              <a:defRPr lang="en-US"/>
            </a:defPPr>
            <a:lvl1pPr algn="ctr">
              <a:defRPr sz="2400">
                <a:latin typeface="Arial" panose="020B0604020202020204" pitchFamily="34" charset="0"/>
                <a:cs typeface="Arial" panose="020B0604020202020204" pitchFamily="34" charset="0"/>
              </a:defRPr>
            </a:lvl1pPr>
          </a:lstStyle>
          <a:p>
            <a:r>
              <a:rPr lang="en-GB" sz="2350" dirty="0">
                <a:latin typeface="+mn-lt"/>
              </a:rPr>
              <a:t>Making a launching device to fly paper aeroplanes</a:t>
            </a:r>
          </a:p>
        </p:txBody>
      </p:sp>
      <p:pic>
        <p:nvPicPr>
          <p:cNvPr id="2" name="Picture 1">
            <a:extLst>
              <a:ext uri="{FF2B5EF4-FFF2-40B4-BE49-F238E27FC236}">
                <a16:creationId xmlns:a16="http://schemas.microsoft.com/office/drawing/2014/main" id="{69A0FDC2-AF53-01C2-BA95-E6B7901B36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46719" y="2026927"/>
            <a:ext cx="3293861" cy="2876982"/>
          </a:xfrm>
          <a:prstGeom prst="rect">
            <a:avLst/>
          </a:prstGeom>
        </p:spPr>
      </p:pic>
    </p:spTree>
    <p:extLst>
      <p:ext uri="{BB962C8B-B14F-4D97-AF65-F5344CB8AC3E}">
        <p14:creationId xmlns:p14="http://schemas.microsoft.com/office/powerpoint/2010/main" val="573508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A50482-FAF9-82E2-6CA4-BDC04F28BDB7}"/>
              </a:ext>
            </a:extLst>
          </p:cNvPr>
          <p:cNvSpPr>
            <a:spLocks noGrp="1"/>
          </p:cNvSpPr>
          <p:nvPr>
            <p:ph idx="1"/>
          </p:nvPr>
        </p:nvSpPr>
        <p:spPr>
          <a:xfrm>
            <a:off x="406895" y="2136612"/>
            <a:ext cx="4466188" cy="2669564"/>
          </a:xfrm>
        </p:spPr>
        <p:txBody>
          <a:bodyPr>
            <a:normAutofit/>
          </a:bodyPr>
          <a:lstStyle/>
          <a:p>
            <a:pPr>
              <a:buFont typeface="Arial" panose="020B0604020202020204" pitchFamily="34" charset="0"/>
              <a:buChar char="•"/>
            </a:pPr>
            <a:r>
              <a:rPr lang="en-GB" sz="2400" dirty="0"/>
              <a:t>Cut a piece of A4 paper or card to 20cm x 20cm</a:t>
            </a:r>
          </a:p>
          <a:p>
            <a:pPr>
              <a:buFont typeface="Arial" panose="020B0604020202020204" pitchFamily="34" charset="0"/>
              <a:buChar char="•"/>
            </a:pPr>
            <a:endParaRPr lang="en-GB" sz="2400" dirty="0"/>
          </a:p>
          <a:p>
            <a:pPr>
              <a:buFont typeface="Arial" panose="020B0604020202020204" pitchFamily="34" charset="0"/>
              <a:buChar char="•"/>
            </a:pPr>
            <a:r>
              <a:rPr lang="en-GB" sz="2400" dirty="0"/>
              <a:t>Then fold in half</a:t>
            </a:r>
          </a:p>
        </p:txBody>
      </p:sp>
      <p:sp>
        <p:nvSpPr>
          <p:cNvPr id="4" name="Title 1">
            <a:extLst>
              <a:ext uri="{FF2B5EF4-FFF2-40B4-BE49-F238E27FC236}">
                <a16:creationId xmlns:a16="http://schemas.microsoft.com/office/drawing/2014/main" id="{26FA8D79-BF27-73B0-60A4-5F120F3D7C32}"/>
              </a:ext>
            </a:extLst>
          </p:cNvPr>
          <p:cNvSpPr txBox="1">
            <a:spLocks/>
          </p:cNvSpPr>
          <p:nvPr/>
        </p:nvSpPr>
        <p:spPr>
          <a:xfrm>
            <a:off x="231036" y="1154621"/>
            <a:ext cx="7310195" cy="680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Calibri" panose="020F0502020204030204" pitchFamily="34" charset="0"/>
                <a:ea typeface="Calibri" panose="020F0502020204030204" pitchFamily="34" charset="0"/>
                <a:cs typeface="Calibri" panose="020F0502020204030204" pitchFamily="34" charset="0"/>
              </a:rPr>
              <a:t>The launcher – Step 1</a:t>
            </a:r>
          </a:p>
        </p:txBody>
      </p:sp>
      <p:pic>
        <p:nvPicPr>
          <p:cNvPr id="7" name="Picture 6">
            <a:extLst>
              <a:ext uri="{FF2B5EF4-FFF2-40B4-BE49-F238E27FC236}">
                <a16:creationId xmlns:a16="http://schemas.microsoft.com/office/drawing/2014/main" id="{17A4C086-4985-1E6F-9522-2F28504734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916" t="23434" r="18077" b="4647"/>
          <a:stretch/>
        </p:blipFill>
        <p:spPr>
          <a:xfrm>
            <a:off x="3419603" y="2819399"/>
            <a:ext cx="2304793" cy="3248891"/>
          </a:xfrm>
          <a:prstGeom prst="rect">
            <a:avLst/>
          </a:prstGeom>
        </p:spPr>
      </p:pic>
      <p:pic>
        <p:nvPicPr>
          <p:cNvPr id="8" name="Picture 7">
            <a:extLst>
              <a:ext uri="{FF2B5EF4-FFF2-40B4-BE49-F238E27FC236}">
                <a16:creationId xmlns:a16="http://schemas.microsoft.com/office/drawing/2014/main" id="{1E8D45C2-AAA5-0F4A-5FA9-50243A763E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0808" r="3512" b="11515"/>
          <a:stretch/>
        </p:blipFill>
        <p:spPr>
          <a:xfrm>
            <a:off x="5875102" y="1170589"/>
            <a:ext cx="3037862" cy="2840181"/>
          </a:xfrm>
          <a:prstGeom prst="rect">
            <a:avLst/>
          </a:prstGeom>
        </p:spPr>
      </p:pic>
    </p:spTree>
    <p:extLst>
      <p:ext uri="{BB962C8B-B14F-4D97-AF65-F5344CB8AC3E}">
        <p14:creationId xmlns:p14="http://schemas.microsoft.com/office/powerpoint/2010/main" val="3411570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A50482-FAF9-82E2-6CA4-BDC04F28BDB7}"/>
              </a:ext>
            </a:extLst>
          </p:cNvPr>
          <p:cNvSpPr>
            <a:spLocks noGrp="1"/>
          </p:cNvSpPr>
          <p:nvPr>
            <p:ph idx="1"/>
          </p:nvPr>
        </p:nvSpPr>
        <p:spPr>
          <a:xfrm>
            <a:off x="406895" y="2136612"/>
            <a:ext cx="3674451" cy="2669564"/>
          </a:xfrm>
        </p:spPr>
        <p:txBody>
          <a:bodyPr>
            <a:normAutofit/>
          </a:bodyPr>
          <a:lstStyle/>
          <a:p>
            <a:pPr>
              <a:buFont typeface="Arial" panose="020B0604020202020204" pitchFamily="34" charset="0"/>
              <a:buChar char="•"/>
            </a:pPr>
            <a:r>
              <a:rPr lang="en-GB" sz="2400" dirty="0"/>
              <a:t>Now fold one half back on itself</a:t>
            </a:r>
          </a:p>
          <a:p>
            <a:pPr>
              <a:buFont typeface="Arial" panose="020B0604020202020204" pitchFamily="34" charset="0"/>
              <a:buChar char="•"/>
            </a:pPr>
            <a:endParaRPr lang="en-GB" sz="2400" dirty="0"/>
          </a:p>
          <a:p>
            <a:pPr>
              <a:buFont typeface="Arial" panose="020B0604020202020204" pitchFamily="34" charset="0"/>
              <a:buChar char="•"/>
            </a:pPr>
            <a:r>
              <a:rPr lang="en-GB" sz="2400" dirty="0"/>
              <a:t>Repeat on other side</a:t>
            </a:r>
          </a:p>
        </p:txBody>
      </p:sp>
      <p:sp>
        <p:nvSpPr>
          <p:cNvPr id="4" name="Title 1">
            <a:extLst>
              <a:ext uri="{FF2B5EF4-FFF2-40B4-BE49-F238E27FC236}">
                <a16:creationId xmlns:a16="http://schemas.microsoft.com/office/drawing/2014/main" id="{26FA8D79-BF27-73B0-60A4-5F120F3D7C32}"/>
              </a:ext>
            </a:extLst>
          </p:cNvPr>
          <p:cNvSpPr txBox="1">
            <a:spLocks/>
          </p:cNvSpPr>
          <p:nvPr/>
        </p:nvSpPr>
        <p:spPr>
          <a:xfrm>
            <a:off x="231036" y="1154621"/>
            <a:ext cx="7310195" cy="680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Calibri" panose="020F0502020204030204" pitchFamily="34" charset="0"/>
                <a:ea typeface="Calibri" panose="020F0502020204030204" pitchFamily="34" charset="0"/>
                <a:cs typeface="Calibri" panose="020F0502020204030204" pitchFamily="34" charset="0"/>
              </a:rPr>
              <a:t>The launcher – Step 2</a:t>
            </a:r>
          </a:p>
        </p:txBody>
      </p:sp>
      <p:pic>
        <p:nvPicPr>
          <p:cNvPr id="7" name="Picture 6">
            <a:extLst>
              <a:ext uri="{FF2B5EF4-FFF2-40B4-BE49-F238E27FC236}">
                <a16:creationId xmlns:a16="http://schemas.microsoft.com/office/drawing/2014/main" id="{B6F8F054-D4D7-ACEC-DDD2-46B3E8CFD2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606" t="13940" r="8530" b="3435"/>
          <a:stretch/>
        </p:blipFill>
        <p:spPr>
          <a:xfrm>
            <a:off x="6548925" y="1154621"/>
            <a:ext cx="2280411" cy="2826328"/>
          </a:xfrm>
          <a:prstGeom prst="rect">
            <a:avLst/>
          </a:prstGeom>
        </p:spPr>
      </p:pic>
      <p:pic>
        <p:nvPicPr>
          <p:cNvPr id="9" name="Picture 8">
            <a:extLst>
              <a:ext uri="{FF2B5EF4-FFF2-40B4-BE49-F238E27FC236}">
                <a16:creationId xmlns:a16="http://schemas.microsoft.com/office/drawing/2014/main" id="{40B318EC-B4EB-11EF-943C-717EC530C81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8494" t="14344" r="23341" b="6061"/>
          <a:stretch/>
        </p:blipFill>
        <p:spPr>
          <a:xfrm>
            <a:off x="4377144" y="2464757"/>
            <a:ext cx="1959610" cy="3574474"/>
          </a:xfrm>
          <a:prstGeom prst="rect">
            <a:avLst/>
          </a:prstGeom>
        </p:spPr>
      </p:pic>
    </p:spTree>
    <p:extLst>
      <p:ext uri="{BB962C8B-B14F-4D97-AF65-F5344CB8AC3E}">
        <p14:creationId xmlns:p14="http://schemas.microsoft.com/office/powerpoint/2010/main" val="690653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A50482-FAF9-82E2-6CA4-BDC04F28BDB7}"/>
              </a:ext>
            </a:extLst>
          </p:cNvPr>
          <p:cNvSpPr>
            <a:spLocks noGrp="1"/>
          </p:cNvSpPr>
          <p:nvPr>
            <p:ph idx="1"/>
          </p:nvPr>
        </p:nvSpPr>
        <p:spPr>
          <a:xfrm>
            <a:off x="406895" y="2136612"/>
            <a:ext cx="3674451" cy="3372090"/>
          </a:xfrm>
        </p:spPr>
        <p:txBody>
          <a:bodyPr>
            <a:normAutofit/>
          </a:bodyPr>
          <a:lstStyle/>
          <a:p>
            <a:pPr>
              <a:buFont typeface="Arial" panose="020B0604020202020204" pitchFamily="34" charset="0"/>
              <a:buChar char="•"/>
            </a:pPr>
            <a:r>
              <a:rPr lang="en-GB" sz="2400" dirty="0"/>
              <a:t>Open out to ensure you have it right</a:t>
            </a:r>
          </a:p>
          <a:p>
            <a:pPr>
              <a:buFont typeface="Arial" panose="020B0604020202020204" pitchFamily="34" charset="0"/>
              <a:buChar char="•"/>
            </a:pPr>
            <a:endParaRPr lang="en-GB" sz="2400" dirty="0"/>
          </a:p>
          <a:p>
            <a:pPr>
              <a:buFont typeface="Arial" panose="020B0604020202020204" pitchFamily="34" charset="0"/>
              <a:buChar char="•"/>
            </a:pPr>
            <a:r>
              <a:rPr lang="en-GB" sz="2400" dirty="0"/>
              <a:t>Then fold edge up on both sides</a:t>
            </a:r>
          </a:p>
        </p:txBody>
      </p:sp>
      <p:sp>
        <p:nvSpPr>
          <p:cNvPr id="4" name="Title 1">
            <a:extLst>
              <a:ext uri="{FF2B5EF4-FFF2-40B4-BE49-F238E27FC236}">
                <a16:creationId xmlns:a16="http://schemas.microsoft.com/office/drawing/2014/main" id="{26FA8D79-BF27-73B0-60A4-5F120F3D7C32}"/>
              </a:ext>
            </a:extLst>
          </p:cNvPr>
          <p:cNvSpPr txBox="1">
            <a:spLocks/>
          </p:cNvSpPr>
          <p:nvPr/>
        </p:nvSpPr>
        <p:spPr>
          <a:xfrm>
            <a:off x="231036" y="1154621"/>
            <a:ext cx="7310195" cy="680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Calibri" panose="020F0502020204030204" pitchFamily="34" charset="0"/>
                <a:ea typeface="Calibri" panose="020F0502020204030204" pitchFamily="34" charset="0"/>
                <a:cs typeface="Calibri" panose="020F0502020204030204" pitchFamily="34" charset="0"/>
              </a:rPr>
              <a:t>The launcher – Step 3</a:t>
            </a:r>
          </a:p>
        </p:txBody>
      </p:sp>
      <p:pic>
        <p:nvPicPr>
          <p:cNvPr id="9" name="Picture 8">
            <a:extLst>
              <a:ext uri="{FF2B5EF4-FFF2-40B4-BE49-F238E27FC236}">
                <a16:creationId xmlns:a16="http://schemas.microsoft.com/office/drawing/2014/main" id="{314A9307-C9F2-0782-0ABA-C0E0A431C4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4724" t="14546" r="18876"/>
          <a:stretch/>
        </p:blipFill>
        <p:spPr>
          <a:xfrm>
            <a:off x="3801654" y="3162838"/>
            <a:ext cx="1679885" cy="2881744"/>
          </a:xfrm>
          <a:prstGeom prst="rect">
            <a:avLst/>
          </a:prstGeom>
        </p:spPr>
      </p:pic>
      <p:pic>
        <p:nvPicPr>
          <p:cNvPr id="10" name="Picture 9">
            <a:extLst>
              <a:ext uri="{FF2B5EF4-FFF2-40B4-BE49-F238E27FC236}">
                <a16:creationId xmlns:a16="http://schemas.microsoft.com/office/drawing/2014/main" id="{CF986B72-150F-8A2F-9B44-EA5520DE8BC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4747" r="18494" b="24445"/>
          <a:stretch/>
        </p:blipFill>
        <p:spPr>
          <a:xfrm>
            <a:off x="6021859" y="1154621"/>
            <a:ext cx="2431112" cy="2417618"/>
          </a:xfrm>
          <a:prstGeom prst="rect">
            <a:avLst/>
          </a:prstGeom>
        </p:spPr>
      </p:pic>
      <p:pic>
        <p:nvPicPr>
          <p:cNvPr id="11" name="Picture 10">
            <a:extLst>
              <a:ext uri="{FF2B5EF4-FFF2-40B4-BE49-F238E27FC236}">
                <a16:creationId xmlns:a16="http://schemas.microsoft.com/office/drawing/2014/main" id="{5333000C-D06A-0421-EC55-F34CCE7B4396}"/>
              </a:ext>
            </a:extLst>
          </p:cNvPr>
          <p:cNvPicPr>
            <a:picLocks noChangeAspect="1"/>
          </p:cNvPicPr>
          <p:nvPr/>
        </p:nvPicPr>
        <p:blipFill>
          <a:blip r:embed="rId5"/>
          <a:stretch>
            <a:fillRect/>
          </a:stretch>
        </p:blipFill>
        <p:spPr>
          <a:xfrm>
            <a:off x="5542580" y="3636453"/>
            <a:ext cx="3389670" cy="2408129"/>
          </a:xfrm>
          <a:prstGeom prst="rect">
            <a:avLst/>
          </a:prstGeom>
        </p:spPr>
      </p:pic>
    </p:spTree>
    <p:extLst>
      <p:ext uri="{BB962C8B-B14F-4D97-AF65-F5344CB8AC3E}">
        <p14:creationId xmlns:p14="http://schemas.microsoft.com/office/powerpoint/2010/main" val="1279876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A50482-FAF9-82E2-6CA4-BDC04F28BDB7}"/>
              </a:ext>
            </a:extLst>
          </p:cNvPr>
          <p:cNvSpPr>
            <a:spLocks noGrp="1"/>
          </p:cNvSpPr>
          <p:nvPr>
            <p:ph idx="1"/>
          </p:nvPr>
        </p:nvSpPr>
        <p:spPr>
          <a:xfrm>
            <a:off x="406895" y="2136612"/>
            <a:ext cx="3674451" cy="3372090"/>
          </a:xfrm>
        </p:spPr>
        <p:txBody>
          <a:bodyPr>
            <a:normAutofit/>
          </a:bodyPr>
          <a:lstStyle/>
          <a:p>
            <a:pPr>
              <a:buFont typeface="Arial" panose="020B0604020202020204" pitchFamily="34" charset="0"/>
              <a:buChar char="•"/>
            </a:pPr>
            <a:r>
              <a:rPr lang="en-GB" sz="2400" dirty="0"/>
              <a:t>Staple your elastic band to inside bottom corner as shown here</a:t>
            </a:r>
          </a:p>
          <a:p>
            <a:pPr>
              <a:buFont typeface="Arial" panose="020B0604020202020204" pitchFamily="34" charset="0"/>
              <a:buChar char="•"/>
            </a:pPr>
            <a:endParaRPr lang="en-GB" sz="2400" dirty="0"/>
          </a:p>
          <a:p>
            <a:pPr>
              <a:buFont typeface="Arial" panose="020B0604020202020204" pitchFamily="34" charset="0"/>
              <a:buChar char="•"/>
            </a:pPr>
            <a:r>
              <a:rPr lang="en-GB" sz="2400" dirty="0"/>
              <a:t>Loop it over the launcher so it is around the back edge here</a:t>
            </a:r>
          </a:p>
        </p:txBody>
      </p:sp>
      <p:sp>
        <p:nvSpPr>
          <p:cNvPr id="4" name="Title 1">
            <a:extLst>
              <a:ext uri="{FF2B5EF4-FFF2-40B4-BE49-F238E27FC236}">
                <a16:creationId xmlns:a16="http://schemas.microsoft.com/office/drawing/2014/main" id="{26FA8D79-BF27-73B0-60A4-5F120F3D7C32}"/>
              </a:ext>
            </a:extLst>
          </p:cNvPr>
          <p:cNvSpPr txBox="1">
            <a:spLocks/>
          </p:cNvSpPr>
          <p:nvPr/>
        </p:nvSpPr>
        <p:spPr>
          <a:xfrm>
            <a:off x="231036" y="1154621"/>
            <a:ext cx="7310195" cy="680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Calibri" panose="020F0502020204030204" pitchFamily="34" charset="0"/>
                <a:ea typeface="Calibri" panose="020F0502020204030204" pitchFamily="34" charset="0"/>
                <a:cs typeface="Calibri" panose="020F0502020204030204" pitchFamily="34" charset="0"/>
              </a:rPr>
              <a:t>The launcher – Step 4</a:t>
            </a:r>
          </a:p>
        </p:txBody>
      </p:sp>
      <p:pic>
        <p:nvPicPr>
          <p:cNvPr id="6" name="Picture 5">
            <a:extLst>
              <a:ext uri="{FF2B5EF4-FFF2-40B4-BE49-F238E27FC236}">
                <a16:creationId xmlns:a16="http://schemas.microsoft.com/office/drawing/2014/main" id="{04FC2483-4103-C08C-D455-49339963B0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081" b="23233"/>
          <a:stretch/>
        </p:blipFill>
        <p:spPr>
          <a:xfrm>
            <a:off x="5680363" y="1055959"/>
            <a:ext cx="2904341" cy="2659868"/>
          </a:xfrm>
          <a:prstGeom prst="rect">
            <a:avLst/>
          </a:prstGeom>
        </p:spPr>
      </p:pic>
      <p:pic>
        <p:nvPicPr>
          <p:cNvPr id="7" name="Picture 6">
            <a:extLst>
              <a:ext uri="{FF2B5EF4-FFF2-40B4-BE49-F238E27FC236}">
                <a16:creationId xmlns:a16="http://schemas.microsoft.com/office/drawing/2014/main" id="{17336220-1B5A-8C2F-BAB0-0BD8F35781A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9207" t="7092" r="7507" b="12412"/>
          <a:stretch/>
        </p:blipFill>
        <p:spPr>
          <a:xfrm>
            <a:off x="4350327" y="2881744"/>
            <a:ext cx="2147454" cy="3144983"/>
          </a:xfrm>
          <a:prstGeom prst="rect">
            <a:avLst/>
          </a:prstGeom>
        </p:spPr>
      </p:pic>
      <p:cxnSp>
        <p:nvCxnSpPr>
          <p:cNvPr id="9" name="Straight Arrow Connector 8">
            <a:extLst>
              <a:ext uri="{FF2B5EF4-FFF2-40B4-BE49-F238E27FC236}">
                <a16:creationId xmlns:a16="http://schemas.microsoft.com/office/drawing/2014/main" id="{7656C6B9-09B9-25EA-4FDF-08129833EA75}"/>
              </a:ext>
            </a:extLst>
          </p:cNvPr>
          <p:cNvCxnSpPr/>
          <p:nvPr/>
        </p:nvCxnSpPr>
        <p:spPr>
          <a:xfrm>
            <a:off x="3064042" y="4539916"/>
            <a:ext cx="2277979" cy="9687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5817D7E-4B9A-4B29-F7E9-9888B01C34A4}"/>
              </a:ext>
            </a:extLst>
          </p:cNvPr>
          <p:cNvCxnSpPr>
            <a:cxnSpLocks/>
          </p:cNvCxnSpPr>
          <p:nvPr/>
        </p:nvCxnSpPr>
        <p:spPr>
          <a:xfrm flipV="1">
            <a:off x="4081346" y="2136612"/>
            <a:ext cx="2800717" cy="4268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3823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A50482-FAF9-82E2-6CA4-BDC04F28BDB7}"/>
              </a:ext>
            </a:extLst>
          </p:cNvPr>
          <p:cNvSpPr>
            <a:spLocks noGrp="1"/>
          </p:cNvSpPr>
          <p:nvPr>
            <p:ph idx="1"/>
          </p:nvPr>
        </p:nvSpPr>
        <p:spPr>
          <a:xfrm>
            <a:off x="406895" y="2136612"/>
            <a:ext cx="3674451" cy="3372090"/>
          </a:xfrm>
        </p:spPr>
        <p:txBody>
          <a:bodyPr>
            <a:normAutofit/>
          </a:bodyPr>
          <a:lstStyle/>
          <a:p>
            <a:pPr>
              <a:buFont typeface="Arial" panose="020B0604020202020204" pitchFamily="34" charset="0"/>
              <a:buChar char="•"/>
            </a:pPr>
            <a:r>
              <a:rPr lang="en-GB" sz="2400" dirty="0"/>
              <a:t>Put your plane on the launcher facing the staple end</a:t>
            </a:r>
          </a:p>
          <a:p>
            <a:pPr>
              <a:buFont typeface="Arial" panose="020B0604020202020204" pitchFamily="34" charset="0"/>
              <a:buChar char="•"/>
            </a:pPr>
            <a:endParaRPr lang="en-GB" sz="2400" dirty="0"/>
          </a:p>
          <a:p>
            <a:pPr>
              <a:buFont typeface="Arial" panose="020B0604020202020204" pitchFamily="34" charset="0"/>
              <a:buChar char="•"/>
            </a:pPr>
            <a:r>
              <a:rPr lang="en-GB" sz="2400" dirty="0"/>
              <a:t>Pull apart the sides of the launcher to send the plane soaring! </a:t>
            </a:r>
          </a:p>
        </p:txBody>
      </p:sp>
      <p:sp>
        <p:nvSpPr>
          <p:cNvPr id="4" name="Title 1">
            <a:extLst>
              <a:ext uri="{FF2B5EF4-FFF2-40B4-BE49-F238E27FC236}">
                <a16:creationId xmlns:a16="http://schemas.microsoft.com/office/drawing/2014/main" id="{26FA8D79-BF27-73B0-60A4-5F120F3D7C32}"/>
              </a:ext>
            </a:extLst>
          </p:cNvPr>
          <p:cNvSpPr txBox="1">
            <a:spLocks/>
          </p:cNvSpPr>
          <p:nvPr/>
        </p:nvSpPr>
        <p:spPr>
          <a:xfrm>
            <a:off x="231036" y="1154621"/>
            <a:ext cx="7310195" cy="680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Calibri" panose="020F0502020204030204" pitchFamily="34" charset="0"/>
                <a:ea typeface="Calibri" panose="020F0502020204030204" pitchFamily="34" charset="0"/>
                <a:cs typeface="Calibri" panose="020F0502020204030204" pitchFamily="34" charset="0"/>
              </a:rPr>
              <a:t>The launcher</a:t>
            </a:r>
          </a:p>
        </p:txBody>
      </p:sp>
      <p:pic>
        <p:nvPicPr>
          <p:cNvPr id="5" name="Picture 4">
            <a:extLst>
              <a:ext uri="{FF2B5EF4-FFF2-40B4-BE49-F238E27FC236}">
                <a16:creationId xmlns:a16="http://schemas.microsoft.com/office/drawing/2014/main" id="{5B468D0A-2746-C963-D2AE-711EB75127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9091" r="11667" b="13940"/>
          <a:stretch/>
        </p:blipFill>
        <p:spPr>
          <a:xfrm rot="5400000">
            <a:off x="5104817" y="1833747"/>
            <a:ext cx="3941841" cy="3674451"/>
          </a:xfrm>
          <a:prstGeom prst="rect">
            <a:avLst/>
          </a:prstGeom>
        </p:spPr>
      </p:pic>
      <p:sp>
        <p:nvSpPr>
          <p:cNvPr id="2" name="Arrow: Left 1">
            <a:extLst>
              <a:ext uri="{FF2B5EF4-FFF2-40B4-BE49-F238E27FC236}">
                <a16:creationId xmlns:a16="http://schemas.microsoft.com/office/drawing/2014/main" id="{13787877-3DF7-583D-8DAF-E84918351B2D}"/>
              </a:ext>
            </a:extLst>
          </p:cNvPr>
          <p:cNvSpPr/>
          <p:nvPr/>
        </p:nvSpPr>
        <p:spPr>
          <a:xfrm rot="19360570">
            <a:off x="5511781" y="3851865"/>
            <a:ext cx="741874" cy="788276"/>
          </a:xfrm>
          <a:prstGeom prst="leftArrow">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Left 5">
            <a:extLst>
              <a:ext uri="{FF2B5EF4-FFF2-40B4-BE49-F238E27FC236}">
                <a16:creationId xmlns:a16="http://schemas.microsoft.com/office/drawing/2014/main" id="{779AEE6C-80E7-1004-8FE6-E94AB76C3192}"/>
              </a:ext>
            </a:extLst>
          </p:cNvPr>
          <p:cNvSpPr/>
          <p:nvPr/>
        </p:nvSpPr>
        <p:spPr>
          <a:xfrm rot="8491336">
            <a:off x="7170294" y="2690343"/>
            <a:ext cx="741874" cy="788276"/>
          </a:xfrm>
          <a:prstGeom prst="leftArrow">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40896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FA8D79-BF27-73B0-60A4-5F120F3D7C32}"/>
              </a:ext>
            </a:extLst>
          </p:cNvPr>
          <p:cNvSpPr txBox="1">
            <a:spLocks/>
          </p:cNvSpPr>
          <p:nvPr/>
        </p:nvSpPr>
        <p:spPr>
          <a:xfrm>
            <a:off x="231036" y="1154621"/>
            <a:ext cx="7310195" cy="680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Calibri" panose="020F0502020204030204" pitchFamily="34" charset="0"/>
                <a:ea typeface="Calibri" panose="020F0502020204030204" pitchFamily="34" charset="0"/>
                <a:cs typeface="Calibri" panose="020F0502020204030204" pitchFamily="34" charset="0"/>
              </a:rPr>
              <a:t>Extension</a:t>
            </a:r>
          </a:p>
        </p:txBody>
      </p:sp>
      <p:sp>
        <p:nvSpPr>
          <p:cNvPr id="2" name="Content Placeholder 2">
            <a:extLst>
              <a:ext uri="{FF2B5EF4-FFF2-40B4-BE49-F238E27FC236}">
                <a16:creationId xmlns:a16="http://schemas.microsoft.com/office/drawing/2014/main" id="{AB2C5ECE-0C91-87C1-EA52-4BC1903E8D00}"/>
              </a:ext>
            </a:extLst>
          </p:cNvPr>
          <p:cNvSpPr>
            <a:spLocks noGrp="1"/>
          </p:cNvSpPr>
          <p:nvPr>
            <p:ph idx="1"/>
          </p:nvPr>
        </p:nvSpPr>
        <p:spPr>
          <a:xfrm>
            <a:off x="406895" y="2136612"/>
            <a:ext cx="4518396" cy="3372090"/>
          </a:xfrm>
        </p:spPr>
        <p:txBody>
          <a:bodyPr>
            <a:normAutofit lnSpcReduction="10000"/>
          </a:bodyPr>
          <a:lstStyle/>
          <a:p>
            <a:pPr>
              <a:buFont typeface="Arial" panose="020B0604020202020204" pitchFamily="34" charset="0"/>
              <a:buChar char="•"/>
            </a:pPr>
            <a:r>
              <a:rPr lang="en-GB" sz="2400" dirty="0"/>
              <a:t>Add decoration such as camouflage to your launcher</a:t>
            </a:r>
          </a:p>
          <a:p>
            <a:pPr>
              <a:buFont typeface="Arial" panose="020B0604020202020204" pitchFamily="34" charset="0"/>
              <a:buChar char="•"/>
            </a:pPr>
            <a:endParaRPr lang="en-GB" sz="2400" dirty="0"/>
          </a:p>
          <a:p>
            <a:pPr>
              <a:buFont typeface="Arial" panose="020B0604020202020204" pitchFamily="34" charset="0"/>
              <a:buChar char="•"/>
            </a:pPr>
            <a:r>
              <a:rPr lang="en-GB" sz="2400" dirty="0"/>
              <a:t>What happens if you use a shorter or longer elastic band?</a:t>
            </a:r>
          </a:p>
          <a:p>
            <a:pPr>
              <a:buFont typeface="Arial" panose="020B0604020202020204" pitchFamily="34" charset="0"/>
              <a:buChar char="•"/>
            </a:pPr>
            <a:endParaRPr lang="en-GB" sz="2400" dirty="0"/>
          </a:p>
          <a:p>
            <a:pPr>
              <a:buFont typeface="Arial" panose="020B0604020202020204" pitchFamily="34" charset="0"/>
              <a:buChar char="•"/>
            </a:pPr>
            <a:r>
              <a:rPr lang="en-GB" sz="2400" dirty="0"/>
              <a:t>Could you improve this launching device using other materials?</a:t>
            </a:r>
          </a:p>
        </p:txBody>
      </p:sp>
      <p:pic>
        <p:nvPicPr>
          <p:cNvPr id="5" name="Picture 4">
            <a:extLst>
              <a:ext uri="{FF2B5EF4-FFF2-40B4-BE49-F238E27FC236}">
                <a16:creationId xmlns:a16="http://schemas.microsoft.com/office/drawing/2014/main" id="{EF3A1028-D950-F6F8-EAB8-CBE0AD34700F}"/>
              </a:ext>
            </a:extLst>
          </p:cNvPr>
          <p:cNvPicPr>
            <a:picLocks noChangeAspect="1"/>
          </p:cNvPicPr>
          <p:nvPr/>
        </p:nvPicPr>
        <p:blipFill>
          <a:blip r:embed="rId3"/>
          <a:stretch>
            <a:fillRect/>
          </a:stretch>
        </p:blipFill>
        <p:spPr>
          <a:xfrm>
            <a:off x="4572576" y="1349298"/>
            <a:ext cx="4340388" cy="4340388"/>
          </a:xfrm>
          <a:prstGeom prst="rect">
            <a:avLst/>
          </a:prstGeom>
        </p:spPr>
      </p:pic>
    </p:spTree>
    <p:extLst>
      <p:ext uri="{BB962C8B-B14F-4D97-AF65-F5344CB8AC3E}">
        <p14:creationId xmlns:p14="http://schemas.microsoft.com/office/powerpoint/2010/main" val="693206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FF7871-7151-D8E4-3983-3F498EF6082E}"/>
              </a:ext>
            </a:extLst>
          </p:cNvPr>
          <p:cNvSpPr txBox="1"/>
          <p:nvPr/>
        </p:nvSpPr>
        <p:spPr>
          <a:xfrm>
            <a:off x="899592" y="1143759"/>
            <a:ext cx="7344816" cy="4570482"/>
          </a:xfrm>
          <a:prstGeom prst="rect">
            <a:avLst/>
          </a:prstGeom>
          <a:noFill/>
        </p:spPr>
        <p:txBody>
          <a:bodyPr wrap="square">
            <a:spAutoFit/>
          </a:bodyPr>
          <a:lstStyle/>
          <a:p>
            <a:pPr fontAlgn="base"/>
            <a:r>
              <a:rPr lang="en-GB" sz="2000" b="1" u="sng" dirty="0">
                <a:effectLst/>
                <a:latin typeface="Calibri" panose="020F0502020204030204" pitchFamily="34" charset="0"/>
                <a:ea typeface="Times New Roman" panose="02020603050405020304" pitchFamily="18" charset="0"/>
                <a:cs typeface="Calibri" panose="020F0502020204030204" pitchFamily="34" charset="0"/>
              </a:rPr>
              <a:t>Stay safe</a:t>
            </a:r>
            <a:r>
              <a:rPr lang="en-GB" sz="2000" b="1" dirty="0">
                <a:effectLst/>
                <a:latin typeface="Calibri" panose="020F0502020204030204" pitchFamily="34" charset="0"/>
                <a:ea typeface="Times New Roman" panose="02020603050405020304" pitchFamily="18" charset="0"/>
                <a:cs typeface="Calibri" panose="020F0502020204030204" pitchFamily="34" charset="0"/>
              </a:rPr>
              <a:t>  </a:t>
            </a:r>
          </a:p>
          <a:p>
            <a:pPr fontAlgn="base"/>
            <a:endParaRPr lang="en-GB" sz="1100" dirty="0">
              <a:effectLst/>
              <a:latin typeface="Calibri" panose="020F0502020204030204" pitchFamily="34" charset="0"/>
              <a:ea typeface="Times New Roman" panose="02020603050405020304" pitchFamily="18" charset="0"/>
              <a:cs typeface="Calibri" panose="020F0502020204030204" pitchFamily="34" charset="0"/>
            </a:endParaRPr>
          </a:p>
          <a:p>
            <a:pPr fontAlgn="base"/>
            <a:r>
              <a:rPr lang="en-GB" sz="2000" dirty="0">
                <a:effectLst/>
                <a:latin typeface="Calibri" panose="020F0502020204030204" pitchFamily="34" charset="0"/>
                <a:ea typeface="Times New Roman" panose="02020603050405020304" pitchFamily="18" charset="0"/>
                <a:cs typeface="Calibri" panose="020F0502020204030204" pitchFamily="34" charset="0"/>
              </a:rPr>
              <a:t>Whether you are a scientist researching a new medicine or an engineer solving climate change, safety always comes first. An adult must always be around and supervising when doing this activity. You are responsible for:</a:t>
            </a:r>
            <a:endParaRPr lang="en-GB" sz="3600" dirty="0">
              <a:effectLst/>
              <a:latin typeface="Calibri" panose="020F0502020204030204" pitchFamily="34" charset="0"/>
              <a:ea typeface="Times New Roman" panose="02020603050405020304" pitchFamily="18" charset="0"/>
              <a:cs typeface="Calibri" panose="020F0502020204030204" pitchFamily="34" charset="0"/>
            </a:endParaRPr>
          </a:p>
          <a:p>
            <a:pPr fontAlgn="base"/>
            <a:r>
              <a:rPr lang="en-GB" sz="2000" dirty="0">
                <a:effectLst/>
                <a:latin typeface="Calibri" panose="020F0502020204030204" pitchFamily="34" charset="0"/>
                <a:ea typeface="Times New Roman" panose="02020603050405020304" pitchFamily="18" charset="0"/>
                <a:cs typeface="Calibri" panose="020F0502020204030204" pitchFamily="34" charset="0"/>
              </a:rPr>
              <a:t> </a:t>
            </a:r>
            <a:endParaRPr lang="en-GB" sz="36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Symbol" panose="05050102010706020507" pitchFamily="18" charset="2"/>
              <a:buChar char=""/>
            </a:pPr>
            <a:r>
              <a:rPr lang="en-GB" sz="2000" dirty="0">
                <a:effectLst/>
                <a:latin typeface="Calibri" panose="020F0502020204030204" pitchFamily="34" charset="0"/>
                <a:ea typeface="Times New Roman" panose="02020603050405020304" pitchFamily="18" charset="0"/>
                <a:cs typeface="Calibri" panose="020F0502020204030204" pitchFamily="34" charset="0"/>
              </a:rPr>
              <a:t>ensuring that any equipment used for this activity is in good working condition</a:t>
            </a:r>
            <a:endParaRPr lang="en-GB" sz="36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Symbol" panose="05050102010706020507" pitchFamily="18" charset="2"/>
              <a:buChar char=""/>
            </a:pPr>
            <a:r>
              <a:rPr lang="en-GB" sz="2000" dirty="0">
                <a:effectLst/>
                <a:latin typeface="Calibri" panose="020F0502020204030204" pitchFamily="34" charset="0"/>
                <a:ea typeface="Times New Roman" panose="02020603050405020304" pitchFamily="18" charset="0"/>
                <a:cs typeface="Calibri" panose="020F0502020204030204" pitchFamily="34" charset="0"/>
              </a:rPr>
              <a:t>behaving sensibly and following any safety instructions so as not to hurt or injure yourself or others </a:t>
            </a:r>
            <a:endParaRPr lang="en-GB" sz="3600" dirty="0">
              <a:effectLst/>
              <a:latin typeface="Calibri" panose="020F0502020204030204" pitchFamily="34" charset="0"/>
              <a:ea typeface="Times New Roman" panose="02020603050405020304" pitchFamily="18" charset="0"/>
              <a:cs typeface="Calibri" panose="020F0502020204030204" pitchFamily="34" charset="0"/>
            </a:endParaRPr>
          </a:p>
          <a:p>
            <a:pPr fontAlgn="base"/>
            <a:r>
              <a:rPr lang="en-US" sz="2000" dirty="0">
                <a:effectLst/>
                <a:latin typeface="Calibri" panose="020F0502020204030204" pitchFamily="34" charset="0"/>
                <a:ea typeface="Times New Roman" panose="02020603050405020304" pitchFamily="18" charset="0"/>
                <a:cs typeface="Calibri" panose="020F0502020204030204" pitchFamily="34" charset="0"/>
              </a:rPr>
              <a:t> </a:t>
            </a:r>
            <a:endParaRPr lang="en-GB" sz="3600" dirty="0">
              <a:effectLst/>
              <a:latin typeface="Calibri" panose="020F0502020204030204" pitchFamily="34" charset="0"/>
              <a:ea typeface="Times New Roman" panose="02020603050405020304" pitchFamily="18" charset="0"/>
              <a:cs typeface="Calibri" panose="020F0502020204030204" pitchFamily="34" charset="0"/>
            </a:endParaRPr>
          </a:p>
          <a:p>
            <a:pPr fontAlgn="base"/>
            <a:r>
              <a:rPr lang="en-GB" sz="2000" dirty="0">
                <a:effectLst/>
                <a:latin typeface="Calibri" panose="020F0502020204030204" pitchFamily="34" charset="0"/>
                <a:ea typeface="Times New Roman" panose="02020603050405020304" pitchFamily="18" charset="0"/>
                <a:cs typeface="Calibri" panose="020F0502020204030204" pitchFamily="34" charset="0"/>
              </a:rPr>
              <a:t>Please note that in the absence of any negligence or other breach of duty by us, this activity is carried out at your own risk. It is important to take extra care at the stages marked with this symbol: ⚠ </a:t>
            </a:r>
            <a:endParaRPr lang="en-GB" sz="36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154751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31036" y="1094614"/>
            <a:ext cx="7911478" cy="680519"/>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Aircraft in World War 2</a:t>
            </a:r>
          </a:p>
        </p:txBody>
      </p:sp>
      <p:sp>
        <p:nvSpPr>
          <p:cNvPr id="4" name="TextBox 3">
            <a:extLst>
              <a:ext uri="{FF2B5EF4-FFF2-40B4-BE49-F238E27FC236}">
                <a16:creationId xmlns:a16="http://schemas.microsoft.com/office/drawing/2014/main" id="{F235A329-F13A-4775-9DE3-B3855F3CDB81}"/>
              </a:ext>
            </a:extLst>
          </p:cNvPr>
          <p:cNvSpPr txBox="1"/>
          <p:nvPr/>
        </p:nvSpPr>
        <p:spPr>
          <a:xfrm>
            <a:off x="287048" y="1742391"/>
            <a:ext cx="8353517" cy="2677656"/>
          </a:xfrm>
          <a:prstGeom prst="rect">
            <a:avLst/>
          </a:prstGeom>
          <a:noFill/>
        </p:spPr>
        <p:txBody>
          <a:bodyPr wrap="square">
            <a:spAutoFit/>
          </a:bodyPr>
          <a:lstStyle/>
          <a:p>
            <a:pPr marL="342900" indent="-342900">
              <a:buFont typeface="Arial" panose="020B0604020202020204" pitchFamily="34" charset="0"/>
              <a:buChar char="•"/>
            </a:pPr>
            <a:r>
              <a:rPr lang="en-GB" sz="2400" dirty="0">
                <a:cs typeface="Arial" panose="020B0604020202020204" pitchFamily="34" charset="0"/>
              </a:rPr>
              <a:t>The second world war happened between </a:t>
            </a:r>
            <a:r>
              <a:rPr lang="en-GB" sz="2400" b="1" dirty="0">
                <a:cs typeface="Arial" panose="020B0604020202020204" pitchFamily="34" charset="0"/>
              </a:rPr>
              <a:t>1939 and 1945</a:t>
            </a:r>
          </a:p>
          <a:p>
            <a:pPr marL="342900" indent="-342900">
              <a:buFont typeface="Arial" panose="020B0604020202020204" pitchFamily="34" charset="0"/>
              <a:buChar char="•"/>
            </a:pPr>
            <a:r>
              <a:rPr lang="en-GB" sz="2400" dirty="0">
                <a:cs typeface="Arial" panose="020B0604020202020204" pitchFamily="34" charset="0"/>
              </a:rPr>
              <a:t>Aircraft played an important part in the war, for both attack and defence</a:t>
            </a:r>
          </a:p>
          <a:p>
            <a:pPr marL="342900" indent="-342900">
              <a:buFont typeface="Arial" panose="020B0604020202020204" pitchFamily="34" charset="0"/>
              <a:buChar char="•"/>
            </a:pPr>
            <a:r>
              <a:rPr lang="en-GB" sz="2400" dirty="0">
                <a:cs typeface="Arial" panose="020B0604020202020204" pitchFamily="34" charset="0"/>
              </a:rPr>
              <a:t>Many new designs of aircraft were developed</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We are going to use the theme of flight to make a paper aeroplane and launcher</a:t>
            </a:r>
          </a:p>
        </p:txBody>
      </p:sp>
      <p:pic>
        <p:nvPicPr>
          <p:cNvPr id="1028" name="Picture 4" descr="Free fighter aircraft world war ii museum illustration">
            <a:extLst>
              <a:ext uri="{FF2B5EF4-FFF2-40B4-BE49-F238E27FC236}">
                <a16:creationId xmlns:a16="http://schemas.microsoft.com/office/drawing/2014/main" id="{900B6965-5C1B-DC1F-4E21-C20B4A3FFBB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6180" b="12850"/>
          <a:stretch/>
        </p:blipFill>
        <p:spPr bwMode="auto">
          <a:xfrm>
            <a:off x="2301412" y="4208187"/>
            <a:ext cx="4325420" cy="20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529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2077FE-E1E3-F005-2E0E-0ED5431E4F1D}"/>
              </a:ext>
            </a:extLst>
          </p:cNvPr>
          <p:cNvSpPr txBox="1"/>
          <p:nvPr/>
        </p:nvSpPr>
        <p:spPr>
          <a:xfrm>
            <a:off x="705980" y="2203741"/>
            <a:ext cx="3781293" cy="2954655"/>
          </a:xfrm>
          <a:prstGeom prst="rect">
            <a:avLst/>
          </a:prstGeom>
          <a:noFill/>
        </p:spPr>
        <p:txBody>
          <a:bodyPr wrap="square" rtlCol="0">
            <a:spAutoFit/>
          </a:bodyPr>
          <a:lstStyle/>
          <a:p>
            <a:pPr marL="285750" indent="-285750">
              <a:buFont typeface="Arial" panose="020B0604020202020204" pitchFamily="34" charset="0"/>
              <a:buChar char="•"/>
              <a:tabLst>
                <a:tab pos="2598738" algn="l"/>
              </a:tabLst>
            </a:pPr>
            <a:r>
              <a:rPr lang="en-GB" sz="2400" dirty="0"/>
              <a:t>Thick paper or card</a:t>
            </a:r>
          </a:p>
          <a:p>
            <a:pPr marL="285750" indent="-285750">
              <a:buFont typeface="Arial" panose="020B0604020202020204" pitchFamily="34" charset="0"/>
              <a:buChar char="•"/>
              <a:tabLst>
                <a:tab pos="2598738" algn="l"/>
              </a:tabLst>
            </a:pPr>
            <a:r>
              <a:rPr lang="en-GB" sz="2400" dirty="0"/>
              <a:t>Scissors</a:t>
            </a:r>
          </a:p>
          <a:p>
            <a:pPr marL="285750" indent="-285750">
              <a:buFont typeface="Arial" panose="020B0604020202020204" pitchFamily="34" charset="0"/>
              <a:buChar char="•"/>
              <a:tabLst>
                <a:tab pos="2598738" algn="l"/>
              </a:tabLst>
            </a:pPr>
            <a:r>
              <a:rPr lang="en-GB" sz="2400" dirty="0"/>
              <a:t>Pencil</a:t>
            </a:r>
          </a:p>
          <a:p>
            <a:pPr marL="285750" indent="-285750">
              <a:buFont typeface="Arial" panose="020B0604020202020204" pitchFamily="34" charset="0"/>
              <a:buChar char="•"/>
              <a:tabLst>
                <a:tab pos="2598738" algn="l"/>
              </a:tabLst>
            </a:pPr>
            <a:r>
              <a:rPr lang="en-GB" sz="2400" dirty="0"/>
              <a:t>Ruler </a:t>
            </a:r>
          </a:p>
          <a:p>
            <a:pPr marL="285750" indent="-285750">
              <a:buFont typeface="Arial" panose="020B0604020202020204" pitchFamily="34" charset="0"/>
              <a:buChar char="•"/>
              <a:tabLst>
                <a:tab pos="2598738" algn="l"/>
              </a:tabLst>
            </a:pPr>
            <a:r>
              <a:rPr lang="en-GB" sz="2400" dirty="0"/>
              <a:t>Elastic band</a:t>
            </a:r>
          </a:p>
          <a:p>
            <a:pPr marL="285750" indent="-285750">
              <a:buFont typeface="Arial" panose="020B0604020202020204" pitchFamily="34" charset="0"/>
              <a:buChar char="•"/>
              <a:tabLst>
                <a:tab pos="2598738" algn="l"/>
              </a:tabLst>
            </a:pPr>
            <a:r>
              <a:rPr lang="en-GB" sz="2400" dirty="0"/>
              <a:t>Paper clips</a:t>
            </a:r>
          </a:p>
          <a:p>
            <a:pPr marL="285750" indent="-285750">
              <a:buFont typeface="Arial" panose="020B0604020202020204" pitchFamily="34" charset="0"/>
              <a:buChar char="•"/>
              <a:tabLst>
                <a:tab pos="2598738" algn="l"/>
              </a:tabLst>
            </a:pPr>
            <a:r>
              <a:rPr lang="en-GB" sz="2400" dirty="0"/>
              <a:t>Tape or stapler</a:t>
            </a:r>
          </a:p>
          <a:p>
            <a:pPr>
              <a:tabLst>
                <a:tab pos="2598738" algn="l"/>
              </a:tabLst>
            </a:pPr>
            <a:endParaRPr lang="en-GB" dirty="0"/>
          </a:p>
        </p:txBody>
      </p:sp>
      <p:sp>
        <p:nvSpPr>
          <p:cNvPr id="6" name="Title 1">
            <a:extLst>
              <a:ext uri="{FF2B5EF4-FFF2-40B4-BE49-F238E27FC236}">
                <a16:creationId xmlns:a16="http://schemas.microsoft.com/office/drawing/2014/main" id="{8B6996E7-B687-ACFE-C657-91DBF3E32727}"/>
              </a:ext>
            </a:extLst>
          </p:cNvPr>
          <p:cNvSpPr>
            <a:spLocks noGrp="1"/>
          </p:cNvSpPr>
          <p:nvPr>
            <p:ph type="title"/>
          </p:nvPr>
        </p:nvSpPr>
        <p:spPr>
          <a:xfrm>
            <a:off x="231036" y="1154621"/>
            <a:ext cx="7310195" cy="680519"/>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Equipment and Resources</a:t>
            </a:r>
          </a:p>
        </p:txBody>
      </p:sp>
      <p:sp>
        <p:nvSpPr>
          <p:cNvPr id="2" name="TextBox 1">
            <a:extLst>
              <a:ext uri="{FF2B5EF4-FFF2-40B4-BE49-F238E27FC236}">
                <a16:creationId xmlns:a16="http://schemas.microsoft.com/office/drawing/2014/main" id="{D92F5C67-3A92-1762-D40C-01D51FCA64C3}"/>
              </a:ext>
            </a:extLst>
          </p:cNvPr>
          <p:cNvSpPr txBox="1"/>
          <p:nvPr/>
        </p:nvSpPr>
        <p:spPr>
          <a:xfrm>
            <a:off x="5316746" y="1318962"/>
            <a:ext cx="614855" cy="369332"/>
          </a:xfrm>
          <a:prstGeom prst="rect">
            <a:avLst/>
          </a:prstGeom>
          <a:noFill/>
        </p:spPr>
        <p:txBody>
          <a:bodyPr wrap="square">
            <a:spAutoFit/>
          </a:bodyPr>
          <a:lstStyle/>
          <a:p>
            <a:r>
              <a:rPr lang="en-GB" sz="1800" dirty="0">
                <a:effectLst/>
                <a:ea typeface="Times New Roman" panose="02020603050405020304" pitchFamily="18" charset="0"/>
                <a:cs typeface="Segoe UI Emoji" panose="020B0502040204020203" pitchFamily="34" charset="0"/>
              </a:rPr>
              <a:t>⚠</a:t>
            </a:r>
            <a:endParaRPr lang="en-GB" dirty="0"/>
          </a:p>
        </p:txBody>
      </p:sp>
      <p:pic>
        <p:nvPicPr>
          <p:cNvPr id="4" name="Picture 3">
            <a:extLst>
              <a:ext uri="{FF2B5EF4-FFF2-40B4-BE49-F238E27FC236}">
                <a16:creationId xmlns:a16="http://schemas.microsoft.com/office/drawing/2014/main" id="{DAEDFC5C-9F47-5AE1-ECB5-D61B921805BF}"/>
              </a:ext>
            </a:extLst>
          </p:cNvPr>
          <p:cNvPicPr>
            <a:picLocks noChangeAspect="1"/>
          </p:cNvPicPr>
          <p:nvPr/>
        </p:nvPicPr>
        <p:blipFill>
          <a:blip r:embed="rId3"/>
          <a:stretch>
            <a:fillRect/>
          </a:stretch>
        </p:blipFill>
        <p:spPr>
          <a:xfrm>
            <a:off x="5679959" y="1704319"/>
            <a:ext cx="2009314" cy="4006109"/>
          </a:xfrm>
          <a:prstGeom prst="rect">
            <a:avLst/>
          </a:prstGeom>
        </p:spPr>
      </p:pic>
    </p:spTree>
    <p:extLst>
      <p:ext uri="{BB962C8B-B14F-4D97-AF65-F5344CB8AC3E}">
        <p14:creationId xmlns:p14="http://schemas.microsoft.com/office/powerpoint/2010/main" val="660514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A50482-FAF9-82E2-6CA4-BDC04F28BDB7}"/>
              </a:ext>
            </a:extLst>
          </p:cNvPr>
          <p:cNvSpPr>
            <a:spLocks noGrp="1"/>
          </p:cNvSpPr>
          <p:nvPr>
            <p:ph idx="1"/>
          </p:nvPr>
        </p:nvSpPr>
        <p:spPr>
          <a:xfrm>
            <a:off x="231037" y="1971512"/>
            <a:ext cx="3773634" cy="2491144"/>
          </a:xfrm>
        </p:spPr>
        <p:txBody>
          <a:bodyPr>
            <a:normAutofit/>
          </a:bodyPr>
          <a:lstStyle/>
          <a:p>
            <a:pPr>
              <a:buFont typeface="Arial" panose="020B0604020202020204" pitchFamily="34" charset="0"/>
              <a:buChar char="•"/>
            </a:pPr>
            <a:r>
              <a:rPr lang="en-GB" sz="2400" dirty="0"/>
              <a:t>Place your A4 paper in portrait position</a:t>
            </a:r>
          </a:p>
          <a:p>
            <a:pPr>
              <a:buFont typeface="Arial" panose="020B0604020202020204" pitchFamily="34" charset="0"/>
              <a:buChar char="•"/>
            </a:pPr>
            <a:r>
              <a:rPr lang="en-GB" sz="2400" dirty="0"/>
              <a:t>Fold in half as shown</a:t>
            </a:r>
          </a:p>
          <a:p>
            <a:pPr>
              <a:buFont typeface="Arial" panose="020B0604020202020204" pitchFamily="34" charset="0"/>
              <a:buChar char="•"/>
            </a:pPr>
            <a:r>
              <a:rPr lang="en-GB" sz="2400" dirty="0"/>
              <a:t>Open up the paper and then fold both sides into the middle</a:t>
            </a:r>
          </a:p>
        </p:txBody>
      </p:sp>
      <p:sp>
        <p:nvSpPr>
          <p:cNvPr id="4" name="Title 1">
            <a:extLst>
              <a:ext uri="{FF2B5EF4-FFF2-40B4-BE49-F238E27FC236}">
                <a16:creationId xmlns:a16="http://schemas.microsoft.com/office/drawing/2014/main" id="{26FA8D79-BF27-73B0-60A4-5F120F3D7C32}"/>
              </a:ext>
            </a:extLst>
          </p:cNvPr>
          <p:cNvSpPr txBox="1">
            <a:spLocks/>
          </p:cNvSpPr>
          <p:nvPr/>
        </p:nvSpPr>
        <p:spPr>
          <a:xfrm>
            <a:off x="231036" y="1154621"/>
            <a:ext cx="7310195" cy="680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Calibri" panose="020F0502020204030204" pitchFamily="34" charset="0"/>
                <a:ea typeface="Calibri" panose="020F0502020204030204" pitchFamily="34" charset="0"/>
                <a:cs typeface="Calibri" panose="020F0502020204030204" pitchFamily="34" charset="0"/>
              </a:rPr>
              <a:t>Paper aeroplane – Step 1</a:t>
            </a:r>
          </a:p>
        </p:txBody>
      </p:sp>
      <p:pic>
        <p:nvPicPr>
          <p:cNvPr id="47" name="Picture 46">
            <a:extLst>
              <a:ext uri="{FF2B5EF4-FFF2-40B4-BE49-F238E27FC236}">
                <a16:creationId xmlns:a16="http://schemas.microsoft.com/office/drawing/2014/main" id="{5D679077-C892-5796-044A-753F8A9FA4EC}"/>
              </a:ext>
            </a:extLst>
          </p:cNvPr>
          <p:cNvPicPr>
            <a:picLocks noChangeAspect="1"/>
          </p:cNvPicPr>
          <p:nvPr/>
        </p:nvPicPr>
        <p:blipFill>
          <a:blip r:embed="rId3"/>
          <a:stretch>
            <a:fillRect/>
          </a:stretch>
        </p:blipFill>
        <p:spPr>
          <a:xfrm>
            <a:off x="6663331" y="1154621"/>
            <a:ext cx="1755800" cy="3225064"/>
          </a:xfrm>
          <a:prstGeom prst="rect">
            <a:avLst/>
          </a:prstGeom>
        </p:spPr>
      </p:pic>
      <p:pic>
        <p:nvPicPr>
          <p:cNvPr id="49" name="Picture 48">
            <a:extLst>
              <a:ext uri="{FF2B5EF4-FFF2-40B4-BE49-F238E27FC236}">
                <a16:creationId xmlns:a16="http://schemas.microsoft.com/office/drawing/2014/main" id="{15BC5B19-74C7-E8CB-CC24-2E990E2BA809}"/>
              </a:ext>
            </a:extLst>
          </p:cNvPr>
          <p:cNvPicPr>
            <a:picLocks noChangeAspect="1"/>
          </p:cNvPicPr>
          <p:nvPr/>
        </p:nvPicPr>
        <p:blipFill>
          <a:blip r:embed="rId4"/>
          <a:stretch>
            <a:fillRect/>
          </a:stretch>
        </p:blipFill>
        <p:spPr>
          <a:xfrm>
            <a:off x="3976257" y="2767153"/>
            <a:ext cx="2420322" cy="3225064"/>
          </a:xfrm>
          <a:prstGeom prst="rect">
            <a:avLst/>
          </a:prstGeom>
        </p:spPr>
      </p:pic>
    </p:spTree>
    <p:extLst>
      <p:ext uri="{BB962C8B-B14F-4D97-AF65-F5344CB8AC3E}">
        <p14:creationId xmlns:p14="http://schemas.microsoft.com/office/powerpoint/2010/main" val="1261128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A50482-FAF9-82E2-6CA4-BDC04F28BDB7}"/>
              </a:ext>
            </a:extLst>
          </p:cNvPr>
          <p:cNvSpPr>
            <a:spLocks noGrp="1"/>
          </p:cNvSpPr>
          <p:nvPr>
            <p:ph idx="1"/>
          </p:nvPr>
        </p:nvSpPr>
        <p:spPr>
          <a:xfrm>
            <a:off x="399902" y="2054775"/>
            <a:ext cx="2751476" cy="1052637"/>
          </a:xfrm>
        </p:spPr>
        <p:txBody>
          <a:bodyPr>
            <a:noAutofit/>
          </a:bodyPr>
          <a:lstStyle/>
          <a:p>
            <a:pPr>
              <a:buFont typeface="Arial" panose="020B0604020202020204" pitchFamily="34" charset="0"/>
              <a:buChar char="•"/>
            </a:pPr>
            <a:r>
              <a:rPr lang="en-GB" sz="2400" dirty="0"/>
              <a:t>Next fold both sides again into the middle</a:t>
            </a:r>
          </a:p>
          <a:p>
            <a:pPr>
              <a:buFont typeface="Arial" panose="020B0604020202020204" pitchFamily="34" charset="0"/>
              <a:buChar char="•"/>
            </a:pPr>
            <a:endParaRPr lang="en-GB" sz="2400" dirty="0"/>
          </a:p>
          <a:p>
            <a:pPr>
              <a:buFont typeface="Arial" panose="020B0604020202020204" pitchFamily="34" charset="0"/>
              <a:buChar char="•"/>
            </a:pPr>
            <a:r>
              <a:rPr lang="en-GB" sz="2400" dirty="0"/>
              <a:t>Then fold point downwards as shown</a:t>
            </a:r>
          </a:p>
        </p:txBody>
      </p:sp>
      <p:sp>
        <p:nvSpPr>
          <p:cNvPr id="4" name="Title 1">
            <a:extLst>
              <a:ext uri="{FF2B5EF4-FFF2-40B4-BE49-F238E27FC236}">
                <a16:creationId xmlns:a16="http://schemas.microsoft.com/office/drawing/2014/main" id="{26FA8D79-BF27-73B0-60A4-5F120F3D7C32}"/>
              </a:ext>
            </a:extLst>
          </p:cNvPr>
          <p:cNvSpPr txBox="1">
            <a:spLocks/>
          </p:cNvSpPr>
          <p:nvPr/>
        </p:nvSpPr>
        <p:spPr>
          <a:xfrm>
            <a:off x="231036" y="1154621"/>
            <a:ext cx="7310195" cy="680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Calibri" panose="020F0502020204030204" pitchFamily="34" charset="0"/>
                <a:ea typeface="Calibri" panose="020F0502020204030204" pitchFamily="34" charset="0"/>
                <a:cs typeface="Calibri" panose="020F0502020204030204" pitchFamily="34" charset="0"/>
              </a:rPr>
              <a:t>Paper aeroplane – Step 2</a:t>
            </a:r>
          </a:p>
        </p:txBody>
      </p:sp>
      <p:pic>
        <p:nvPicPr>
          <p:cNvPr id="8" name="Picture 7">
            <a:extLst>
              <a:ext uri="{FF2B5EF4-FFF2-40B4-BE49-F238E27FC236}">
                <a16:creationId xmlns:a16="http://schemas.microsoft.com/office/drawing/2014/main" id="{9A838118-0C7E-FEC2-C2BE-2E6D9A0954C8}"/>
              </a:ext>
            </a:extLst>
          </p:cNvPr>
          <p:cNvPicPr>
            <a:picLocks noChangeAspect="1"/>
          </p:cNvPicPr>
          <p:nvPr/>
        </p:nvPicPr>
        <p:blipFill>
          <a:blip r:embed="rId3"/>
          <a:stretch>
            <a:fillRect/>
          </a:stretch>
        </p:blipFill>
        <p:spPr>
          <a:xfrm>
            <a:off x="6179127" y="1154621"/>
            <a:ext cx="2426418" cy="3225064"/>
          </a:xfrm>
          <a:prstGeom prst="rect">
            <a:avLst/>
          </a:prstGeom>
        </p:spPr>
      </p:pic>
      <p:pic>
        <p:nvPicPr>
          <p:cNvPr id="10" name="Picture 9">
            <a:extLst>
              <a:ext uri="{FF2B5EF4-FFF2-40B4-BE49-F238E27FC236}">
                <a16:creationId xmlns:a16="http://schemas.microsoft.com/office/drawing/2014/main" id="{BB0A801F-8F9F-1AA9-9F79-D711A963058E}"/>
              </a:ext>
            </a:extLst>
          </p:cNvPr>
          <p:cNvPicPr>
            <a:picLocks noChangeAspect="1"/>
          </p:cNvPicPr>
          <p:nvPr/>
        </p:nvPicPr>
        <p:blipFill>
          <a:blip r:embed="rId4"/>
          <a:stretch>
            <a:fillRect/>
          </a:stretch>
        </p:blipFill>
        <p:spPr>
          <a:xfrm>
            <a:off x="2964874" y="3189249"/>
            <a:ext cx="2944623" cy="2609314"/>
          </a:xfrm>
          <a:prstGeom prst="rect">
            <a:avLst/>
          </a:prstGeom>
        </p:spPr>
      </p:pic>
    </p:spTree>
    <p:extLst>
      <p:ext uri="{BB962C8B-B14F-4D97-AF65-F5344CB8AC3E}">
        <p14:creationId xmlns:p14="http://schemas.microsoft.com/office/powerpoint/2010/main" val="2534216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A50482-FAF9-82E2-6CA4-BDC04F28BDB7}"/>
              </a:ext>
            </a:extLst>
          </p:cNvPr>
          <p:cNvSpPr>
            <a:spLocks noGrp="1"/>
          </p:cNvSpPr>
          <p:nvPr>
            <p:ph idx="1"/>
          </p:nvPr>
        </p:nvSpPr>
        <p:spPr>
          <a:xfrm>
            <a:off x="406895" y="2136612"/>
            <a:ext cx="3139869" cy="2669564"/>
          </a:xfrm>
        </p:spPr>
        <p:txBody>
          <a:bodyPr>
            <a:normAutofit/>
          </a:bodyPr>
          <a:lstStyle/>
          <a:p>
            <a:pPr>
              <a:buFont typeface="Arial" panose="020B0604020202020204" pitchFamily="34" charset="0"/>
              <a:buChar char="•"/>
            </a:pPr>
            <a:r>
              <a:rPr lang="en-GB" sz="2400" dirty="0"/>
              <a:t>Turn paper over and fold again into centre</a:t>
            </a:r>
          </a:p>
          <a:p>
            <a:pPr>
              <a:buFont typeface="Arial" panose="020B0604020202020204" pitchFamily="34" charset="0"/>
              <a:buChar char="•"/>
            </a:pPr>
            <a:endParaRPr lang="en-GB" sz="2400" dirty="0"/>
          </a:p>
          <a:p>
            <a:pPr>
              <a:buFont typeface="Arial" panose="020B0604020202020204" pitchFamily="34" charset="0"/>
              <a:buChar char="•"/>
            </a:pPr>
            <a:r>
              <a:rPr lang="en-GB" sz="2400" dirty="0"/>
              <a:t>Fiddly bit – now open the flaps to form second picture</a:t>
            </a:r>
          </a:p>
        </p:txBody>
      </p:sp>
      <p:sp>
        <p:nvSpPr>
          <p:cNvPr id="4" name="Title 1">
            <a:extLst>
              <a:ext uri="{FF2B5EF4-FFF2-40B4-BE49-F238E27FC236}">
                <a16:creationId xmlns:a16="http://schemas.microsoft.com/office/drawing/2014/main" id="{26FA8D79-BF27-73B0-60A4-5F120F3D7C32}"/>
              </a:ext>
            </a:extLst>
          </p:cNvPr>
          <p:cNvSpPr txBox="1">
            <a:spLocks/>
          </p:cNvSpPr>
          <p:nvPr/>
        </p:nvSpPr>
        <p:spPr>
          <a:xfrm>
            <a:off x="231036" y="1154621"/>
            <a:ext cx="7310195" cy="680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Calibri" panose="020F0502020204030204" pitchFamily="34" charset="0"/>
                <a:ea typeface="Calibri" panose="020F0502020204030204" pitchFamily="34" charset="0"/>
                <a:cs typeface="Calibri" panose="020F0502020204030204" pitchFamily="34" charset="0"/>
              </a:rPr>
              <a:t>Paper aeroplane – Step 3</a:t>
            </a:r>
          </a:p>
        </p:txBody>
      </p:sp>
      <p:pic>
        <p:nvPicPr>
          <p:cNvPr id="6" name="Picture 5">
            <a:extLst>
              <a:ext uri="{FF2B5EF4-FFF2-40B4-BE49-F238E27FC236}">
                <a16:creationId xmlns:a16="http://schemas.microsoft.com/office/drawing/2014/main" id="{BFB7662E-2DDB-FD68-B83D-79AB43B94D23}"/>
              </a:ext>
            </a:extLst>
          </p:cNvPr>
          <p:cNvPicPr>
            <a:picLocks noChangeAspect="1"/>
          </p:cNvPicPr>
          <p:nvPr/>
        </p:nvPicPr>
        <p:blipFill rotWithShape="1">
          <a:blip r:embed="rId3"/>
          <a:srcRect l="15555" t="47403"/>
          <a:stretch/>
        </p:blipFill>
        <p:spPr>
          <a:xfrm>
            <a:off x="6130624" y="3471394"/>
            <a:ext cx="2821214" cy="2523589"/>
          </a:xfrm>
          <a:prstGeom prst="rect">
            <a:avLst/>
          </a:prstGeom>
        </p:spPr>
      </p:pic>
      <p:pic>
        <p:nvPicPr>
          <p:cNvPr id="8" name="Picture 7">
            <a:extLst>
              <a:ext uri="{FF2B5EF4-FFF2-40B4-BE49-F238E27FC236}">
                <a16:creationId xmlns:a16="http://schemas.microsoft.com/office/drawing/2014/main" id="{E1688F48-E72B-56EE-B957-6A2A813AB3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6740" y="1030017"/>
            <a:ext cx="2776907" cy="2398984"/>
          </a:xfrm>
          <a:prstGeom prst="rect">
            <a:avLst/>
          </a:prstGeom>
        </p:spPr>
      </p:pic>
      <p:pic>
        <p:nvPicPr>
          <p:cNvPr id="10" name="Picture 9">
            <a:extLst>
              <a:ext uri="{FF2B5EF4-FFF2-40B4-BE49-F238E27FC236}">
                <a16:creationId xmlns:a16="http://schemas.microsoft.com/office/drawing/2014/main" id="{A4748BA2-5893-132B-1254-0786E0A2959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5019" r="7172"/>
          <a:stretch/>
        </p:blipFill>
        <p:spPr>
          <a:xfrm>
            <a:off x="3918217" y="3471394"/>
            <a:ext cx="2169968" cy="2648698"/>
          </a:xfrm>
          <a:prstGeom prst="rect">
            <a:avLst/>
          </a:prstGeom>
        </p:spPr>
      </p:pic>
    </p:spTree>
    <p:extLst>
      <p:ext uri="{BB962C8B-B14F-4D97-AF65-F5344CB8AC3E}">
        <p14:creationId xmlns:p14="http://schemas.microsoft.com/office/powerpoint/2010/main" val="2734384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A50482-FAF9-82E2-6CA4-BDC04F28BDB7}"/>
              </a:ext>
            </a:extLst>
          </p:cNvPr>
          <p:cNvSpPr>
            <a:spLocks noGrp="1"/>
          </p:cNvSpPr>
          <p:nvPr>
            <p:ph idx="1"/>
          </p:nvPr>
        </p:nvSpPr>
        <p:spPr>
          <a:xfrm>
            <a:off x="369410" y="1969136"/>
            <a:ext cx="2446790" cy="3461846"/>
          </a:xfrm>
        </p:spPr>
        <p:txBody>
          <a:bodyPr>
            <a:normAutofit/>
          </a:bodyPr>
          <a:lstStyle/>
          <a:p>
            <a:pPr>
              <a:buFont typeface="Arial" panose="020B0604020202020204" pitchFamily="34" charset="0"/>
              <a:buChar char="•"/>
            </a:pPr>
            <a:r>
              <a:rPr lang="en-GB" sz="2400" dirty="0"/>
              <a:t>Turn it over again and fold the pointed end upwards to the line shown here</a:t>
            </a:r>
          </a:p>
          <a:p>
            <a:pPr>
              <a:buFont typeface="Arial" panose="020B0604020202020204" pitchFamily="34" charset="0"/>
              <a:buChar char="•"/>
            </a:pPr>
            <a:endParaRPr lang="en-GB" sz="2400" dirty="0"/>
          </a:p>
          <a:p>
            <a:pPr>
              <a:buFont typeface="Arial" panose="020B0604020202020204" pitchFamily="34" charset="0"/>
              <a:buChar char="•"/>
            </a:pPr>
            <a:r>
              <a:rPr lang="en-GB" sz="2400" dirty="0"/>
              <a:t>Fold in half inwards again</a:t>
            </a:r>
          </a:p>
          <a:p>
            <a:pPr>
              <a:buFont typeface="Arial" panose="020B0604020202020204" pitchFamily="34" charset="0"/>
              <a:buChar char="•"/>
            </a:pPr>
            <a:endParaRPr lang="en-GB" sz="2400" dirty="0"/>
          </a:p>
          <a:p>
            <a:pPr>
              <a:buFont typeface="Arial" panose="020B0604020202020204" pitchFamily="34" charset="0"/>
              <a:buChar char="•"/>
            </a:pPr>
            <a:endParaRPr lang="en-GB" sz="2400" dirty="0"/>
          </a:p>
        </p:txBody>
      </p:sp>
      <p:sp>
        <p:nvSpPr>
          <p:cNvPr id="4" name="Title 1">
            <a:extLst>
              <a:ext uri="{FF2B5EF4-FFF2-40B4-BE49-F238E27FC236}">
                <a16:creationId xmlns:a16="http://schemas.microsoft.com/office/drawing/2014/main" id="{26FA8D79-BF27-73B0-60A4-5F120F3D7C32}"/>
              </a:ext>
            </a:extLst>
          </p:cNvPr>
          <p:cNvSpPr txBox="1">
            <a:spLocks/>
          </p:cNvSpPr>
          <p:nvPr/>
        </p:nvSpPr>
        <p:spPr>
          <a:xfrm>
            <a:off x="231036" y="1154621"/>
            <a:ext cx="7310195" cy="680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Calibri" panose="020F0502020204030204" pitchFamily="34" charset="0"/>
                <a:ea typeface="Calibri" panose="020F0502020204030204" pitchFamily="34" charset="0"/>
                <a:cs typeface="Calibri" panose="020F0502020204030204" pitchFamily="34" charset="0"/>
              </a:rPr>
              <a:t>Paper aeroplane – Step 4</a:t>
            </a:r>
          </a:p>
        </p:txBody>
      </p:sp>
      <p:pic>
        <p:nvPicPr>
          <p:cNvPr id="8" name="Picture 7">
            <a:extLst>
              <a:ext uri="{FF2B5EF4-FFF2-40B4-BE49-F238E27FC236}">
                <a16:creationId xmlns:a16="http://schemas.microsoft.com/office/drawing/2014/main" id="{9F2BD221-CC78-8A5C-2484-3B63887319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445" b="19394"/>
          <a:stretch/>
        </p:blipFill>
        <p:spPr>
          <a:xfrm>
            <a:off x="5574723" y="1177222"/>
            <a:ext cx="3028798" cy="3075709"/>
          </a:xfrm>
          <a:prstGeom prst="rect">
            <a:avLst/>
          </a:prstGeom>
        </p:spPr>
      </p:pic>
      <p:pic>
        <p:nvPicPr>
          <p:cNvPr id="11" name="Picture 10">
            <a:extLst>
              <a:ext uri="{FF2B5EF4-FFF2-40B4-BE49-F238E27FC236}">
                <a16:creationId xmlns:a16="http://schemas.microsoft.com/office/drawing/2014/main" id="{529D9720-82DD-BC91-C7D3-746EAA708F57}"/>
              </a:ext>
            </a:extLst>
          </p:cNvPr>
          <p:cNvPicPr>
            <a:picLocks noChangeAspect="1"/>
          </p:cNvPicPr>
          <p:nvPr/>
        </p:nvPicPr>
        <p:blipFill>
          <a:blip r:embed="rId4"/>
          <a:stretch>
            <a:fillRect/>
          </a:stretch>
        </p:blipFill>
        <p:spPr>
          <a:xfrm>
            <a:off x="2816200" y="3912469"/>
            <a:ext cx="3511600" cy="2152075"/>
          </a:xfrm>
          <a:prstGeom prst="rect">
            <a:avLst/>
          </a:prstGeom>
        </p:spPr>
      </p:pic>
      <p:cxnSp>
        <p:nvCxnSpPr>
          <p:cNvPr id="16" name="Straight Arrow Connector 15">
            <a:extLst>
              <a:ext uri="{FF2B5EF4-FFF2-40B4-BE49-F238E27FC236}">
                <a16:creationId xmlns:a16="http://schemas.microsoft.com/office/drawing/2014/main" id="{304F2389-8B60-5B38-D580-FAB34309774A}"/>
              </a:ext>
            </a:extLst>
          </p:cNvPr>
          <p:cNvCxnSpPr/>
          <p:nvPr/>
        </p:nvCxnSpPr>
        <p:spPr>
          <a:xfrm flipV="1">
            <a:off x="2816200" y="2967789"/>
            <a:ext cx="3857316" cy="46121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7672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A50482-FAF9-82E2-6CA4-BDC04F28BDB7}"/>
              </a:ext>
            </a:extLst>
          </p:cNvPr>
          <p:cNvSpPr>
            <a:spLocks noGrp="1"/>
          </p:cNvSpPr>
          <p:nvPr>
            <p:ph idx="1"/>
          </p:nvPr>
        </p:nvSpPr>
        <p:spPr>
          <a:xfrm>
            <a:off x="406895" y="2136612"/>
            <a:ext cx="3997837" cy="2669564"/>
          </a:xfrm>
        </p:spPr>
        <p:txBody>
          <a:bodyPr>
            <a:normAutofit/>
          </a:bodyPr>
          <a:lstStyle/>
          <a:p>
            <a:pPr>
              <a:buFont typeface="Arial" panose="020B0604020202020204" pitchFamily="34" charset="0"/>
              <a:buChar char="•"/>
            </a:pPr>
            <a:r>
              <a:rPr lang="en-GB" sz="2400" dirty="0"/>
              <a:t>Fold wing inwards, turn paper over and repeat second side</a:t>
            </a:r>
          </a:p>
          <a:p>
            <a:pPr>
              <a:buFont typeface="Arial" panose="020B0604020202020204" pitchFamily="34" charset="0"/>
              <a:buChar char="•"/>
            </a:pPr>
            <a:endParaRPr lang="en-GB" sz="2400" dirty="0"/>
          </a:p>
          <a:p>
            <a:pPr>
              <a:buFont typeface="Arial" panose="020B0604020202020204" pitchFamily="34" charset="0"/>
              <a:buChar char="•"/>
            </a:pPr>
            <a:r>
              <a:rPr lang="en-GB" sz="2400" dirty="0"/>
              <a:t>Your plane is almost complete – fold the wing tips to give it some stability</a:t>
            </a:r>
          </a:p>
        </p:txBody>
      </p:sp>
      <p:sp>
        <p:nvSpPr>
          <p:cNvPr id="4" name="Title 1">
            <a:extLst>
              <a:ext uri="{FF2B5EF4-FFF2-40B4-BE49-F238E27FC236}">
                <a16:creationId xmlns:a16="http://schemas.microsoft.com/office/drawing/2014/main" id="{26FA8D79-BF27-73B0-60A4-5F120F3D7C32}"/>
              </a:ext>
            </a:extLst>
          </p:cNvPr>
          <p:cNvSpPr txBox="1">
            <a:spLocks/>
          </p:cNvSpPr>
          <p:nvPr/>
        </p:nvSpPr>
        <p:spPr>
          <a:xfrm>
            <a:off x="231036" y="1154621"/>
            <a:ext cx="7310195" cy="680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Calibri" panose="020F0502020204030204" pitchFamily="34" charset="0"/>
                <a:ea typeface="Calibri" panose="020F0502020204030204" pitchFamily="34" charset="0"/>
                <a:cs typeface="Calibri" panose="020F0502020204030204" pitchFamily="34" charset="0"/>
              </a:rPr>
              <a:t>Paper aeroplane – Step 5</a:t>
            </a:r>
          </a:p>
        </p:txBody>
      </p:sp>
      <p:pic>
        <p:nvPicPr>
          <p:cNvPr id="7" name="Picture 6">
            <a:extLst>
              <a:ext uri="{FF2B5EF4-FFF2-40B4-BE49-F238E27FC236}">
                <a16:creationId xmlns:a16="http://schemas.microsoft.com/office/drawing/2014/main" id="{1C42B587-461D-22D9-9FD6-6CC18292BB14}"/>
              </a:ext>
            </a:extLst>
          </p:cNvPr>
          <p:cNvPicPr>
            <a:picLocks noChangeAspect="1"/>
          </p:cNvPicPr>
          <p:nvPr/>
        </p:nvPicPr>
        <p:blipFill>
          <a:blip r:embed="rId3"/>
          <a:stretch>
            <a:fillRect/>
          </a:stretch>
        </p:blipFill>
        <p:spPr>
          <a:xfrm>
            <a:off x="5425750" y="3717945"/>
            <a:ext cx="3487214" cy="2176461"/>
          </a:xfrm>
          <a:prstGeom prst="rect">
            <a:avLst/>
          </a:prstGeom>
        </p:spPr>
      </p:pic>
      <p:pic>
        <p:nvPicPr>
          <p:cNvPr id="9" name="Picture 8">
            <a:extLst>
              <a:ext uri="{FF2B5EF4-FFF2-40B4-BE49-F238E27FC236}">
                <a16:creationId xmlns:a16="http://schemas.microsoft.com/office/drawing/2014/main" id="{AF96408A-9582-A0D6-AD89-E2325035874B}"/>
              </a:ext>
            </a:extLst>
          </p:cNvPr>
          <p:cNvPicPr>
            <a:picLocks noChangeAspect="1"/>
          </p:cNvPicPr>
          <p:nvPr/>
        </p:nvPicPr>
        <p:blipFill>
          <a:blip r:embed="rId4"/>
          <a:stretch>
            <a:fillRect/>
          </a:stretch>
        </p:blipFill>
        <p:spPr>
          <a:xfrm>
            <a:off x="5541584" y="1154621"/>
            <a:ext cx="3255546" cy="2420322"/>
          </a:xfrm>
          <a:prstGeom prst="rect">
            <a:avLst/>
          </a:prstGeom>
        </p:spPr>
      </p:pic>
    </p:spTree>
    <p:extLst>
      <p:ext uri="{BB962C8B-B14F-4D97-AF65-F5344CB8AC3E}">
        <p14:creationId xmlns:p14="http://schemas.microsoft.com/office/powerpoint/2010/main" val="19756860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498559F77D6649971E4AAB1E284C23" ma:contentTypeVersion="20" ma:contentTypeDescription="Create a new document." ma:contentTypeScope="" ma:versionID="a985e481307feb9d75cf696339067fe9">
  <xsd:schema xmlns:xsd="http://www.w3.org/2001/XMLSchema" xmlns:xs="http://www.w3.org/2001/XMLSchema" xmlns:p="http://schemas.microsoft.com/office/2006/metadata/properties" xmlns:ns1="http://schemas.microsoft.com/sharepoint/v3" xmlns:ns3="accd350c-b984-42cf-bbe1-f539aeb1d405" xmlns:ns4="7ef59ffa-03b4-4cf8-9ac4-3e911814cc06" targetNamespace="http://schemas.microsoft.com/office/2006/metadata/properties" ma:root="true" ma:fieldsID="4ae27e57b7e4384c290d56f430851e2a" ns1:_="" ns3:_="" ns4:_="">
    <xsd:import namespace="http://schemas.microsoft.com/sharepoint/v3"/>
    <xsd:import namespace="accd350c-b984-42cf-bbe1-f539aeb1d405"/>
    <xsd:import namespace="7ef59ffa-03b4-4cf8-9ac4-3e911814cc0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1:_ip_UnifiedCompliancePolicyProperties" minOccurs="0"/>
                <xsd:element ref="ns1:_ip_UnifiedCompliancePolicyUIAction" minOccurs="0"/>
                <xsd:element ref="ns4:MediaServiceAutoTags" minOccurs="0"/>
                <xsd:element ref="ns4:MediaServiceDateTake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Location" minOccurs="0"/>
                <xsd:element ref="ns4:MediaLengthInSeconds" minOccurs="0"/>
                <xsd:element ref="ns4:_activity" minOccurs="0"/>
                <xsd:element ref="ns4:MediaServiceObjectDetectorVersions" minOccurs="0"/>
                <xsd:element ref="ns4:MediaServiceSearchProperties" minOccurs="0"/>
                <xsd:element ref="ns4: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description="" ma:hidden="true" ma:internalName="_ip_UnifiedCompliancePolicyProperties">
      <xsd:simpleType>
        <xsd:restriction base="dms:Note"/>
      </xsd:simpleType>
    </xsd:element>
    <xsd:element name="_ip_UnifiedCompliancePolicyUIAction" ma:index="14"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cd350c-b984-42cf-bbe1-f539aeb1d40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f59ffa-03b4-4cf8-9ac4-3e911814cc06"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5" nillable="true" ma:displayName="MediaServiceAutoTags" ma:description="" ma:internalName="MediaServiceAutoTags"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_activity" ma:index="24" nillable="true" ma:displayName="_activity" ma:hidden="true" ma:internalName="_activity">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SystemTags" ma:index="27"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activity xmlns="7ef59ffa-03b4-4cf8-9ac4-3e911814cc06"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8DBFCA0-B57E-4E7B-8A74-A888C17AD6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ccd350c-b984-42cf-bbe1-f539aeb1d405"/>
    <ds:schemaRef ds:uri="7ef59ffa-03b4-4cf8-9ac4-3e911814cc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F5248D3-0C40-4E4D-A8A4-0906026AB1F9}">
  <ds:schemaRefs>
    <ds:schemaRef ds:uri="http://schemas.microsoft.com/office/2006/documentManagement/types"/>
    <ds:schemaRef ds:uri="http://schemas.microsoft.com/office/infopath/2007/PartnerControls"/>
    <ds:schemaRef ds:uri="http://purl.org/dc/terms/"/>
    <ds:schemaRef ds:uri="http://schemas.microsoft.com/office/2006/metadata/properties"/>
    <ds:schemaRef ds:uri="http://purl.org/dc/dcmitype/"/>
    <ds:schemaRef ds:uri="http://schemas.microsoft.com/sharepoint/v3"/>
    <ds:schemaRef ds:uri="7ef59ffa-03b4-4cf8-9ac4-3e911814cc06"/>
    <ds:schemaRef ds:uri="http://purl.org/dc/elements/1.1/"/>
    <ds:schemaRef ds:uri="http://schemas.openxmlformats.org/package/2006/metadata/core-properties"/>
    <ds:schemaRef ds:uri="accd350c-b984-42cf-bbe1-f539aeb1d405"/>
    <ds:schemaRef ds:uri="http://www.w3.org/XML/1998/namespace"/>
  </ds:schemaRefs>
</ds:datastoreItem>
</file>

<file path=customXml/itemProps3.xml><?xml version="1.0" encoding="utf-8"?>
<ds:datastoreItem xmlns:ds="http://schemas.openxmlformats.org/officeDocument/2006/customXml" ds:itemID="{A41A640A-4058-49A6-AAE5-A902FE097F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790</TotalTime>
  <Words>897</Words>
  <Application>Microsoft Office PowerPoint</Application>
  <PresentationFormat>On-screen Show (4:3)</PresentationFormat>
  <Paragraphs>115</Paragraphs>
  <Slides>15</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Aptos</vt:lpstr>
      <vt:lpstr>Arial</vt:lpstr>
      <vt:lpstr>Calibri</vt:lpstr>
      <vt:lpstr>Calibri (body)</vt:lpstr>
      <vt:lpstr>Calibri Light</vt:lpstr>
      <vt:lpstr>Symbol</vt:lpstr>
      <vt:lpstr>Times New Roman</vt:lpstr>
      <vt:lpstr>Office Theme</vt:lpstr>
      <vt:lpstr>PowerPoint Presentation</vt:lpstr>
      <vt:lpstr>PowerPoint Presentation</vt:lpstr>
      <vt:lpstr>Aircraft in World War 2</vt:lpstr>
      <vt:lpstr>Equipment and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pinhole camera presentation</dc:title>
  <dc:creator>Attainment in Education Ltd</dc:creator>
  <cp:lastModifiedBy>Marie Neighbour</cp:lastModifiedBy>
  <cp:revision>272</cp:revision>
  <dcterms:created xsi:type="dcterms:W3CDTF">2017-06-28T15:11:57Z</dcterms:created>
  <dcterms:modified xsi:type="dcterms:W3CDTF">2024-08-07T13:22:10Z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0x01010076498559F77D6649971E4AAB1E284C23</vt:lpwstr>
  </property>
</Properties>
</file>