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7" r:id="rId2"/>
    <p:sldId id="258" r:id="rId3"/>
    <p:sldId id="322" r:id="rId4"/>
    <p:sldId id="323" r:id="rId5"/>
    <p:sldId id="324" r:id="rId6"/>
    <p:sldId id="32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4"/>
    <p:restoredTop sz="80523" autoAdjust="0"/>
  </p:normalViewPr>
  <p:slideViewPr>
    <p:cSldViewPr snapToGrid="0" snapToObjects="1">
      <p:cViewPr varScale="1">
        <p:scale>
          <a:sx n="75" d="100"/>
          <a:sy n="75" d="100"/>
        </p:scale>
        <p:origin x="72" y="54"/>
      </p:cViewPr>
      <p:guideLst>
        <p:guide orient="horz" pos="2160"/>
        <p:guide pos="2880"/>
      </p:guideLst>
    </p:cSldViewPr>
  </p:slid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9E5DAB-A635-4C49-99C6-06AFDAB91276}" type="datetimeFigureOut">
              <a:rPr lang="en-GB" smtClean="0"/>
              <a:t>03/05/2024</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D38C6A-27F3-4D9F-AFF5-F53EC4158501}" type="slidenum">
              <a:rPr lang="en-GB" smtClean="0"/>
              <a:t>‹#›</a:t>
            </a:fld>
            <a:endParaRPr lang="en-GB" dirty="0"/>
          </a:p>
        </p:txBody>
      </p:sp>
    </p:spTree>
    <p:extLst>
      <p:ext uri="{BB962C8B-B14F-4D97-AF65-F5344CB8AC3E}">
        <p14:creationId xmlns:p14="http://schemas.microsoft.com/office/powerpoint/2010/main" val="1878473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activity would work well as a starter or lead in activity to ‘Making a Pinhole Camera’.</a:t>
            </a:r>
          </a:p>
        </p:txBody>
      </p:sp>
      <p:sp>
        <p:nvSpPr>
          <p:cNvPr id="4" name="Slide Number Placeholder 3"/>
          <p:cNvSpPr>
            <a:spLocks noGrp="1"/>
          </p:cNvSpPr>
          <p:nvPr>
            <p:ph type="sldNum" sz="quarter" idx="5"/>
          </p:nvPr>
        </p:nvSpPr>
        <p:spPr/>
        <p:txBody>
          <a:bodyPr/>
          <a:lstStyle/>
          <a:p>
            <a:fld id="{9FAD2273-74D6-40EF-A458-75E4AFD88CD9}" type="slidenum">
              <a:rPr lang="en-GB" smtClean="0"/>
              <a:t>1</a:t>
            </a:fld>
            <a:endParaRPr lang="en-GB" dirty="0"/>
          </a:p>
        </p:txBody>
      </p:sp>
    </p:spTree>
    <p:extLst>
      <p:ext uri="{BB962C8B-B14F-4D97-AF65-F5344CB8AC3E}">
        <p14:creationId xmlns:p14="http://schemas.microsoft.com/office/powerpoint/2010/main" val="1547959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Safety Warning</a:t>
            </a:r>
          </a:p>
        </p:txBody>
      </p:sp>
      <p:sp>
        <p:nvSpPr>
          <p:cNvPr id="4" name="Slide Number Placeholder 3"/>
          <p:cNvSpPr>
            <a:spLocks noGrp="1"/>
          </p:cNvSpPr>
          <p:nvPr>
            <p:ph type="sldNum" sz="quarter" idx="10"/>
          </p:nvPr>
        </p:nvSpPr>
        <p:spPr/>
        <p:txBody>
          <a:bodyPr/>
          <a:lstStyle/>
          <a:p>
            <a:fld id="{9FAD2273-74D6-40EF-A458-75E4AFD88CD9}" type="slidenum">
              <a:rPr lang="en-GB" smtClean="0"/>
              <a:t>2</a:t>
            </a:fld>
            <a:endParaRPr lang="en-GB" dirty="0"/>
          </a:p>
        </p:txBody>
      </p:sp>
    </p:spTree>
    <p:extLst>
      <p:ext uri="{BB962C8B-B14F-4D97-AF65-F5344CB8AC3E}">
        <p14:creationId xmlns:p14="http://schemas.microsoft.com/office/powerpoint/2010/main" val="3836724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Calibri (body)"/>
              </a:rPr>
              <a:t>Explain the theme of the Victorians to learners. </a:t>
            </a:r>
          </a:p>
          <a:p>
            <a:r>
              <a:rPr lang="en-GB" sz="1200" dirty="0">
                <a:effectLst/>
                <a:latin typeface="Calibri (body)"/>
                <a:ea typeface="Times New Roman" panose="02020603050405020304" pitchFamily="18" charset="0"/>
              </a:rPr>
              <a:t>Teacher could ask learners to write down five things that that they already know about the Victorians and/or the Victorian era.</a:t>
            </a:r>
          </a:p>
          <a:p>
            <a:r>
              <a:rPr lang="en-GB" sz="1200" dirty="0">
                <a:effectLst/>
                <a:latin typeface="Calibri (body)"/>
                <a:ea typeface="Times New Roman" panose="02020603050405020304" pitchFamily="18" charset="0"/>
              </a:rPr>
              <a:t>The Victorian era is sometimes also defined as being between around 1820 and 1914, based on the defining characteristics of society at the time, rather than the exact dates of Queen Victoria’s reign as monarch. Either definition, or a mixture of the two, is historically accurate to use.</a:t>
            </a:r>
          </a:p>
        </p:txBody>
      </p:sp>
      <p:sp>
        <p:nvSpPr>
          <p:cNvPr id="4" name="Slide Number Placeholder 3"/>
          <p:cNvSpPr>
            <a:spLocks noGrp="1"/>
          </p:cNvSpPr>
          <p:nvPr>
            <p:ph type="sldNum" sz="quarter" idx="5"/>
          </p:nvPr>
        </p:nvSpPr>
        <p:spPr/>
        <p:txBody>
          <a:bodyPr/>
          <a:lstStyle/>
          <a:p>
            <a:fld id="{36FFA728-7C25-4CCC-8013-DCE6384EC718}" type="slidenum">
              <a:rPr lang="en-GB" smtClean="0"/>
              <a:t>3</a:t>
            </a:fld>
            <a:endParaRPr lang="en-GB"/>
          </a:p>
        </p:txBody>
      </p:sp>
    </p:spTree>
    <p:extLst>
      <p:ext uri="{BB962C8B-B14F-4D97-AF65-F5344CB8AC3E}">
        <p14:creationId xmlns:p14="http://schemas.microsoft.com/office/powerpoint/2010/main" val="2491716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Learners could use the internet to complete their research.</a:t>
            </a:r>
          </a:p>
          <a:p>
            <a:r>
              <a:rPr lang="en-GB" dirty="0"/>
              <a:t>Learners could consider areas such as who invented the technology, when it was invented and how it affected society. </a:t>
            </a:r>
          </a:p>
          <a:p>
            <a:r>
              <a:rPr lang="en-GB" dirty="0"/>
              <a:t>Learners could select one invention from the list, or this could be assigned by the teacher to ensure good overall class coverage.</a:t>
            </a:r>
          </a:p>
          <a:p>
            <a:r>
              <a:rPr lang="en-GB" dirty="0"/>
              <a:t>Teacher could set a maximum length for the presentation e.g. 10 minutes or 5 slides.</a:t>
            </a:r>
          </a:p>
          <a:p>
            <a:r>
              <a:rPr lang="en-GB" dirty="0"/>
              <a:t>Learners could work in small groups or as individuals. One good way of doing this is where they complete their research independently, then form small groups and combine what they have found and create a group presentation.</a:t>
            </a:r>
          </a:p>
        </p:txBody>
      </p:sp>
      <p:sp>
        <p:nvSpPr>
          <p:cNvPr id="4" name="Slide Number Placeholder 3"/>
          <p:cNvSpPr>
            <a:spLocks noGrp="1"/>
          </p:cNvSpPr>
          <p:nvPr>
            <p:ph type="sldNum" sz="quarter" idx="5"/>
          </p:nvPr>
        </p:nvSpPr>
        <p:spPr/>
        <p:txBody>
          <a:bodyPr/>
          <a:lstStyle/>
          <a:p>
            <a:fld id="{36FFA728-7C25-4CCC-8013-DCE6384EC718}" type="slidenum">
              <a:rPr lang="en-GB" smtClean="0"/>
              <a:t>4</a:t>
            </a:fld>
            <a:endParaRPr lang="en-GB"/>
          </a:p>
        </p:txBody>
      </p:sp>
    </p:spTree>
    <p:extLst>
      <p:ext uri="{BB962C8B-B14F-4D97-AF65-F5344CB8AC3E}">
        <p14:creationId xmlns:p14="http://schemas.microsoft.com/office/powerpoint/2010/main" val="1011932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effectLst/>
                <a:latin typeface="Calibri (body)"/>
                <a:ea typeface="Times New Roman" panose="02020603050405020304" pitchFamily="18" charset="0"/>
              </a:rPr>
              <a:t>Learners could be given additional time to practice their presentation before speaking to the class.</a:t>
            </a:r>
          </a:p>
        </p:txBody>
      </p:sp>
      <p:sp>
        <p:nvSpPr>
          <p:cNvPr id="4" name="Slide Number Placeholder 3"/>
          <p:cNvSpPr>
            <a:spLocks noGrp="1"/>
          </p:cNvSpPr>
          <p:nvPr>
            <p:ph type="sldNum" sz="quarter" idx="5"/>
          </p:nvPr>
        </p:nvSpPr>
        <p:spPr/>
        <p:txBody>
          <a:bodyPr/>
          <a:lstStyle/>
          <a:p>
            <a:fld id="{36FFA728-7C25-4CCC-8013-DCE6384EC718}" type="slidenum">
              <a:rPr lang="en-GB" smtClean="0"/>
              <a:t>5</a:t>
            </a:fld>
            <a:endParaRPr lang="en-GB"/>
          </a:p>
        </p:txBody>
      </p:sp>
    </p:spTree>
    <p:extLst>
      <p:ext uri="{BB962C8B-B14F-4D97-AF65-F5344CB8AC3E}">
        <p14:creationId xmlns:p14="http://schemas.microsoft.com/office/powerpoint/2010/main" val="2553072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dirty="0">
              <a:effectLst/>
              <a:latin typeface="Calibri (body)"/>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6FFA728-7C25-4CCC-8013-DCE6384EC718}" type="slidenum">
              <a:rPr lang="en-GB" smtClean="0"/>
              <a:t>6</a:t>
            </a:fld>
            <a:endParaRPr lang="en-GB"/>
          </a:p>
        </p:txBody>
      </p:sp>
    </p:spTree>
    <p:extLst>
      <p:ext uri="{BB962C8B-B14F-4D97-AF65-F5344CB8AC3E}">
        <p14:creationId xmlns:p14="http://schemas.microsoft.com/office/powerpoint/2010/main" val="1792288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5/3/2024</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5/3/2024</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5/3/2024</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991312"/>
            <a:ext cx="7886700" cy="699377"/>
          </a:xfrm>
        </p:spPr>
        <p:txBody>
          <a:bodyPr/>
          <a:lstStyle/>
          <a:p>
            <a:r>
              <a:rPr lang="en-US" dirty="0"/>
              <a:t>Click to edit Master title style</a:t>
            </a:r>
          </a:p>
        </p:txBody>
      </p:sp>
      <p:sp>
        <p:nvSpPr>
          <p:cNvPr id="3" name="Content Placeholder 2"/>
          <p:cNvSpPr>
            <a:spLocks noGrp="1"/>
          </p:cNvSpPr>
          <p:nvPr>
            <p:ph idx="1"/>
          </p:nvPr>
        </p:nvSpPr>
        <p:spPr/>
        <p:txBody>
          <a:bodyPr/>
          <a:lstStyle>
            <a:lvl1pPr marL="228600" indent="-228600">
              <a:buFontTx/>
              <a:buBlip>
                <a:blip r:embed="rId2"/>
              </a:buBlip>
              <a:defRPr/>
            </a:lvl1pPr>
            <a:lvl2pPr marL="685800" indent="-228600">
              <a:buFontTx/>
              <a:buBlip>
                <a:blip r:embed="rId2"/>
              </a:buBlip>
              <a:defRPr/>
            </a:lvl2pPr>
            <a:lvl3pPr marL="1143000" indent="-228600">
              <a:buFontTx/>
              <a:buBlip>
                <a:blip r:embed="rId2"/>
              </a:buBlip>
              <a:defRPr/>
            </a:lvl3pPr>
            <a:lvl4pPr marL="1600200" indent="-228600">
              <a:buFontTx/>
              <a:buBlip>
                <a:blip r:embed="rId2"/>
              </a:buBlip>
              <a:defRPr/>
            </a:lvl4pPr>
            <a:lvl5pPr marL="2057400" indent="-228600">
              <a:buFontTx/>
              <a:buBlip>
                <a:blip r:embed="rId2"/>
              </a:buBlip>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5/3/2024</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5/3/2024</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5/3/2024</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5/3/2024</a:t>
            </a:fld>
            <a:endParaRPr lang="en-US" dirty="0"/>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5/3/2024</a:t>
            </a:fld>
            <a:endParaRPr lang="en-US" dirty="0"/>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5/3/2024</a:t>
            </a:fld>
            <a:endParaRPr lang="en-US" dirty="0"/>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5/3/2024</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5/3/2024</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142092"/>
            <a:ext cx="9143998" cy="830997"/>
          </a:xfrm>
          <a:prstGeom prst="rect">
            <a:avLst/>
          </a:prstGeom>
          <a:noFill/>
        </p:spPr>
        <p:txBody>
          <a:bodyPr wrap="square" rtlCol="0">
            <a:spAutoFit/>
          </a:bodyPr>
          <a:lstStyle/>
          <a:p>
            <a:pPr algn="ctr"/>
            <a:r>
              <a:rPr lang="en-GB" sz="4800" b="1" dirty="0">
                <a:cs typeface="Arial"/>
              </a:rPr>
              <a:t>Victorian Engineering Research</a:t>
            </a:r>
            <a:endParaRPr lang="en-US" sz="4800" b="1" dirty="0">
              <a:cs typeface="Arial"/>
            </a:endParaRPr>
          </a:p>
        </p:txBody>
      </p:sp>
      <p:sp>
        <p:nvSpPr>
          <p:cNvPr id="6" name="TextBox 5">
            <a:extLst>
              <a:ext uri="{FF2B5EF4-FFF2-40B4-BE49-F238E27FC236}">
                <a16:creationId xmlns:a16="http://schemas.microsoft.com/office/drawing/2014/main" id="{56DC60A3-752F-4355-B71F-61B141DF7F41}"/>
              </a:ext>
            </a:extLst>
          </p:cNvPr>
          <p:cNvSpPr txBox="1"/>
          <p:nvPr/>
        </p:nvSpPr>
        <p:spPr>
          <a:xfrm>
            <a:off x="381000" y="5201276"/>
            <a:ext cx="8266813" cy="815608"/>
          </a:xfrm>
          <a:prstGeom prst="rect">
            <a:avLst/>
          </a:prstGeom>
          <a:noFill/>
        </p:spPr>
        <p:txBody>
          <a:bodyPr wrap="square" rtlCol="0">
            <a:spAutoFit/>
          </a:bodyPr>
          <a:lstStyle>
            <a:defPPr>
              <a:defRPr lang="en-US"/>
            </a:defPPr>
            <a:lvl1pPr algn="ctr">
              <a:defRPr sz="2400">
                <a:latin typeface="Arial" panose="020B0604020202020204" pitchFamily="34" charset="0"/>
                <a:cs typeface="Arial" panose="020B0604020202020204" pitchFamily="34" charset="0"/>
              </a:defRPr>
            </a:lvl1pPr>
          </a:lstStyle>
          <a:p>
            <a:r>
              <a:rPr lang="en-GB" sz="2350" dirty="0">
                <a:latin typeface="+mn-lt"/>
              </a:rPr>
              <a:t>Using the internet to research engineering inventions that were made during the Victorian era  </a:t>
            </a:r>
          </a:p>
        </p:txBody>
      </p:sp>
      <p:pic>
        <p:nvPicPr>
          <p:cNvPr id="3" name="Picture 4" descr="Free queen victoria female vector">
            <a:extLst>
              <a:ext uri="{FF2B5EF4-FFF2-40B4-BE49-F238E27FC236}">
                <a16:creationId xmlns:a16="http://schemas.microsoft.com/office/drawing/2014/main" id="{9F061F97-6CAC-3330-6059-C902D7F2ED8A}"/>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244157" y="2269870"/>
            <a:ext cx="2103256" cy="247644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Free Antique Car Automobile photo and picture">
            <a:extLst>
              <a:ext uri="{FF2B5EF4-FFF2-40B4-BE49-F238E27FC236}">
                <a16:creationId xmlns:a16="http://schemas.microsoft.com/office/drawing/2014/main" id="{4911D4DC-7897-2AAB-32E3-1F1B7A79DC09}"/>
              </a:ext>
            </a:extLst>
          </p:cNvPr>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2664018" y="2326705"/>
            <a:ext cx="4132148" cy="257779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Free bulb light electric bulb vector">
            <a:extLst>
              <a:ext uri="{FF2B5EF4-FFF2-40B4-BE49-F238E27FC236}">
                <a16:creationId xmlns:a16="http://schemas.microsoft.com/office/drawing/2014/main" id="{9E18FAB6-19CB-B669-7FC5-B38AD9FD206E}"/>
              </a:ext>
            </a:extLst>
          </p:cNvPr>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7112772" y="2269870"/>
            <a:ext cx="1535041" cy="2577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3508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FF7871-7151-D8E4-3983-3F498EF6082E}"/>
              </a:ext>
            </a:extLst>
          </p:cNvPr>
          <p:cNvSpPr txBox="1"/>
          <p:nvPr/>
        </p:nvSpPr>
        <p:spPr>
          <a:xfrm>
            <a:off x="899592" y="1143759"/>
            <a:ext cx="7344816" cy="4570482"/>
          </a:xfrm>
          <a:prstGeom prst="rect">
            <a:avLst/>
          </a:prstGeom>
          <a:noFill/>
        </p:spPr>
        <p:txBody>
          <a:bodyPr wrap="square">
            <a:spAutoFit/>
          </a:bodyPr>
          <a:lstStyle/>
          <a:p>
            <a:pPr fontAlgn="base"/>
            <a:r>
              <a:rPr lang="en-GB" sz="2000" b="1" u="sng" dirty="0">
                <a:effectLst/>
                <a:latin typeface="Calibri" panose="020F0502020204030204" pitchFamily="34" charset="0"/>
                <a:ea typeface="Times New Roman" panose="02020603050405020304" pitchFamily="18" charset="0"/>
                <a:cs typeface="Calibri" panose="020F0502020204030204" pitchFamily="34" charset="0"/>
              </a:rPr>
              <a:t>Stay safe</a:t>
            </a:r>
            <a:r>
              <a:rPr lang="en-GB" sz="2000" b="1" dirty="0">
                <a:effectLst/>
                <a:latin typeface="Calibri" panose="020F0502020204030204" pitchFamily="34" charset="0"/>
                <a:ea typeface="Times New Roman" panose="02020603050405020304" pitchFamily="18" charset="0"/>
                <a:cs typeface="Calibri" panose="020F0502020204030204" pitchFamily="34" charset="0"/>
              </a:rPr>
              <a:t>  </a:t>
            </a:r>
          </a:p>
          <a:p>
            <a:pPr fontAlgn="base"/>
            <a:endParaRPr lang="en-GB" sz="1100" dirty="0">
              <a:effectLst/>
              <a:latin typeface="Calibri" panose="020F0502020204030204" pitchFamily="34" charset="0"/>
              <a:ea typeface="Times New Roman" panose="02020603050405020304" pitchFamily="18" charset="0"/>
              <a:cs typeface="Calibri" panose="020F0502020204030204" pitchFamily="34" charset="0"/>
            </a:endParaRPr>
          </a:p>
          <a:p>
            <a:pPr fontAlgn="base"/>
            <a:r>
              <a:rPr lang="en-GB" sz="2000" dirty="0">
                <a:effectLst/>
                <a:latin typeface="Calibri" panose="020F0502020204030204" pitchFamily="34" charset="0"/>
                <a:ea typeface="Times New Roman" panose="02020603050405020304" pitchFamily="18" charset="0"/>
                <a:cs typeface="Calibri" panose="020F0502020204030204" pitchFamily="34" charset="0"/>
              </a:rPr>
              <a:t>Whether you are a scientist researching a new medicine or an engineer solving climate change, safety always comes first. An adult must always be around and supervising when doing this activity. You are responsible for:</a:t>
            </a:r>
            <a:endParaRPr lang="en-GB" sz="3600" dirty="0">
              <a:effectLst/>
              <a:latin typeface="Calibri" panose="020F0502020204030204" pitchFamily="34" charset="0"/>
              <a:ea typeface="Times New Roman" panose="02020603050405020304" pitchFamily="18" charset="0"/>
              <a:cs typeface="Calibri" panose="020F0502020204030204" pitchFamily="34" charset="0"/>
            </a:endParaRPr>
          </a:p>
          <a:p>
            <a:pPr fontAlgn="base"/>
            <a:r>
              <a:rPr lang="en-GB" sz="2000" dirty="0">
                <a:effectLst/>
                <a:latin typeface="Calibri" panose="020F0502020204030204" pitchFamily="34" charset="0"/>
                <a:ea typeface="Times New Roman" panose="02020603050405020304" pitchFamily="18" charset="0"/>
                <a:cs typeface="Calibri" panose="020F0502020204030204" pitchFamily="34" charset="0"/>
              </a:rPr>
              <a:t> </a:t>
            </a:r>
            <a:endParaRPr lang="en-GB" sz="36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cs typeface="Calibri" panose="020F0502020204030204" pitchFamily="34" charset="0"/>
              </a:rPr>
              <a:t>ensuring that any equipment used for this activity is in good working condition</a:t>
            </a:r>
            <a:endParaRPr lang="en-GB" sz="36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cs typeface="Calibri" panose="020F0502020204030204" pitchFamily="34" charset="0"/>
              </a:rPr>
              <a:t>behaving sensibly and following any safety instructions so as not to hurt or injure yourself or others </a:t>
            </a:r>
            <a:endParaRPr lang="en-GB" sz="3600" dirty="0">
              <a:effectLst/>
              <a:latin typeface="Calibri" panose="020F0502020204030204" pitchFamily="34" charset="0"/>
              <a:ea typeface="Times New Roman" panose="02020603050405020304" pitchFamily="18" charset="0"/>
              <a:cs typeface="Calibri" panose="020F0502020204030204" pitchFamily="34" charset="0"/>
            </a:endParaRPr>
          </a:p>
          <a:p>
            <a:pPr fontAlgn="base"/>
            <a:r>
              <a:rPr lang="en-US" sz="2000" dirty="0">
                <a:effectLst/>
                <a:latin typeface="Calibri" panose="020F0502020204030204" pitchFamily="34" charset="0"/>
                <a:ea typeface="Times New Roman" panose="02020603050405020304" pitchFamily="18" charset="0"/>
                <a:cs typeface="Calibri" panose="020F0502020204030204" pitchFamily="34" charset="0"/>
              </a:rPr>
              <a:t> </a:t>
            </a:r>
            <a:endParaRPr lang="en-GB" sz="3600" dirty="0">
              <a:effectLst/>
              <a:latin typeface="Calibri" panose="020F0502020204030204" pitchFamily="34" charset="0"/>
              <a:ea typeface="Times New Roman" panose="02020603050405020304" pitchFamily="18" charset="0"/>
              <a:cs typeface="Calibri" panose="020F0502020204030204" pitchFamily="34" charset="0"/>
            </a:endParaRPr>
          </a:p>
          <a:p>
            <a:pPr fontAlgn="base"/>
            <a:r>
              <a:rPr lang="en-GB" sz="2000" dirty="0">
                <a:effectLst/>
                <a:latin typeface="Calibri" panose="020F0502020204030204" pitchFamily="34" charset="0"/>
                <a:ea typeface="Times New Roman" panose="02020603050405020304" pitchFamily="18" charset="0"/>
                <a:cs typeface="Calibri" panose="020F0502020204030204" pitchFamily="34" charset="0"/>
              </a:rPr>
              <a:t>Please note that in the absence of any negligence or other breach of duty by us, this activity is carried out at your own risk. It is important to take extra care at the stages marked with this symbol: ⚠ </a:t>
            </a:r>
            <a:endParaRPr lang="en-GB" sz="36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154751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63E802B-95AB-4575-A1C4-60FF5CBF0D58}"/>
              </a:ext>
            </a:extLst>
          </p:cNvPr>
          <p:cNvSpPr>
            <a:spLocks noGrp="1"/>
          </p:cNvSpPr>
          <p:nvPr>
            <p:ph type="title"/>
          </p:nvPr>
        </p:nvSpPr>
        <p:spPr>
          <a:xfrm>
            <a:off x="231036" y="1154621"/>
            <a:ext cx="5136093" cy="680519"/>
          </a:xfrm>
        </p:spPr>
        <p:txBody>
          <a:bodyPr>
            <a:normAutofit/>
          </a:bodyPr>
          <a:lstStyle/>
          <a:p>
            <a:r>
              <a:rPr lang="en-GB" sz="3600" b="1" dirty="0">
                <a:latin typeface="Calibri" panose="020F0502020204030204" pitchFamily="34" charset="0"/>
                <a:ea typeface="Calibri" panose="020F0502020204030204" pitchFamily="34" charset="0"/>
                <a:cs typeface="Calibri" panose="020F0502020204030204" pitchFamily="34" charset="0"/>
              </a:rPr>
              <a:t>The Victorians</a:t>
            </a:r>
          </a:p>
        </p:txBody>
      </p:sp>
      <p:sp>
        <p:nvSpPr>
          <p:cNvPr id="4" name="TextBox 3">
            <a:extLst>
              <a:ext uri="{FF2B5EF4-FFF2-40B4-BE49-F238E27FC236}">
                <a16:creationId xmlns:a16="http://schemas.microsoft.com/office/drawing/2014/main" id="{F235A329-F13A-4775-9DE3-B3855F3CDB81}"/>
              </a:ext>
            </a:extLst>
          </p:cNvPr>
          <p:cNvSpPr txBox="1"/>
          <p:nvPr/>
        </p:nvSpPr>
        <p:spPr>
          <a:xfrm>
            <a:off x="287049" y="1938064"/>
            <a:ext cx="6784311" cy="3785652"/>
          </a:xfrm>
          <a:prstGeom prst="rect">
            <a:avLst/>
          </a:prstGeom>
          <a:noFill/>
        </p:spPr>
        <p:txBody>
          <a:bodyPr wrap="square">
            <a:spAutoFit/>
          </a:bodyPr>
          <a:lstStyle/>
          <a:p>
            <a:pPr marL="342900" indent="-342900">
              <a:buFont typeface="Arial" panose="020B0604020202020204" pitchFamily="34" charset="0"/>
              <a:buChar char="•"/>
            </a:pPr>
            <a:r>
              <a:rPr lang="en-GB" sz="2400" dirty="0">
                <a:cs typeface="Arial" panose="020B0604020202020204" pitchFamily="34" charset="0"/>
              </a:rPr>
              <a:t>The Victorian age was a period in time in the </a:t>
            </a:r>
            <a:r>
              <a:rPr lang="en-GB" sz="2400" b="1" dirty="0">
                <a:cs typeface="Arial" panose="020B0604020202020204" pitchFamily="34" charset="0"/>
              </a:rPr>
              <a:t>United Kingdom </a:t>
            </a:r>
            <a:r>
              <a:rPr lang="en-GB" sz="2400" dirty="0">
                <a:cs typeface="Arial" panose="020B0604020202020204" pitchFamily="34" charset="0"/>
              </a:rPr>
              <a:t>where </a:t>
            </a:r>
            <a:r>
              <a:rPr lang="en-GB" sz="2400" b="1" dirty="0">
                <a:cs typeface="Arial" panose="020B0604020202020204" pitchFamily="34" charset="0"/>
              </a:rPr>
              <a:t>Queen Victoria </a:t>
            </a:r>
            <a:r>
              <a:rPr lang="en-GB" sz="2400" dirty="0">
                <a:cs typeface="Arial" panose="020B0604020202020204" pitchFamily="34" charset="0"/>
              </a:rPr>
              <a:t>reigned </a:t>
            </a:r>
          </a:p>
          <a:p>
            <a:endParaRPr lang="en-GB" sz="2400" dirty="0">
              <a:cs typeface="Arial" panose="020B0604020202020204" pitchFamily="34" charset="0"/>
            </a:endParaRPr>
          </a:p>
          <a:p>
            <a:pPr marL="342900" indent="-342900">
              <a:buFont typeface="Arial" panose="020B0604020202020204" pitchFamily="34" charset="0"/>
              <a:buChar char="•"/>
            </a:pPr>
            <a:r>
              <a:rPr lang="en-GB" sz="2400" dirty="0">
                <a:cs typeface="Arial" panose="020B0604020202020204" pitchFamily="34" charset="0"/>
              </a:rPr>
              <a:t>This was between </a:t>
            </a:r>
            <a:r>
              <a:rPr lang="en-GB" sz="2400" b="1" dirty="0">
                <a:cs typeface="Arial" panose="020B0604020202020204" pitchFamily="34" charset="0"/>
              </a:rPr>
              <a:t>June 1837 </a:t>
            </a:r>
            <a:r>
              <a:rPr lang="en-GB" sz="2400" dirty="0">
                <a:cs typeface="Arial" panose="020B0604020202020204" pitchFamily="34" charset="0"/>
              </a:rPr>
              <a:t>and </a:t>
            </a:r>
            <a:r>
              <a:rPr lang="en-GB" sz="2400" b="1" dirty="0">
                <a:cs typeface="Arial" panose="020B0604020202020204" pitchFamily="34" charset="0"/>
              </a:rPr>
              <a:t>January 1901</a:t>
            </a:r>
          </a:p>
          <a:p>
            <a:pPr marL="342900" indent="-342900">
              <a:buFont typeface="Arial" panose="020B0604020202020204" pitchFamily="34" charset="0"/>
              <a:buChar char="•"/>
            </a:pPr>
            <a:endParaRPr lang="en-GB" sz="2400" dirty="0">
              <a:cs typeface="Arial" panose="020B0604020202020204" pitchFamily="34" charset="0"/>
            </a:endParaRPr>
          </a:p>
          <a:p>
            <a:pPr marL="342900" indent="-342900">
              <a:buFont typeface="Arial" panose="020B0604020202020204" pitchFamily="34" charset="0"/>
              <a:buChar char="•"/>
            </a:pPr>
            <a:r>
              <a:rPr lang="en-GB" sz="2400" dirty="0">
                <a:cs typeface="Arial" panose="020B0604020202020204" pitchFamily="34" charset="0"/>
              </a:rPr>
              <a:t>There were huge </a:t>
            </a:r>
            <a:r>
              <a:rPr lang="en-GB" sz="2400" b="1" dirty="0">
                <a:cs typeface="Arial" panose="020B0604020202020204" pitchFamily="34" charset="0"/>
              </a:rPr>
              <a:t>changes</a:t>
            </a:r>
            <a:r>
              <a:rPr lang="en-GB" sz="2400" dirty="0">
                <a:cs typeface="Arial" panose="020B0604020202020204" pitchFamily="34" charset="0"/>
              </a:rPr>
              <a:t> to how </a:t>
            </a:r>
            <a:r>
              <a:rPr lang="en-GB" sz="2400" b="1" dirty="0">
                <a:cs typeface="Arial" panose="020B0604020202020204" pitchFamily="34" charset="0"/>
              </a:rPr>
              <a:t>people lived and worked</a:t>
            </a:r>
            <a:r>
              <a:rPr lang="en-GB" sz="2400" dirty="0">
                <a:cs typeface="Arial" panose="020B0604020202020204" pitchFamily="34" charset="0"/>
              </a:rPr>
              <a:t> during this period</a:t>
            </a:r>
          </a:p>
          <a:p>
            <a:pPr marL="342900" indent="-342900">
              <a:buFont typeface="Arial" panose="020B0604020202020204" pitchFamily="34" charset="0"/>
              <a:buChar char="•"/>
            </a:pPr>
            <a:endParaRPr lang="en-GB" sz="2400" dirty="0">
              <a:cs typeface="Arial" panose="020B0604020202020204" pitchFamily="34" charset="0"/>
            </a:endParaRPr>
          </a:p>
          <a:p>
            <a:pPr marL="342900" indent="-342900">
              <a:buFont typeface="Arial" panose="020B0604020202020204" pitchFamily="34" charset="0"/>
              <a:buChar char="•"/>
            </a:pPr>
            <a:r>
              <a:rPr lang="en-GB" sz="2400" dirty="0">
                <a:cs typeface="Arial" panose="020B0604020202020204" pitchFamily="34" charset="0"/>
              </a:rPr>
              <a:t>In this activity you will learn about the </a:t>
            </a:r>
            <a:r>
              <a:rPr lang="en-GB" sz="2400" b="1" dirty="0">
                <a:cs typeface="Arial" panose="020B0604020202020204" pitchFamily="34" charset="0"/>
              </a:rPr>
              <a:t>different</a:t>
            </a:r>
            <a:r>
              <a:rPr lang="en-GB" sz="2400" dirty="0">
                <a:cs typeface="Arial" panose="020B0604020202020204" pitchFamily="34" charset="0"/>
              </a:rPr>
              <a:t> </a:t>
            </a:r>
            <a:r>
              <a:rPr lang="en-GB" sz="2400" b="1" dirty="0">
                <a:cs typeface="Arial" panose="020B0604020202020204" pitchFamily="34" charset="0"/>
              </a:rPr>
              <a:t>technologies </a:t>
            </a:r>
            <a:r>
              <a:rPr lang="en-GB" sz="2400" dirty="0">
                <a:cs typeface="Arial" panose="020B0604020202020204" pitchFamily="34" charset="0"/>
              </a:rPr>
              <a:t>used and invented by the Victorians!</a:t>
            </a:r>
          </a:p>
        </p:txBody>
      </p:sp>
      <p:pic>
        <p:nvPicPr>
          <p:cNvPr id="1028" name="Picture 4" descr="Free queen victoria female vector">
            <a:extLst>
              <a:ext uri="{FF2B5EF4-FFF2-40B4-BE49-F238E27FC236}">
                <a16:creationId xmlns:a16="http://schemas.microsoft.com/office/drawing/2014/main" id="{337F369A-DC2C-40E7-C93B-F5E9201FD1DA}"/>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6951316" y="2158425"/>
            <a:ext cx="1905635" cy="22437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9529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63E802B-95AB-4575-A1C4-60FF5CBF0D58}"/>
              </a:ext>
            </a:extLst>
          </p:cNvPr>
          <p:cNvSpPr>
            <a:spLocks noGrp="1"/>
          </p:cNvSpPr>
          <p:nvPr>
            <p:ph type="title"/>
          </p:nvPr>
        </p:nvSpPr>
        <p:spPr>
          <a:xfrm>
            <a:off x="231036" y="1154621"/>
            <a:ext cx="8283044" cy="680519"/>
          </a:xfrm>
        </p:spPr>
        <p:txBody>
          <a:bodyPr>
            <a:normAutofit/>
          </a:bodyPr>
          <a:lstStyle/>
          <a:p>
            <a:r>
              <a:rPr lang="en-GB" sz="3600" b="1" dirty="0">
                <a:latin typeface="Calibri" panose="020F0502020204030204" pitchFamily="34" charset="0"/>
                <a:ea typeface="Calibri" panose="020F0502020204030204" pitchFamily="34" charset="0"/>
                <a:cs typeface="Calibri" panose="020F0502020204030204" pitchFamily="34" charset="0"/>
              </a:rPr>
              <a:t>Victorian Engineering Research</a:t>
            </a:r>
          </a:p>
        </p:txBody>
      </p:sp>
      <p:sp>
        <p:nvSpPr>
          <p:cNvPr id="4" name="TextBox 3">
            <a:extLst>
              <a:ext uri="{FF2B5EF4-FFF2-40B4-BE49-F238E27FC236}">
                <a16:creationId xmlns:a16="http://schemas.microsoft.com/office/drawing/2014/main" id="{F235A329-F13A-4775-9DE3-B3855F3CDB81}"/>
              </a:ext>
            </a:extLst>
          </p:cNvPr>
          <p:cNvSpPr txBox="1"/>
          <p:nvPr/>
        </p:nvSpPr>
        <p:spPr>
          <a:xfrm>
            <a:off x="287049" y="1835140"/>
            <a:ext cx="8625915" cy="4170372"/>
          </a:xfrm>
          <a:prstGeom prst="rect">
            <a:avLst/>
          </a:prstGeom>
          <a:noFill/>
        </p:spPr>
        <p:txBody>
          <a:bodyPr wrap="square">
            <a:spAutoFit/>
          </a:bodyPr>
          <a:lstStyle/>
          <a:p>
            <a:pPr marL="342900" indent="-342900">
              <a:buFont typeface="Arial" panose="020B0604020202020204" pitchFamily="34" charset="0"/>
              <a:buChar char="•"/>
            </a:pPr>
            <a:r>
              <a:rPr lang="en-GB" sz="2400" b="1" dirty="0">
                <a:cs typeface="Arial" panose="020B0604020202020204" pitchFamily="34" charset="0"/>
              </a:rPr>
              <a:t>Technology </a:t>
            </a:r>
            <a:r>
              <a:rPr lang="en-GB" sz="2400" dirty="0">
                <a:cs typeface="Arial" panose="020B0604020202020204" pitchFamily="34" charset="0"/>
              </a:rPr>
              <a:t>and </a:t>
            </a:r>
            <a:r>
              <a:rPr lang="en-GB" sz="2400" b="1" dirty="0">
                <a:cs typeface="Arial" panose="020B0604020202020204" pitchFamily="34" charset="0"/>
              </a:rPr>
              <a:t>engineering </a:t>
            </a:r>
            <a:r>
              <a:rPr lang="en-GB" sz="2400" dirty="0">
                <a:cs typeface="Arial" panose="020B0604020202020204" pitchFamily="34" charset="0"/>
              </a:rPr>
              <a:t>moved a long way forward during the Victorian era</a:t>
            </a:r>
          </a:p>
          <a:p>
            <a:pPr marL="342900" indent="-342900">
              <a:buFont typeface="Arial" panose="020B0604020202020204" pitchFamily="34" charset="0"/>
              <a:buChar char="•"/>
            </a:pPr>
            <a:endParaRPr lang="en-GB" sz="1000" dirty="0">
              <a:cs typeface="Arial" panose="020B0604020202020204" pitchFamily="34" charset="0"/>
            </a:endParaRPr>
          </a:p>
          <a:p>
            <a:pPr marL="342900" indent="-342900">
              <a:buFont typeface="Arial" panose="020B0604020202020204" pitchFamily="34" charset="0"/>
              <a:buChar char="•"/>
            </a:pPr>
            <a:r>
              <a:rPr lang="en-GB" sz="2400" dirty="0">
                <a:cs typeface="Arial" panose="020B0604020202020204" pitchFamily="34" charset="0"/>
              </a:rPr>
              <a:t>This included many </a:t>
            </a:r>
            <a:r>
              <a:rPr lang="en-GB" sz="2400" b="1" dirty="0">
                <a:cs typeface="Arial" panose="020B0604020202020204" pitchFamily="34" charset="0"/>
              </a:rPr>
              <a:t>inventions</a:t>
            </a:r>
            <a:r>
              <a:rPr lang="en-GB" sz="2400" dirty="0">
                <a:cs typeface="Arial" panose="020B0604020202020204" pitchFamily="34" charset="0"/>
              </a:rPr>
              <a:t> that we take for granted today:</a:t>
            </a:r>
          </a:p>
          <a:p>
            <a:pPr marL="800100" lvl="1" indent="-342900">
              <a:buFont typeface="Arial" panose="020B0604020202020204" pitchFamily="34" charset="0"/>
              <a:buChar char="•"/>
            </a:pPr>
            <a:r>
              <a:rPr lang="en-GB" sz="2400" dirty="0">
                <a:cs typeface="Arial" panose="020B0604020202020204" pitchFamily="34" charset="0"/>
              </a:rPr>
              <a:t>Motor cars</a:t>
            </a:r>
          </a:p>
          <a:p>
            <a:pPr marL="800100" lvl="1" indent="-342900">
              <a:buFont typeface="Arial" panose="020B0604020202020204" pitchFamily="34" charset="0"/>
              <a:buChar char="•"/>
            </a:pPr>
            <a:r>
              <a:rPr lang="en-GB" sz="2400" dirty="0">
                <a:cs typeface="Arial" panose="020B0604020202020204" pitchFamily="34" charset="0"/>
              </a:rPr>
              <a:t>Light bulbs</a:t>
            </a:r>
          </a:p>
          <a:p>
            <a:pPr marL="800100" lvl="1" indent="-342900">
              <a:buFont typeface="Arial" panose="020B0604020202020204" pitchFamily="34" charset="0"/>
              <a:buChar char="•"/>
            </a:pPr>
            <a:r>
              <a:rPr lang="en-GB" sz="2400" dirty="0">
                <a:cs typeface="Arial" panose="020B0604020202020204" pitchFamily="34" charset="0"/>
              </a:rPr>
              <a:t>Photographs</a:t>
            </a:r>
          </a:p>
          <a:p>
            <a:pPr marL="800100" lvl="1" indent="-342900">
              <a:buFont typeface="Arial" panose="020B0604020202020204" pitchFamily="34" charset="0"/>
              <a:buChar char="•"/>
            </a:pPr>
            <a:r>
              <a:rPr lang="en-GB" sz="2400" dirty="0">
                <a:cs typeface="Arial" panose="020B0604020202020204" pitchFamily="34" charset="0"/>
              </a:rPr>
              <a:t>Telephones</a:t>
            </a:r>
          </a:p>
          <a:p>
            <a:pPr marL="800100" lvl="1" indent="-342900">
              <a:buFont typeface="Arial" panose="020B0604020202020204" pitchFamily="34" charset="0"/>
              <a:buChar char="•"/>
            </a:pPr>
            <a:r>
              <a:rPr lang="en-GB" sz="2400" dirty="0">
                <a:cs typeface="Arial" panose="020B0604020202020204" pitchFamily="34" charset="0"/>
              </a:rPr>
              <a:t>Radio</a:t>
            </a:r>
          </a:p>
          <a:p>
            <a:endParaRPr lang="en-GB" sz="1000" b="1" dirty="0">
              <a:cs typeface="Arial" panose="020B0604020202020204" pitchFamily="34" charset="0"/>
            </a:endParaRPr>
          </a:p>
          <a:p>
            <a:pPr marL="342900" indent="-342900">
              <a:buFont typeface="Arial" panose="020B0604020202020204" pitchFamily="34" charset="0"/>
              <a:buChar char="•"/>
            </a:pPr>
            <a:r>
              <a:rPr lang="en-GB" sz="2400" b="1" dirty="0">
                <a:cs typeface="Arial" panose="020B0604020202020204" pitchFamily="34" charset="0"/>
              </a:rPr>
              <a:t>Research</a:t>
            </a:r>
            <a:r>
              <a:rPr lang="en-GB" sz="2400" dirty="0">
                <a:cs typeface="Arial" panose="020B0604020202020204" pitchFamily="34" charset="0"/>
              </a:rPr>
              <a:t> </a:t>
            </a:r>
            <a:r>
              <a:rPr lang="en-GB" sz="2400" b="1" dirty="0">
                <a:cs typeface="Arial" panose="020B0604020202020204" pitchFamily="34" charset="0"/>
              </a:rPr>
              <a:t>one engineering invention </a:t>
            </a:r>
            <a:r>
              <a:rPr lang="en-GB" sz="2400" dirty="0">
                <a:cs typeface="Arial" panose="020B0604020202020204" pitchFamily="34" charset="0"/>
              </a:rPr>
              <a:t>that was made during the Victorian era and </a:t>
            </a:r>
            <a:r>
              <a:rPr lang="en-GB" sz="2400" b="1" dirty="0">
                <a:cs typeface="Arial" panose="020B0604020202020204" pitchFamily="34" charset="0"/>
              </a:rPr>
              <a:t>present </a:t>
            </a:r>
            <a:r>
              <a:rPr lang="en-GB" sz="2400" dirty="0">
                <a:cs typeface="Arial" panose="020B0604020202020204" pitchFamily="34" charset="0"/>
              </a:rPr>
              <a:t>what you find out to the class</a:t>
            </a:r>
            <a:endParaRPr lang="en-GB" sz="1500" dirty="0">
              <a:cs typeface="Arial" panose="020B0604020202020204" pitchFamily="34" charset="0"/>
            </a:endParaRPr>
          </a:p>
        </p:txBody>
      </p:sp>
      <p:grpSp>
        <p:nvGrpSpPr>
          <p:cNvPr id="7" name="Group 6">
            <a:extLst>
              <a:ext uri="{FF2B5EF4-FFF2-40B4-BE49-F238E27FC236}">
                <a16:creationId xmlns:a16="http://schemas.microsoft.com/office/drawing/2014/main" id="{D05C187B-B5BB-6FD0-C878-3A4F18423D42}"/>
              </a:ext>
            </a:extLst>
          </p:cNvPr>
          <p:cNvGrpSpPr/>
          <p:nvPr/>
        </p:nvGrpSpPr>
        <p:grpSpPr>
          <a:xfrm>
            <a:off x="3212632" y="3286760"/>
            <a:ext cx="5098248" cy="1566592"/>
            <a:chOff x="3243112" y="3103879"/>
            <a:chExt cx="5538996" cy="1769793"/>
          </a:xfrm>
        </p:grpSpPr>
        <p:pic>
          <p:nvPicPr>
            <p:cNvPr id="5" name="Picture 4" descr="Free Antique Car Automobile photo and picture">
              <a:extLst>
                <a:ext uri="{FF2B5EF4-FFF2-40B4-BE49-F238E27FC236}">
                  <a16:creationId xmlns:a16="http://schemas.microsoft.com/office/drawing/2014/main" id="{F1C82CAF-2CCD-90C7-B1A7-59BFB0B32976}"/>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4600006" y="3107917"/>
              <a:ext cx="2825208" cy="176575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ree bulb light electric bulb vector">
              <a:extLst>
                <a:ext uri="{FF2B5EF4-FFF2-40B4-BE49-F238E27FC236}">
                  <a16:creationId xmlns:a16="http://schemas.microsoft.com/office/drawing/2014/main" id="{2C422AA1-2F74-4420-291D-8C8B9719F26C}"/>
                </a:ext>
              </a:extLst>
            </p:cNvPr>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3243112" y="3103879"/>
              <a:ext cx="1011222" cy="176575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Free telephone antique old vector">
              <a:extLst>
                <a:ext uri="{FF2B5EF4-FFF2-40B4-BE49-F238E27FC236}">
                  <a16:creationId xmlns:a16="http://schemas.microsoft.com/office/drawing/2014/main" id="{D934148C-2847-6B28-4200-29CEDC20D231}"/>
                </a:ext>
              </a:extLst>
            </p:cNvPr>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7694861" y="3103879"/>
              <a:ext cx="1087247" cy="176575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240190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63E802B-95AB-4575-A1C4-60FF5CBF0D58}"/>
              </a:ext>
            </a:extLst>
          </p:cNvPr>
          <p:cNvSpPr>
            <a:spLocks noGrp="1"/>
          </p:cNvSpPr>
          <p:nvPr>
            <p:ph type="title"/>
          </p:nvPr>
        </p:nvSpPr>
        <p:spPr>
          <a:xfrm>
            <a:off x="231036" y="1154621"/>
            <a:ext cx="7530213" cy="680519"/>
          </a:xfrm>
        </p:spPr>
        <p:txBody>
          <a:bodyPr>
            <a:normAutofit/>
          </a:bodyPr>
          <a:lstStyle/>
          <a:p>
            <a:r>
              <a:rPr lang="en-GB" sz="3600" b="1" dirty="0">
                <a:latin typeface="Calibri" panose="020F0502020204030204" pitchFamily="34" charset="0"/>
                <a:ea typeface="Calibri" panose="020F0502020204030204" pitchFamily="34" charset="0"/>
                <a:cs typeface="Calibri" panose="020F0502020204030204" pitchFamily="34" charset="0"/>
              </a:rPr>
              <a:t>To include in the presentation:</a:t>
            </a:r>
          </a:p>
        </p:txBody>
      </p:sp>
      <p:sp>
        <p:nvSpPr>
          <p:cNvPr id="4" name="TextBox 3">
            <a:extLst>
              <a:ext uri="{FF2B5EF4-FFF2-40B4-BE49-F238E27FC236}">
                <a16:creationId xmlns:a16="http://schemas.microsoft.com/office/drawing/2014/main" id="{F235A329-F13A-4775-9DE3-B3855F3CDB81}"/>
              </a:ext>
            </a:extLst>
          </p:cNvPr>
          <p:cNvSpPr txBox="1"/>
          <p:nvPr/>
        </p:nvSpPr>
        <p:spPr>
          <a:xfrm>
            <a:off x="287049" y="1938064"/>
            <a:ext cx="7897946" cy="3416320"/>
          </a:xfrm>
          <a:prstGeom prst="rect">
            <a:avLst/>
          </a:prstGeom>
          <a:noFill/>
        </p:spPr>
        <p:txBody>
          <a:bodyPr wrap="square">
            <a:spAutoFit/>
          </a:bodyPr>
          <a:lstStyle/>
          <a:p>
            <a:pPr marL="342900" indent="-342900">
              <a:buFont typeface="Arial" panose="020B0604020202020204" pitchFamily="34" charset="0"/>
              <a:buChar char="•"/>
            </a:pPr>
            <a:r>
              <a:rPr lang="en-GB" sz="2400" dirty="0">
                <a:cs typeface="Arial" panose="020B0604020202020204" pitchFamily="34" charset="0"/>
              </a:rPr>
              <a:t>The </a:t>
            </a:r>
            <a:r>
              <a:rPr lang="en-GB" sz="2400" b="1" dirty="0">
                <a:cs typeface="Arial" panose="020B0604020202020204" pitchFamily="34" charset="0"/>
              </a:rPr>
              <a:t>name</a:t>
            </a:r>
            <a:r>
              <a:rPr lang="en-GB" sz="2400" dirty="0">
                <a:cs typeface="Arial" panose="020B0604020202020204" pitchFamily="34" charset="0"/>
              </a:rPr>
              <a:t> of the invention</a:t>
            </a:r>
          </a:p>
          <a:p>
            <a:pPr marL="342900" indent="-342900">
              <a:buFont typeface="Arial" panose="020B0604020202020204" pitchFamily="34" charset="0"/>
              <a:buChar char="•"/>
            </a:pPr>
            <a:endParaRPr lang="en-GB" sz="2400" dirty="0">
              <a:cs typeface="Arial" panose="020B0604020202020204" pitchFamily="34" charset="0"/>
            </a:endParaRPr>
          </a:p>
          <a:p>
            <a:pPr marL="342900" indent="-342900">
              <a:buFont typeface="Arial" panose="020B0604020202020204" pitchFamily="34" charset="0"/>
              <a:buChar char="•"/>
            </a:pPr>
            <a:r>
              <a:rPr lang="en-GB" sz="2400" dirty="0">
                <a:cs typeface="Arial" panose="020B0604020202020204" pitchFamily="34" charset="0"/>
              </a:rPr>
              <a:t>A </a:t>
            </a:r>
            <a:r>
              <a:rPr lang="en-GB" sz="2400" b="1" dirty="0">
                <a:cs typeface="Arial" panose="020B0604020202020204" pitchFamily="34" charset="0"/>
              </a:rPr>
              <a:t>picture</a:t>
            </a:r>
            <a:r>
              <a:rPr lang="en-GB" sz="2400" dirty="0">
                <a:cs typeface="Arial" panose="020B0604020202020204" pitchFamily="34" charset="0"/>
              </a:rPr>
              <a:t> of the invention</a:t>
            </a:r>
          </a:p>
          <a:p>
            <a:pPr marL="342900" indent="-342900">
              <a:buFont typeface="Arial" panose="020B0604020202020204" pitchFamily="34" charset="0"/>
              <a:buChar char="•"/>
            </a:pPr>
            <a:endParaRPr lang="en-GB" sz="2400" dirty="0">
              <a:cs typeface="Arial" panose="020B0604020202020204" pitchFamily="34" charset="0"/>
            </a:endParaRPr>
          </a:p>
          <a:p>
            <a:pPr marL="342900" indent="-342900">
              <a:buFont typeface="Arial" panose="020B0604020202020204" pitchFamily="34" charset="0"/>
              <a:buChar char="•"/>
            </a:pPr>
            <a:r>
              <a:rPr lang="en-GB" sz="2400" b="1" dirty="0">
                <a:cs typeface="Arial" panose="020B0604020202020204" pitchFamily="34" charset="0"/>
              </a:rPr>
              <a:t>Who</a:t>
            </a:r>
            <a:r>
              <a:rPr lang="en-GB" sz="2400" dirty="0">
                <a:cs typeface="Arial" panose="020B0604020202020204" pitchFamily="34" charset="0"/>
              </a:rPr>
              <a:t> invented it and </a:t>
            </a:r>
            <a:r>
              <a:rPr lang="en-GB" sz="2400" b="1" dirty="0">
                <a:cs typeface="Arial" panose="020B0604020202020204" pitchFamily="34" charset="0"/>
              </a:rPr>
              <a:t>when</a:t>
            </a:r>
          </a:p>
          <a:p>
            <a:pPr marL="342900" indent="-342900">
              <a:buFont typeface="Arial" panose="020B0604020202020204" pitchFamily="34" charset="0"/>
              <a:buChar char="•"/>
            </a:pPr>
            <a:endParaRPr lang="en-GB" sz="2400" dirty="0">
              <a:cs typeface="Arial" panose="020B0604020202020204" pitchFamily="34" charset="0"/>
            </a:endParaRPr>
          </a:p>
          <a:p>
            <a:pPr marL="342900" indent="-342900">
              <a:buFont typeface="Arial" panose="020B0604020202020204" pitchFamily="34" charset="0"/>
              <a:buChar char="•"/>
            </a:pPr>
            <a:r>
              <a:rPr lang="en-GB" sz="2400" dirty="0">
                <a:cs typeface="Arial" panose="020B0604020202020204" pitchFamily="34" charset="0"/>
              </a:rPr>
              <a:t>A summary of </a:t>
            </a:r>
            <a:r>
              <a:rPr lang="en-GB" sz="2400" b="1" dirty="0">
                <a:cs typeface="Arial" panose="020B0604020202020204" pitchFamily="34" charset="0"/>
              </a:rPr>
              <a:t>what it does/how it works</a:t>
            </a:r>
          </a:p>
          <a:p>
            <a:pPr marL="342900" indent="-342900">
              <a:buFont typeface="Arial" panose="020B0604020202020204" pitchFamily="34" charset="0"/>
              <a:buChar char="•"/>
            </a:pPr>
            <a:endParaRPr lang="en-GB" sz="2400" dirty="0">
              <a:cs typeface="Arial" panose="020B0604020202020204" pitchFamily="34" charset="0"/>
            </a:endParaRPr>
          </a:p>
          <a:p>
            <a:pPr marL="342900" indent="-342900">
              <a:buFont typeface="Arial" panose="020B0604020202020204" pitchFamily="34" charset="0"/>
              <a:buChar char="•"/>
            </a:pPr>
            <a:r>
              <a:rPr lang="en-GB" sz="2400" dirty="0">
                <a:cs typeface="Arial" panose="020B0604020202020204" pitchFamily="34" charset="0"/>
              </a:rPr>
              <a:t>How it has </a:t>
            </a:r>
            <a:r>
              <a:rPr lang="en-GB" sz="2400" b="1" dirty="0">
                <a:cs typeface="Arial" panose="020B0604020202020204" pitchFamily="34" charset="0"/>
              </a:rPr>
              <a:t>impacted </a:t>
            </a:r>
            <a:r>
              <a:rPr lang="en-GB" sz="2400" dirty="0">
                <a:cs typeface="Arial" panose="020B0604020202020204" pitchFamily="34" charset="0"/>
              </a:rPr>
              <a:t>on engineering or society </a:t>
            </a:r>
            <a:r>
              <a:rPr lang="en-GB" sz="2400" b="1" dirty="0">
                <a:cs typeface="Arial" panose="020B0604020202020204" pitchFamily="34" charset="0"/>
              </a:rPr>
              <a:t>today</a:t>
            </a:r>
          </a:p>
        </p:txBody>
      </p:sp>
      <p:pic>
        <p:nvPicPr>
          <p:cNvPr id="2" name="Picture 4" descr="Free bulb light electric bulb vector">
            <a:extLst>
              <a:ext uri="{FF2B5EF4-FFF2-40B4-BE49-F238E27FC236}">
                <a16:creationId xmlns:a16="http://schemas.microsoft.com/office/drawing/2014/main" id="{5923C9B4-3CCE-BE84-5227-7D0D109784E9}"/>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6379578" y="2060126"/>
            <a:ext cx="1381671" cy="2320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6301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63E802B-95AB-4575-A1C4-60FF5CBF0D58}"/>
              </a:ext>
            </a:extLst>
          </p:cNvPr>
          <p:cNvSpPr>
            <a:spLocks noGrp="1"/>
          </p:cNvSpPr>
          <p:nvPr>
            <p:ph type="title"/>
          </p:nvPr>
        </p:nvSpPr>
        <p:spPr>
          <a:xfrm>
            <a:off x="231036" y="1154621"/>
            <a:ext cx="7530213" cy="680519"/>
          </a:xfrm>
        </p:spPr>
        <p:txBody>
          <a:bodyPr>
            <a:normAutofit/>
          </a:bodyPr>
          <a:lstStyle/>
          <a:p>
            <a:r>
              <a:rPr lang="en-GB" sz="3600" b="1" dirty="0">
                <a:latin typeface="Calibri" panose="020F0502020204030204" pitchFamily="34" charset="0"/>
                <a:ea typeface="Calibri" panose="020F0502020204030204" pitchFamily="34" charset="0"/>
                <a:cs typeface="Calibri" panose="020F0502020204030204" pitchFamily="34" charset="0"/>
              </a:rPr>
              <a:t>Extension</a:t>
            </a:r>
          </a:p>
        </p:txBody>
      </p:sp>
      <p:sp>
        <p:nvSpPr>
          <p:cNvPr id="4" name="TextBox 3">
            <a:extLst>
              <a:ext uri="{FF2B5EF4-FFF2-40B4-BE49-F238E27FC236}">
                <a16:creationId xmlns:a16="http://schemas.microsoft.com/office/drawing/2014/main" id="{F235A329-F13A-4775-9DE3-B3855F3CDB81}"/>
              </a:ext>
            </a:extLst>
          </p:cNvPr>
          <p:cNvSpPr txBox="1"/>
          <p:nvPr/>
        </p:nvSpPr>
        <p:spPr>
          <a:xfrm>
            <a:off x="287048" y="1938064"/>
            <a:ext cx="8054063" cy="1569660"/>
          </a:xfrm>
          <a:prstGeom prst="rect">
            <a:avLst/>
          </a:prstGeom>
          <a:noFill/>
        </p:spPr>
        <p:txBody>
          <a:bodyPr wrap="square">
            <a:spAutoFit/>
          </a:bodyPr>
          <a:lstStyle/>
          <a:p>
            <a:pPr marL="342900" indent="-342900">
              <a:buFont typeface="Arial" panose="020B0604020202020204" pitchFamily="34" charset="0"/>
              <a:buChar char="•"/>
            </a:pPr>
            <a:r>
              <a:rPr lang="en-GB" sz="2400" dirty="0">
                <a:cs typeface="Arial" panose="020B0604020202020204" pitchFamily="34" charset="0"/>
              </a:rPr>
              <a:t>Produce a </a:t>
            </a:r>
            <a:r>
              <a:rPr lang="en-GB" sz="2400" b="1" dirty="0">
                <a:cs typeface="Arial" panose="020B0604020202020204" pitchFamily="34" charset="0"/>
              </a:rPr>
              <a:t>class display </a:t>
            </a:r>
            <a:r>
              <a:rPr lang="en-GB" sz="2400" dirty="0">
                <a:cs typeface="Arial" panose="020B0604020202020204" pitchFamily="34" charset="0"/>
              </a:rPr>
              <a:t>of different technological inventions that took place during the Victorian era</a:t>
            </a:r>
          </a:p>
          <a:p>
            <a:pPr marL="342900" indent="-342900">
              <a:buFont typeface="Arial" panose="020B0604020202020204" pitchFamily="34" charset="0"/>
              <a:buChar char="•"/>
            </a:pPr>
            <a:endParaRPr lang="en-GB" sz="2400" dirty="0">
              <a:cs typeface="Arial" panose="020B0604020202020204" pitchFamily="34" charset="0"/>
            </a:endParaRPr>
          </a:p>
          <a:p>
            <a:pPr marL="342900" indent="-342900">
              <a:buFont typeface="Arial" panose="020B0604020202020204" pitchFamily="34" charset="0"/>
              <a:buChar char="•"/>
            </a:pPr>
            <a:r>
              <a:rPr lang="en-GB" sz="2400" dirty="0">
                <a:cs typeface="Arial" panose="020B0604020202020204" pitchFamily="34" charset="0"/>
              </a:rPr>
              <a:t>How have they </a:t>
            </a:r>
            <a:r>
              <a:rPr lang="en-GB" sz="2400" b="1" dirty="0">
                <a:cs typeface="Arial" panose="020B0604020202020204" pitchFamily="34" charset="0"/>
              </a:rPr>
              <a:t>influenced technology today</a:t>
            </a:r>
            <a:r>
              <a:rPr lang="en-GB" sz="2400" dirty="0">
                <a:cs typeface="Arial" panose="020B0604020202020204" pitchFamily="34" charset="0"/>
              </a:rPr>
              <a:t>?</a:t>
            </a:r>
            <a:endParaRPr lang="en-GB" sz="2400" b="1" dirty="0">
              <a:cs typeface="Arial" panose="020B0604020202020204" pitchFamily="34" charset="0"/>
            </a:endParaRPr>
          </a:p>
        </p:txBody>
      </p:sp>
    </p:spTree>
    <p:extLst>
      <p:ext uri="{BB962C8B-B14F-4D97-AF65-F5344CB8AC3E}">
        <p14:creationId xmlns:p14="http://schemas.microsoft.com/office/powerpoint/2010/main" val="23764405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TotalTime>
  <Words>549</Words>
  <Application>Microsoft Office PowerPoint</Application>
  <PresentationFormat>On-screen Show (4:3)</PresentationFormat>
  <Paragraphs>60</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(body)</vt:lpstr>
      <vt:lpstr>Calibri Light</vt:lpstr>
      <vt:lpstr>Symbol</vt:lpstr>
      <vt:lpstr>Office Theme</vt:lpstr>
      <vt:lpstr>PowerPoint Presentation</vt:lpstr>
      <vt:lpstr>PowerPoint Presentation</vt:lpstr>
      <vt:lpstr>The Victorians</vt:lpstr>
      <vt:lpstr>Victorian Engineering Research</vt:lpstr>
      <vt:lpstr>To include in the presentation:</vt:lpstr>
      <vt:lpstr>Extension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victorian engineering presentation</dc:title>
  <dc:creator>Attainment in Education Ltd</dc:creator>
  <cp:lastModifiedBy>Paul Anderson</cp:lastModifiedBy>
  <cp:revision>257</cp:revision>
  <dcterms:created xsi:type="dcterms:W3CDTF">2017-06-28T15:11:57Z</dcterms:created>
  <dcterms:modified xsi:type="dcterms:W3CDTF">2024-05-03T12:21:39Z</dcterms:modified>
</cp:coreProperties>
</file>