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89606" autoAdjust="0"/>
  </p:normalViewPr>
  <p:slideViewPr>
    <p:cSldViewPr>
      <p:cViewPr>
        <p:scale>
          <a:sx n="100" d="100"/>
          <a:sy n="100" d="100"/>
        </p:scale>
        <p:origin x="-193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92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220D0C0-E2E8-44A6-A4F5-15786323AF19}" type="datetimeFigureOut">
              <a:rPr lang="en-GB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16092CD-B6AA-447B-BB15-50D6D04D7D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7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1EDA5-A6CB-4AFD-99BA-A2F965D7917C}" type="datetimeFigureOut">
              <a:rPr lang="en-GB" smtClean="0"/>
              <a:pPr/>
              <a:t>16/03/2018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474A7-B749-4504-9847-6E28E627D6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46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credit: Anna de la Vega (photographer), Practical Action https://practicalaction.org/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47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Further information on treadle pumps can be found at the Practical Action website. https://practicalaction.org/treadle-pumps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9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credit: example CAD work from Leeds UTC.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71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source: Practical Action https://practicalaction.org/ https://www.flickr.com/photos/practicalaction/9266545027/in/album-72157631850927059/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06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E1F6A-9C1B-4897-B291-99B5646029B7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C7E3-E7CA-477A-BC09-238997724E8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5656-D04E-4FD6-97D1-5BE95AA4557C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6AF75-2B68-455B-991B-570DB03518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3A44-5B8C-475C-AF5D-8332D81EA9DF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44C2-226E-48C9-9934-0049E9CA30F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A87A-999D-482F-A762-C810292A0A22}" type="datetimeFigureOut">
              <a:rPr lang="en-GB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35FA-D2DE-448D-8BA7-2732CE9107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AB1A9-DAE7-4268-AA1B-0FD16A409FB5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5D2E-7CFC-4199-B79C-44E186A9AC5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3B5E-E12D-47D2-8784-37E3A707C78B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3313-3FAD-4588-846E-2C84758C524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BA32-755C-4FF9-92D1-007C71BAFDCB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CA0D-D0F4-4756-B8E4-767EF592A4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9FD-EF3F-4896-9EE4-3D3D19DC19E8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CBEEE-31D1-4EEE-87E8-9E2EC7CD7AE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DA7F5-9FC9-4D14-ACE9-B6B25BA0765F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A2EB-D538-44FB-BFD5-433D30A168D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6F9F-B3B4-4216-B2BF-6A03B3465173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7EDE4-2E0B-431F-919F-1E9D2C09BE6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878C-374F-4E79-80D8-4140E5F8DDD8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4399-980D-4C21-9CF2-AC054313558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593C-37BF-4E38-AE5C-11BD8DEED141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7497-6470-469C-B9DD-D4B17743156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0FC1B0-5E8E-4C65-9F6F-0A6B610ABE28}" type="datetimeFigureOut">
              <a:rPr lang="en-GB" smtClean="0"/>
              <a:pPr>
                <a:defRPr/>
              </a:pPr>
              <a:t>16/03/2018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8D7288-005E-4E74-B220-A66C8992F8C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7938" y="0"/>
            <a:ext cx="9159876" cy="1196975"/>
            <a:chOff x="-8626" y="0"/>
            <a:chExt cx="9161252" cy="1196752"/>
          </a:xfrm>
        </p:grpSpPr>
        <p:sp>
          <p:nvSpPr>
            <p:cNvPr id="10" name="Rectangle 9"/>
            <p:cNvSpPr/>
            <p:nvPr/>
          </p:nvSpPr>
          <p:spPr>
            <a:xfrm>
              <a:off x="-8626" y="0"/>
              <a:ext cx="9153313" cy="13808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-8626" y="1196752"/>
              <a:ext cx="91612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35" name="Picture 11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9388" y="404664"/>
              <a:ext cx="2635002" cy="588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7463" y="6181725"/>
            <a:ext cx="9178926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92403" y="184909"/>
            <a:ext cx="2016224" cy="101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24" r:id="rId1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920880" cy="1154410"/>
          </a:xfrm>
        </p:spPr>
        <p:txBody>
          <a:bodyPr/>
          <a:lstStyle/>
          <a:p>
            <a:r>
              <a:rPr lang="en-GB" sz="4800" b="1" dirty="0"/>
              <a:t>Card Modelling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907704" y="3503290"/>
            <a:ext cx="5144616" cy="1370434"/>
          </a:xfrm>
        </p:spPr>
        <p:txBody>
          <a:bodyPr/>
          <a:lstStyle/>
          <a:p>
            <a:r>
              <a:rPr lang="en-GB" dirty="0"/>
              <a:t>Producing iterative 2D models of a treadle pump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E5DFD-F09B-493E-9FAF-0BA79512FAC9}"/>
              </a:ext>
            </a:extLst>
          </p:cNvPr>
          <p:cNvSpPr txBox="1">
            <a:spLocks/>
          </p:cNvSpPr>
          <p:nvPr/>
        </p:nvSpPr>
        <p:spPr>
          <a:xfrm>
            <a:off x="457200" y="1196751"/>
            <a:ext cx="8229600" cy="79208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b="1" dirty="0"/>
              <a:t>Design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7FB0BC-694A-41AA-A3C6-D39B13F403A4}"/>
              </a:ext>
            </a:extLst>
          </p:cNvPr>
          <p:cNvSpPr txBox="1">
            <a:spLocks/>
          </p:cNvSpPr>
          <p:nvPr/>
        </p:nvSpPr>
        <p:spPr>
          <a:xfrm>
            <a:off x="251519" y="1916832"/>
            <a:ext cx="5571362" cy="420933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sz="2200" b="1" dirty="0"/>
              <a:t>Situation</a:t>
            </a:r>
          </a:p>
          <a:p>
            <a:r>
              <a:rPr lang="en-GB" sz="2200" dirty="0"/>
              <a:t>People in remote Nepal villages require water to irrigate their crops. This must be sourced from wells as deep as 7.5 metres. It can take a lot of time and effort to raise the amounts needed, therefore making food growing difficult in dry weather.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200" b="1" dirty="0"/>
              <a:t>Brief</a:t>
            </a:r>
          </a:p>
          <a:p>
            <a:r>
              <a:rPr lang="en-GB" sz="2200" dirty="0"/>
              <a:t>Design a treadle pump that will assist the villagers in raising the amount of water required to successfully irrigate their crops.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0252690-8C43-4176-AC50-005FF5A953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87" y="1988839"/>
            <a:ext cx="2863919" cy="19090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85C76E0-0540-4992-98EC-1F1AE9D3E1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87" y="4149080"/>
            <a:ext cx="2863919" cy="190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8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352EB-8DCE-460B-8A29-994F0F3139DE}"/>
              </a:ext>
            </a:extLst>
          </p:cNvPr>
          <p:cNvSpPr txBox="1">
            <a:spLocks/>
          </p:cNvSpPr>
          <p:nvPr/>
        </p:nvSpPr>
        <p:spPr>
          <a:xfrm>
            <a:off x="457200" y="1412776"/>
            <a:ext cx="8229600" cy="576064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b="1" dirty="0"/>
              <a:t>Design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3C209E-24D1-4608-9445-DEBAD7FD3630}"/>
              </a:ext>
            </a:extLst>
          </p:cNvPr>
          <p:cNvSpPr txBox="1">
            <a:spLocks/>
          </p:cNvSpPr>
          <p:nvPr/>
        </p:nvSpPr>
        <p:spPr>
          <a:xfrm>
            <a:off x="457200" y="2276872"/>
            <a:ext cx="8363272" cy="384929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sz="2600" b="1" dirty="0"/>
              <a:t>The treadle pump must:</a:t>
            </a:r>
          </a:p>
          <a:p>
            <a:r>
              <a:rPr lang="en-GB" sz="2600" dirty="0"/>
              <a:t>Be capable of sucking up water from wells at a fast rate.</a:t>
            </a:r>
          </a:p>
          <a:p>
            <a:r>
              <a:rPr lang="en-GB" sz="2600" dirty="0"/>
              <a:t>Be driven by the operator's body weight and leg muscles.</a:t>
            </a:r>
          </a:p>
          <a:p>
            <a:r>
              <a:rPr lang="en-GB" sz="2600" dirty="0"/>
              <a:t>Be designed so that the operator can use it for long periods without tiring.</a:t>
            </a:r>
          </a:p>
          <a:p>
            <a:r>
              <a:rPr lang="en-GB" sz="2600" dirty="0"/>
              <a:t>Be robust and capable of being used continuously outdoors.</a:t>
            </a:r>
          </a:p>
          <a:p>
            <a:r>
              <a:rPr lang="en-GB" sz="2600" dirty="0"/>
              <a:t>Make use of materials that could be sourced locally.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01146B1-4D1A-47F1-BAD7-09E1CC5F56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425" y="1385367"/>
            <a:ext cx="1081047" cy="138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2F3AF-076B-445B-B5F6-83276EF3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215008"/>
          </a:xfrm>
        </p:spPr>
        <p:txBody>
          <a:bodyPr/>
          <a:lstStyle/>
          <a:p>
            <a:r>
              <a:rPr lang="en-GB" b="1" dirty="0"/>
              <a:t>Card modelling - iterative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B1525F-F4F3-446C-9589-71C92F7E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4906888" cy="3957093"/>
          </a:xfrm>
        </p:spPr>
        <p:txBody>
          <a:bodyPr/>
          <a:lstStyle/>
          <a:p>
            <a:r>
              <a:rPr lang="en-GB" sz="3000" dirty="0"/>
              <a:t>Produce a </a:t>
            </a:r>
            <a:r>
              <a:rPr lang="en-GB" sz="3000" b="1" dirty="0"/>
              <a:t>2D card model</a:t>
            </a:r>
            <a:r>
              <a:rPr lang="en-GB" sz="3000" dirty="0"/>
              <a:t> of your chosen design.</a:t>
            </a:r>
          </a:p>
          <a:p>
            <a:r>
              <a:rPr lang="en-GB" sz="3000" dirty="0"/>
              <a:t>Use this to </a:t>
            </a:r>
            <a:r>
              <a:rPr lang="en-GB" sz="3000" b="1" dirty="0"/>
              <a:t>demonstrate</a:t>
            </a:r>
            <a:r>
              <a:rPr lang="en-GB" sz="3000" dirty="0"/>
              <a:t> how your design would </a:t>
            </a:r>
            <a:r>
              <a:rPr lang="en-GB" sz="3000" b="1" dirty="0"/>
              <a:t>function.</a:t>
            </a:r>
          </a:p>
          <a:p>
            <a:r>
              <a:rPr lang="en-GB" sz="3000" dirty="0"/>
              <a:t>Identify </a:t>
            </a:r>
            <a:r>
              <a:rPr lang="en-GB" sz="3000" b="1" dirty="0"/>
              <a:t>two improvements </a:t>
            </a:r>
            <a:r>
              <a:rPr lang="en-GB" sz="3000" dirty="0"/>
              <a:t>that could be made and produce a new </a:t>
            </a:r>
            <a:r>
              <a:rPr lang="en-GB" sz="3000" b="1" dirty="0"/>
              <a:t>iteration.</a:t>
            </a:r>
          </a:p>
          <a:p>
            <a:endParaRPr lang="en-GB" sz="3000" dirty="0"/>
          </a:p>
          <a:p>
            <a:endParaRPr lang="en-GB" sz="3000" b="1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12C6E9E-E746-4120-A955-73838C62805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9401" r="36613" b="5201"/>
          <a:stretch/>
        </p:blipFill>
        <p:spPr>
          <a:xfrm>
            <a:off x="5617482" y="2268961"/>
            <a:ext cx="3069318" cy="382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7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C1AA2EE-E276-40EB-8519-78B6461C6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0" y="2132856"/>
            <a:ext cx="6840760" cy="37729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1C01600-23E8-460B-BFFD-0FCD3AE6EBF0}"/>
              </a:ext>
            </a:extLst>
          </p:cNvPr>
          <p:cNvSpPr txBox="1"/>
          <p:nvPr/>
        </p:nvSpPr>
        <p:spPr>
          <a:xfrm>
            <a:off x="1403648" y="134076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Treadle pump example – Practical Action</a:t>
            </a:r>
          </a:p>
        </p:txBody>
      </p:sp>
    </p:spTree>
    <p:extLst>
      <p:ext uri="{BB962C8B-B14F-4D97-AF65-F5344CB8AC3E}">
        <p14:creationId xmlns:p14="http://schemas.microsoft.com/office/powerpoint/2010/main" val="214883841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</Template>
  <TotalTime>2200</TotalTime>
  <Words>254</Words>
  <Application>Microsoft Office PowerPoint</Application>
  <PresentationFormat>On-screen Show (4:3)</PresentationFormat>
  <Paragraphs>29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Power point template</vt:lpstr>
      <vt:lpstr>Card Modelling</vt:lpstr>
      <vt:lpstr>PowerPoint Presentation</vt:lpstr>
      <vt:lpstr>PowerPoint Presentation</vt:lpstr>
      <vt:lpstr>Card modelling - iterative design</vt:lpstr>
      <vt:lpstr>PowerPoint Presentation</vt:lpstr>
    </vt:vector>
  </TitlesOfParts>
  <Company>Attainment in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Attainment in Education</dc:creator>
  <cp:lastModifiedBy>Margerison,Holly</cp:lastModifiedBy>
  <cp:revision>250</cp:revision>
  <dcterms:created xsi:type="dcterms:W3CDTF">2011-06-16T08:08:24Z</dcterms:created>
  <dcterms:modified xsi:type="dcterms:W3CDTF">2018-03-16T09:01:10Z</dcterms:modified>
</cp:coreProperties>
</file>