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7"/>
  </p:notesMasterIdLst>
  <p:handoutMasterIdLst>
    <p:handoutMasterId r:id="rId8"/>
  </p:handoutMasterIdLst>
  <p:sldIdLst>
    <p:sldId id="256" r:id="rId2"/>
    <p:sldId id="257" r:id="rId3"/>
    <p:sldId id="259" r:id="rId4"/>
    <p:sldId id="264" r:id="rId5"/>
    <p:sldId id="263"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145" algn="l" rtl="0" fontAlgn="base">
      <a:spcBef>
        <a:spcPct val="0"/>
      </a:spcBef>
      <a:spcAft>
        <a:spcPct val="0"/>
      </a:spcAft>
      <a:defRPr kern="1200">
        <a:solidFill>
          <a:schemeClr val="tx1"/>
        </a:solidFill>
        <a:latin typeface="Calibri" pitchFamily="34" charset="0"/>
        <a:ea typeface="+mn-ea"/>
        <a:cs typeface="Arial" charset="0"/>
      </a:defRPr>
    </a:lvl2pPr>
    <a:lvl3pPr marL="914290" algn="l" rtl="0" fontAlgn="base">
      <a:spcBef>
        <a:spcPct val="0"/>
      </a:spcBef>
      <a:spcAft>
        <a:spcPct val="0"/>
      </a:spcAft>
      <a:defRPr kern="1200">
        <a:solidFill>
          <a:schemeClr val="tx1"/>
        </a:solidFill>
        <a:latin typeface="Calibri" pitchFamily="34" charset="0"/>
        <a:ea typeface="+mn-ea"/>
        <a:cs typeface="Arial" charset="0"/>
      </a:defRPr>
    </a:lvl3pPr>
    <a:lvl4pPr marL="1371435" algn="l" rtl="0" fontAlgn="base">
      <a:spcBef>
        <a:spcPct val="0"/>
      </a:spcBef>
      <a:spcAft>
        <a:spcPct val="0"/>
      </a:spcAft>
      <a:defRPr kern="1200">
        <a:solidFill>
          <a:schemeClr val="tx1"/>
        </a:solidFill>
        <a:latin typeface="Calibri" pitchFamily="34" charset="0"/>
        <a:ea typeface="+mn-ea"/>
        <a:cs typeface="Arial" charset="0"/>
      </a:defRPr>
    </a:lvl4pPr>
    <a:lvl5pPr marL="1828581" algn="l" rtl="0" fontAlgn="base">
      <a:spcBef>
        <a:spcPct val="0"/>
      </a:spcBef>
      <a:spcAft>
        <a:spcPct val="0"/>
      </a:spcAft>
      <a:defRPr kern="1200">
        <a:solidFill>
          <a:schemeClr val="tx1"/>
        </a:solidFill>
        <a:latin typeface="Calibri" pitchFamily="34" charset="0"/>
        <a:ea typeface="+mn-ea"/>
        <a:cs typeface="Arial" charset="0"/>
      </a:defRPr>
    </a:lvl5pPr>
    <a:lvl6pPr marL="2285726" algn="l" defTabSz="914290" rtl="0" eaLnBrk="1" latinLnBrk="0" hangingPunct="1">
      <a:defRPr kern="1200">
        <a:solidFill>
          <a:schemeClr val="tx1"/>
        </a:solidFill>
        <a:latin typeface="Calibri" pitchFamily="34" charset="0"/>
        <a:ea typeface="+mn-ea"/>
        <a:cs typeface="Arial" charset="0"/>
      </a:defRPr>
    </a:lvl6pPr>
    <a:lvl7pPr marL="2742871" algn="l" defTabSz="914290" rtl="0" eaLnBrk="1" latinLnBrk="0" hangingPunct="1">
      <a:defRPr kern="1200">
        <a:solidFill>
          <a:schemeClr val="tx1"/>
        </a:solidFill>
        <a:latin typeface="Calibri" pitchFamily="34" charset="0"/>
        <a:ea typeface="+mn-ea"/>
        <a:cs typeface="Arial" charset="0"/>
      </a:defRPr>
    </a:lvl7pPr>
    <a:lvl8pPr marL="3200016" algn="l" defTabSz="914290" rtl="0" eaLnBrk="1" latinLnBrk="0" hangingPunct="1">
      <a:defRPr kern="1200">
        <a:solidFill>
          <a:schemeClr val="tx1"/>
        </a:solidFill>
        <a:latin typeface="Calibri" pitchFamily="34" charset="0"/>
        <a:ea typeface="+mn-ea"/>
        <a:cs typeface="Arial" charset="0"/>
      </a:defRPr>
    </a:lvl8pPr>
    <a:lvl9pPr marL="3657161" algn="l" defTabSz="91429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7365" autoAdjust="0"/>
  </p:normalViewPr>
  <p:slideViewPr>
    <p:cSldViewPr>
      <p:cViewPr>
        <p:scale>
          <a:sx n="107" d="100"/>
          <a:sy n="107" d="100"/>
        </p:scale>
        <p:origin x="-17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92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atin typeface="Calibri" pitchFamily="34" charset="0"/>
              </a:defRPr>
            </a:lvl1pPr>
          </a:lstStyle>
          <a:p>
            <a:pPr>
              <a:defRPr/>
            </a:pPr>
            <a:endParaRPr lang="en-GB" dirty="0"/>
          </a:p>
        </p:txBody>
      </p:sp>
      <p:sp>
        <p:nvSpPr>
          <p:cNvPr id="3" name="Date Placeholder 2"/>
          <p:cNvSpPr>
            <a:spLocks noGrp="1"/>
          </p:cNvSpPr>
          <p:nvPr>
            <p:ph type="dt" sz="quarter" idx="1"/>
          </p:nvPr>
        </p:nvSpPr>
        <p:spPr>
          <a:xfrm>
            <a:off x="3884613" y="1"/>
            <a:ext cx="2971800" cy="457200"/>
          </a:xfrm>
          <a:prstGeom prst="rect">
            <a:avLst/>
          </a:prstGeom>
        </p:spPr>
        <p:txBody>
          <a:bodyPr vert="horz" lIns="91431" tIns="45716" rIns="91431" bIns="45716" rtlCol="0"/>
          <a:lstStyle>
            <a:lvl1pPr algn="r">
              <a:defRPr sz="1200">
                <a:latin typeface="Calibri" pitchFamily="34" charset="0"/>
              </a:defRPr>
            </a:lvl1pPr>
          </a:lstStyle>
          <a:p>
            <a:pPr>
              <a:defRPr/>
            </a:pPr>
            <a:fld id="{5220D0C0-E2E8-44A6-A4F5-15786323AF19}" type="datetimeFigureOut">
              <a:rPr lang="en-GB"/>
              <a:pPr>
                <a:defRPr/>
              </a:pPr>
              <a:t>22/01/2018</a:t>
            </a:fld>
            <a:endParaRPr lang="en-GB" dirty="0"/>
          </a:p>
        </p:txBody>
      </p:sp>
      <p:sp>
        <p:nvSpPr>
          <p:cNvPr id="4" name="Footer Placeholder 3"/>
          <p:cNvSpPr>
            <a:spLocks noGrp="1"/>
          </p:cNvSpPr>
          <p:nvPr>
            <p:ph type="ftr" sz="quarter" idx="2"/>
          </p:nvPr>
        </p:nvSpPr>
        <p:spPr>
          <a:xfrm>
            <a:off x="0" y="8685214"/>
            <a:ext cx="2971800" cy="457200"/>
          </a:xfrm>
          <a:prstGeom prst="rect">
            <a:avLst/>
          </a:prstGeom>
        </p:spPr>
        <p:txBody>
          <a:bodyPr vert="horz" lIns="91431" tIns="45716" rIns="91431" bIns="45716" rtlCol="0" anchor="b"/>
          <a:lstStyle>
            <a:lvl1pPr algn="l">
              <a:defRPr sz="1200">
                <a:latin typeface="Calibri" pitchFamily="34" charset="0"/>
              </a:defRPr>
            </a:lvl1pPr>
          </a:lstStyle>
          <a:p>
            <a:pPr>
              <a:defRPr/>
            </a:pPr>
            <a:endParaRPr lang="en-GB" dirty="0"/>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1431" tIns="45716" rIns="91431" bIns="45716" rtlCol="0" anchor="b"/>
          <a:lstStyle>
            <a:lvl1pPr algn="r">
              <a:defRPr sz="1200">
                <a:latin typeface="Calibri" pitchFamily="34" charset="0"/>
              </a:defRPr>
            </a:lvl1pPr>
          </a:lstStyle>
          <a:p>
            <a:pPr>
              <a:defRPr/>
            </a:pPr>
            <a:fld id="{916092CD-B6AA-447B-BB15-50D6D04D7D9B}" type="slidenum">
              <a:rPr lang="en-GB"/>
              <a:pPr>
                <a:defRPr/>
              </a:pPr>
              <a:t>‹#›</a:t>
            </a:fld>
            <a:endParaRPr lang="en-GB" dirty="0"/>
          </a:p>
        </p:txBody>
      </p:sp>
    </p:spTree>
    <p:extLst>
      <p:ext uri="{BB962C8B-B14F-4D97-AF65-F5344CB8AC3E}">
        <p14:creationId xmlns:p14="http://schemas.microsoft.com/office/powerpoint/2010/main" val="403676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en-GB" dirty="0"/>
          </a:p>
        </p:txBody>
      </p:sp>
      <p:sp>
        <p:nvSpPr>
          <p:cNvPr id="3" name="Date Placeholder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6C11EDA5-A6CB-4AFD-99BA-A2F965D7917C}" type="datetimeFigureOut">
              <a:rPr lang="en-GB" smtClean="0"/>
              <a:pPr/>
              <a:t>22/01/2018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3EB474A7-B749-4504-9847-6E28E627D631}" type="slidenum">
              <a:rPr lang="en-GB" smtClean="0"/>
              <a:pPr/>
              <a:t>‹#›</a:t>
            </a:fld>
            <a:endParaRPr lang="en-GB" dirty="0"/>
          </a:p>
        </p:txBody>
      </p:sp>
    </p:spTree>
    <p:extLst>
      <p:ext uri="{BB962C8B-B14F-4D97-AF65-F5344CB8AC3E}">
        <p14:creationId xmlns:p14="http://schemas.microsoft.com/office/powerpoint/2010/main" val="711466937"/>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Share this brief with the students</a:t>
            </a:r>
            <a:r>
              <a:rPr lang="en-GB" baseline="0" dirty="0"/>
              <a:t> and discuss as a class.</a:t>
            </a: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2</a:t>
            </a:fld>
            <a:endParaRPr lang="en-GB" dirty="0"/>
          </a:p>
        </p:txBody>
      </p:sp>
    </p:spTree>
    <p:extLst>
      <p:ext uri="{BB962C8B-B14F-4D97-AF65-F5344CB8AC3E}">
        <p14:creationId xmlns:p14="http://schemas.microsoft.com/office/powerpoint/2010/main" val="180135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182320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dirty="0"/>
              <a:t>This program can be downloaded onto the BBC</a:t>
            </a:r>
            <a:r>
              <a:rPr lang="en-GB" baseline="0" dirty="0"/>
              <a:t> </a:t>
            </a:r>
            <a:r>
              <a:rPr lang="en-GB" baseline="0" dirty="0" err="1"/>
              <a:t>micro:bit</a:t>
            </a:r>
            <a:r>
              <a:rPr lang="en-GB" baseline="0" dirty="0"/>
              <a:t> by the learners or in advance by the teacher or technician. The program will provide a ‘beep’ that sounds at decreasing time intervals. A beeper or buzzer will need to be connected to pin 0. Button A begins the beep test.</a:t>
            </a:r>
            <a:endParaRPr lang="en-GB" dirty="0"/>
          </a:p>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228016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GB" dirty="0"/>
              <a:t>This program can be downloaded onto the BBC</a:t>
            </a:r>
            <a:r>
              <a:rPr lang="en-GB" baseline="0" dirty="0"/>
              <a:t> micro:bit by the learners or in advance by the teacher or technician. The program will provide a ‘beep’ that sounds at decreasing time intervals. A beeper or buzzer will need to be connected to pin 0. Button A begins the beep test.</a:t>
            </a:r>
            <a:endParaRPr lang="en-GB" dirty="0"/>
          </a:p>
          <a:p>
            <a:pPr defTabSz="914310">
              <a:defRPr/>
            </a:pP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150261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5E1F6A-9C1B-4897-B291-99B5646029B7}" type="datetimeFigureOut">
              <a:rPr lang="en-GB" smtClean="0"/>
              <a:pPr>
                <a:defRPr/>
              </a:pPr>
              <a:t>22/01/2018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ACEC7E3-E7CA-477A-BC09-238997724E82}"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115656-D04E-4FD6-97D1-5BE95AA4557C}" type="datetimeFigureOut">
              <a:rPr lang="en-GB" smtClean="0"/>
              <a:pPr>
                <a:defRPr/>
              </a:pPr>
              <a:t>22/01/2018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5F6AF75-2B68-455B-991B-570DB035188C}"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E23A44-5B8C-475C-AF5D-8332D81EA9DF}" type="datetimeFigureOut">
              <a:rPr lang="en-GB" smtClean="0"/>
              <a:pPr>
                <a:defRPr/>
              </a:pPr>
              <a:t>22/01/2018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77144C2-226E-48C9-9934-0049E9CA30F0}"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54B1A87A-999D-482F-A762-C810292A0A22}" type="datetimeFigureOut">
              <a:rPr lang="en-GB"/>
              <a:pPr>
                <a:defRPr/>
              </a:pPr>
              <a:t>22/01/2018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B1B35FA-D2DE-448D-8BA7-2732CE9107AC}"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2708921"/>
            <a:ext cx="8229600" cy="341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1AB1A9-DAE7-4268-AA1B-0FD16A409FB5}" type="datetimeFigureOut">
              <a:rPr lang="en-GB" smtClean="0"/>
              <a:pPr>
                <a:defRPr/>
              </a:pPr>
              <a:t>22/01/2018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A525D2E-7CFC-4199-B79C-44E186A9AC5A}"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9" indent="0">
              <a:buNone/>
              <a:defRPr sz="1800">
                <a:solidFill>
                  <a:schemeClr val="tx1">
                    <a:tint val="75000"/>
                  </a:schemeClr>
                </a:solidFill>
              </a:defRPr>
            </a:lvl2pPr>
            <a:lvl3pPr marL="914418" indent="0">
              <a:buNone/>
              <a:defRPr sz="1600">
                <a:solidFill>
                  <a:schemeClr val="tx1">
                    <a:tint val="75000"/>
                  </a:schemeClr>
                </a:solidFill>
              </a:defRPr>
            </a:lvl3pPr>
            <a:lvl4pPr marL="1371627" indent="0">
              <a:buNone/>
              <a:defRPr sz="1400">
                <a:solidFill>
                  <a:schemeClr val="tx1">
                    <a:tint val="75000"/>
                  </a:schemeClr>
                </a:solidFill>
              </a:defRPr>
            </a:lvl4pPr>
            <a:lvl5pPr marL="1828837" indent="0">
              <a:buNone/>
              <a:defRPr sz="1400">
                <a:solidFill>
                  <a:schemeClr val="tx1">
                    <a:tint val="75000"/>
                  </a:schemeClr>
                </a:solidFill>
              </a:defRPr>
            </a:lvl5pPr>
            <a:lvl6pPr marL="2286046" indent="0">
              <a:buNone/>
              <a:defRPr sz="1400">
                <a:solidFill>
                  <a:schemeClr val="tx1">
                    <a:tint val="75000"/>
                  </a:schemeClr>
                </a:solidFill>
              </a:defRPr>
            </a:lvl6pPr>
            <a:lvl7pPr marL="2743255" indent="0">
              <a:buNone/>
              <a:defRPr sz="1400">
                <a:solidFill>
                  <a:schemeClr val="tx1">
                    <a:tint val="75000"/>
                  </a:schemeClr>
                </a:solidFill>
              </a:defRPr>
            </a:lvl7pPr>
            <a:lvl8pPr marL="3200464" indent="0">
              <a:buNone/>
              <a:defRPr sz="1400">
                <a:solidFill>
                  <a:schemeClr val="tx1">
                    <a:tint val="75000"/>
                  </a:schemeClr>
                </a:solidFill>
              </a:defRPr>
            </a:lvl8pPr>
            <a:lvl9pPr marL="365767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93B5E-E12D-47D2-8784-37E3A707C78B}" type="datetimeFigureOut">
              <a:rPr lang="en-GB" smtClean="0"/>
              <a:pPr>
                <a:defRPr/>
              </a:pPr>
              <a:t>22/01/2018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4E3313-3FAD-4588-846E-2C84758C524C}"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52BA32-755C-4FF9-92D1-007C71BAFDCB}" type="datetimeFigureOut">
              <a:rPr lang="en-GB" smtClean="0"/>
              <a:pPr>
                <a:defRPr/>
              </a:pPr>
              <a:t>22/01/2018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849CA0D-D0F4-4756-B8E4-767EF592A449}"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6C99FD-EF3F-4896-9EE4-3D3D19DC19E8}" type="datetimeFigureOut">
              <a:rPr lang="en-GB" smtClean="0"/>
              <a:pPr>
                <a:defRPr/>
              </a:pPr>
              <a:t>22/01/2018</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4EBCBEEE-31D1-4EEE-87E8-9E2EC7CD7AE6}"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FDDA7F5-9FC9-4D14-ACE9-B6B25BA0765F}" type="datetimeFigureOut">
              <a:rPr lang="en-GB" smtClean="0"/>
              <a:pPr>
                <a:defRPr/>
              </a:pPr>
              <a:t>22/01/2018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1F3BA2EB-D538-44FB-BFD5-433D30A168DD}"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E16F9F-B3B4-4216-B2BF-6A03B3465173}" type="datetimeFigureOut">
              <a:rPr lang="en-GB" smtClean="0"/>
              <a:pPr>
                <a:defRPr/>
              </a:pPr>
              <a:t>22/01/2018</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E67EDE4-2E0B-431F-919F-1E9D2C09BE6A}"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79878C-374F-4E79-80D8-4140E5F8DDD8}" type="datetimeFigureOut">
              <a:rPr lang="en-GB" smtClean="0"/>
              <a:pPr>
                <a:defRPr/>
              </a:pPr>
              <a:t>22/01/2018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6574399-980D-4C21-9CF2-AC0543135585}"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75593C-37BF-4E38-AE5C-11BD8DEED141}" type="datetimeFigureOut">
              <a:rPr lang="en-GB" smtClean="0"/>
              <a:pPr>
                <a:defRPr/>
              </a:pPr>
              <a:t>22/01/2018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7CF7497-6470-469C-B9DD-D4B177431565}"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0FC1B0-5E8E-4C65-9F6F-0A6B610ABE28}" type="datetimeFigureOut">
              <a:rPr lang="en-GB" smtClean="0"/>
              <a:pPr>
                <a:defRPr/>
              </a:pPr>
              <a:t>22/01/2018</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8D7288-005E-4E74-B220-A66C8992F8C0}" type="slidenum">
              <a:rPr lang="en-GB" smtClean="0"/>
              <a:pPr>
                <a:defRPr/>
              </a:pPr>
              <a:t>‹#›</a:t>
            </a:fld>
            <a:endParaRPr lang="en-GB" dirty="0"/>
          </a:p>
        </p:txBody>
      </p:sp>
      <p:grpSp>
        <p:nvGrpSpPr>
          <p:cNvPr id="2" name="Group 7"/>
          <p:cNvGrpSpPr>
            <a:grpSpLocks/>
          </p:cNvGrpSpPr>
          <p:nvPr/>
        </p:nvGrpSpPr>
        <p:grpSpPr bwMode="auto">
          <a:xfrm>
            <a:off x="-7938" y="1"/>
            <a:ext cx="9159876" cy="1196975"/>
            <a:chOff x="-8626" y="0"/>
            <a:chExt cx="9161252" cy="1196752"/>
          </a:xfrm>
        </p:grpSpPr>
        <p:sp>
          <p:nvSpPr>
            <p:cNvPr id="10" name="Rectangle 9"/>
            <p:cNvSpPr/>
            <p:nvPr/>
          </p:nvSpPr>
          <p:spPr>
            <a:xfrm>
              <a:off x="-8626" y="0"/>
              <a:ext cx="9153313" cy="13808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cxnSp>
          <p:nvCxnSpPr>
            <p:cNvPr id="11" name="Straight Connector 10"/>
            <p:cNvCxnSpPr/>
            <p:nvPr/>
          </p:nvCxnSpPr>
          <p:spPr>
            <a:xfrm>
              <a:off x="-8626" y="1196752"/>
              <a:ext cx="916125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35" name="Picture 11"/>
            <p:cNvPicPr>
              <a:picLocks noChangeAspect="1"/>
            </p:cNvPicPr>
            <p:nvPr/>
          </p:nvPicPr>
          <p:blipFill>
            <a:blip r:embed="rId14" cstate="print"/>
            <a:srcRect/>
            <a:stretch>
              <a:fillRect/>
            </a:stretch>
          </p:blipFill>
          <p:spPr bwMode="auto">
            <a:xfrm>
              <a:off x="179388" y="404664"/>
              <a:ext cx="2635002" cy="588964"/>
            </a:xfrm>
            <a:prstGeom prst="rect">
              <a:avLst/>
            </a:prstGeom>
            <a:noFill/>
            <a:ln w="9525">
              <a:noFill/>
              <a:miter lim="800000"/>
              <a:headEnd/>
              <a:tailEnd/>
            </a:ln>
          </p:spPr>
        </p:pic>
      </p:grpSp>
      <p:pic>
        <p:nvPicPr>
          <p:cNvPr id="1031" name="Picture 2"/>
          <p:cNvPicPr>
            <a:picLocks noChangeAspect="1" noChangeArrowheads="1"/>
          </p:cNvPicPr>
          <p:nvPr/>
        </p:nvPicPr>
        <p:blipFill>
          <a:blip r:embed="rId15" cstate="print"/>
          <a:srcRect/>
          <a:stretch>
            <a:fillRect/>
          </a:stretch>
        </p:blipFill>
        <p:spPr bwMode="auto">
          <a:xfrm>
            <a:off x="-17463" y="6181725"/>
            <a:ext cx="9178926" cy="673100"/>
          </a:xfrm>
          <a:prstGeom prst="rect">
            <a:avLst/>
          </a:prstGeom>
          <a:noFill/>
          <a:ln w="9525">
            <a:noFill/>
            <a:miter lim="800000"/>
            <a:headEnd/>
            <a:tailEnd/>
          </a:ln>
        </p:spPr>
      </p:pic>
      <p:pic>
        <p:nvPicPr>
          <p:cNvPr id="1032" name="Picture 13" descr="micro-bit Logo stripped_Lantern Colour Grad+Black BBC Logo_RGB"/>
          <p:cNvPicPr>
            <a:picLocks noChangeAspect="1" noChangeArrowheads="1"/>
          </p:cNvPicPr>
          <p:nvPr/>
        </p:nvPicPr>
        <p:blipFill rotWithShape="1">
          <a:blip r:embed="rId16" cstate="print"/>
          <a:srcRect l="30927"/>
          <a:stretch/>
        </p:blipFill>
        <p:spPr bwMode="auto">
          <a:xfrm>
            <a:off x="5646198" y="377860"/>
            <a:ext cx="3030259" cy="5952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24" r:id="rId12"/>
  </p:sldLayoutIdLst>
  <p:txStyles>
    <p:titleStyle>
      <a:lvl1pPr algn="ctr" defTabSz="457209" rtl="0" eaLnBrk="1" fontAlgn="base" hangingPunct="1">
        <a:spcBef>
          <a:spcPct val="0"/>
        </a:spcBef>
        <a:spcAft>
          <a:spcPct val="0"/>
        </a:spcAft>
        <a:defRPr sz="4400" kern="1200">
          <a:solidFill>
            <a:schemeClr val="tx1"/>
          </a:solidFill>
          <a:latin typeface="+mj-lt"/>
          <a:ea typeface="+mj-ea"/>
          <a:cs typeface="+mj-cs"/>
        </a:defRPr>
      </a:lvl1pPr>
      <a:lvl2pPr algn="ctr" defTabSz="457209" rtl="0" eaLnBrk="1" fontAlgn="base" hangingPunct="1">
        <a:spcBef>
          <a:spcPct val="0"/>
        </a:spcBef>
        <a:spcAft>
          <a:spcPct val="0"/>
        </a:spcAft>
        <a:defRPr sz="4400">
          <a:solidFill>
            <a:schemeClr val="tx1"/>
          </a:solidFill>
          <a:latin typeface="Calibri" pitchFamily="34" charset="0"/>
        </a:defRPr>
      </a:lvl2pPr>
      <a:lvl3pPr algn="ctr" defTabSz="457209" rtl="0" eaLnBrk="1" fontAlgn="base" hangingPunct="1">
        <a:spcBef>
          <a:spcPct val="0"/>
        </a:spcBef>
        <a:spcAft>
          <a:spcPct val="0"/>
        </a:spcAft>
        <a:defRPr sz="4400">
          <a:solidFill>
            <a:schemeClr val="tx1"/>
          </a:solidFill>
          <a:latin typeface="Calibri" pitchFamily="34" charset="0"/>
        </a:defRPr>
      </a:lvl3pPr>
      <a:lvl4pPr algn="ctr" defTabSz="457209" rtl="0" eaLnBrk="1" fontAlgn="base" hangingPunct="1">
        <a:spcBef>
          <a:spcPct val="0"/>
        </a:spcBef>
        <a:spcAft>
          <a:spcPct val="0"/>
        </a:spcAft>
        <a:defRPr sz="4400">
          <a:solidFill>
            <a:schemeClr val="tx1"/>
          </a:solidFill>
          <a:latin typeface="Calibri" pitchFamily="34" charset="0"/>
        </a:defRPr>
      </a:lvl4pPr>
      <a:lvl5pPr algn="ctr" defTabSz="457209" rtl="0" eaLnBrk="1" fontAlgn="base" hangingPunct="1">
        <a:spcBef>
          <a:spcPct val="0"/>
        </a:spcBef>
        <a:spcAft>
          <a:spcPct val="0"/>
        </a:spcAft>
        <a:defRPr sz="4400">
          <a:solidFill>
            <a:schemeClr val="tx1"/>
          </a:solidFill>
          <a:latin typeface="Calibri" pitchFamily="34" charset="0"/>
        </a:defRPr>
      </a:lvl5pPr>
      <a:lvl6pPr marL="457209" algn="ctr" defTabSz="457209" rtl="0" eaLnBrk="1" fontAlgn="base" hangingPunct="1">
        <a:spcBef>
          <a:spcPct val="0"/>
        </a:spcBef>
        <a:spcAft>
          <a:spcPct val="0"/>
        </a:spcAft>
        <a:defRPr sz="4400">
          <a:solidFill>
            <a:schemeClr val="tx1"/>
          </a:solidFill>
          <a:latin typeface="Calibri" pitchFamily="34" charset="0"/>
        </a:defRPr>
      </a:lvl6pPr>
      <a:lvl7pPr marL="914418" algn="ctr" defTabSz="457209" rtl="0" eaLnBrk="1" fontAlgn="base" hangingPunct="1">
        <a:spcBef>
          <a:spcPct val="0"/>
        </a:spcBef>
        <a:spcAft>
          <a:spcPct val="0"/>
        </a:spcAft>
        <a:defRPr sz="4400">
          <a:solidFill>
            <a:schemeClr val="tx1"/>
          </a:solidFill>
          <a:latin typeface="Calibri" pitchFamily="34" charset="0"/>
        </a:defRPr>
      </a:lvl7pPr>
      <a:lvl8pPr marL="1371627" algn="ctr" defTabSz="457209" rtl="0" eaLnBrk="1" fontAlgn="base" hangingPunct="1">
        <a:spcBef>
          <a:spcPct val="0"/>
        </a:spcBef>
        <a:spcAft>
          <a:spcPct val="0"/>
        </a:spcAft>
        <a:defRPr sz="4400">
          <a:solidFill>
            <a:schemeClr val="tx1"/>
          </a:solidFill>
          <a:latin typeface="Calibri" pitchFamily="34" charset="0"/>
        </a:defRPr>
      </a:lvl8pPr>
      <a:lvl9pPr marL="1828837" algn="ctr" defTabSz="457209" rtl="0" eaLnBrk="1" fontAlgn="base" hangingPunct="1">
        <a:spcBef>
          <a:spcPct val="0"/>
        </a:spcBef>
        <a:spcAft>
          <a:spcPct val="0"/>
        </a:spcAft>
        <a:defRPr sz="4400">
          <a:solidFill>
            <a:schemeClr val="tx1"/>
          </a:solidFill>
          <a:latin typeface="Calibri" pitchFamily="34" charset="0"/>
        </a:defRPr>
      </a:lvl9pPr>
    </p:titleStyle>
    <p:bodyStyle>
      <a:lvl1pPr marL="342907" indent="-342907" algn="l" defTabSz="457209"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65" indent="-285756" algn="l" defTabSz="457209"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23" indent="-228605" algn="l" defTabSz="457209"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32" indent="-228605" algn="l" defTabSz="457209"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41" indent="-228605" algn="l" defTabSz="457209"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50" indent="-228605" algn="l" defTabSz="457209" rtl="0" eaLnBrk="1" latinLnBrk="0" hangingPunct="1">
        <a:spcBef>
          <a:spcPct val="20000"/>
        </a:spcBef>
        <a:buFont typeface="Arial"/>
        <a:buChar char="•"/>
        <a:defRPr sz="2000" kern="1200">
          <a:solidFill>
            <a:schemeClr val="tx1"/>
          </a:solidFill>
          <a:latin typeface="+mn-lt"/>
          <a:ea typeface="+mn-ea"/>
          <a:cs typeface="+mn-cs"/>
        </a:defRPr>
      </a:lvl6pPr>
      <a:lvl7pPr marL="2971859" indent="-228605"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9" indent="-228605"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8" indent="-228605"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8" algn="l" defTabSz="457209" rtl="0" eaLnBrk="1" latinLnBrk="0" hangingPunct="1">
        <a:defRPr sz="1800" kern="1200">
          <a:solidFill>
            <a:schemeClr val="tx1"/>
          </a:solidFill>
          <a:latin typeface="+mn-lt"/>
          <a:ea typeface="+mn-ea"/>
          <a:cs typeface="+mn-cs"/>
        </a:defRPr>
      </a:lvl3pPr>
      <a:lvl4pPr marL="1371627" algn="l" defTabSz="457209" rtl="0" eaLnBrk="1" latinLnBrk="0" hangingPunct="1">
        <a:defRPr sz="1800" kern="1200">
          <a:solidFill>
            <a:schemeClr val="tx1"/>
          </a:solidFill>
          <a:latin typeface="+mn-lt"/>
          <a:ea typeface="+mn-ea"/>
          <a:cs typeface="+mn-cs"/>
        </a:defRPr>
      </a:lvl4pPr>
      <a:lvl5pPr marL="1828837" algn="l" defTabSz="457209" rtl="0" eaLnBrk="1" latinLnBrk="0" hangingPunct="1">
        <a:defRPr sz="1800" kern="1200">
          <a:solidFill>
            <a:schemeClr val="tx1"/>
          </a:solidFill>
          <a:latin typeface="+mn-lt"/>
          <a:ea typeface="+mn-ea"/>
          <a:cs typeface="+mn-cs"/>
        </a:defRPr>
      </a:lvl5pPr>
      <a:lvl6pPr marL="2286046" algn="l" defTabSz="457209" rtl="0" eaLnBrk="1" latinLnBrk="0" hangingPunct="1">
        <a:defRPr sz="1800" kern="1200">
          <a:solidFill>
            <a:schemeClr val="tx1"/>
          </a:solidFill>
          <a:latin typeface="+mn-lt"/>
          <a:ea typeface="+mn-ea"/>
          <a:cs typeface="+mn-cs"/>
        </a:defRPr>
      </a:lvl6pPr>
      <a:lvl7pPr marL="2743255" algn="l" defTabSz="457209" rtl="0" eaLnBrk="1" latinLnBrk="0" hangingPunct="1">
        <a:defRPr sz="1800" kern="1200">
          <a:solidFill>
            <a:schemeClr val="tx1"/>
          </a:solidFill>
          <a:latin typeface="+mn-lt"/>
          <a:ea typeface="+mn-ea"/>
          <a:cs typeface="+mn-cs"/>
        </a:defRPr>
      </a:lvl7pPr>
      <a:lvl8pPr marL="3200464" algn="l" defTabSz="457209" rtl="0" eaLnBrk="1" latinLnBrk="0" hangingPunct="1">
        <a:defRPr sz="1800" kern="1200">
          <a:solidFill>
            <a:schemeClr val="tx1"/>
          </a:solidFill>
          <a:latin typeface="+mn-lt"/>
          <a:ea typeface="+mn-ea"/>
          <a:cs typeface="+mn-cs"/>
        </a:defRPr>
      </a:lvl8pPr>
      <a:lvl9pPr marL="3657673" algn="l" defTabSz="4572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bit.org/co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microbit.org/co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611560" y="1772816"/>
            <a:ext cx="7920880" cy="1298426"/>
          </a:xfrm>
        </p:spPr>
        <p:txBody>
          <a:bodyPr/>
          <a:lstStyle/>
          <a:p>
            <a:r>
              <a:rPr lang="en-GB" sz="4800" b="1" dirty="0"/>
              <a:t>Sports Technology -</a:t>
            </a:r>
            <a:br>
              <a:rPr lang="en-GB" sz="4800" b="1" dirty="0"/>
            </a:br>
            <a:r>
              <a:rPr lang="en-GB" sz="4800" b="1" dirty="0" err="1" smtClean="0"/>
              <a:t>micro:bit</a:t>
            </a:r>
            <a:r>
              <a:rPr lang="en-GB" sz="4800" b="1" dirty="0" smtClean="0"/>
              <a:t> </a:t>
            </a:r>
            <a:r>
              <a:rPr lang="en-GB" sz="4800" b="1" dirty="0"/>
              <a:t>Beep Tester</a:t>
            </a:r>
          </a:p>
        </p:txBody>
      </p:sp>
      <p:sp>
        <p:nvSpPr>
          <p:cNvPr id="15" name="Subtitle 2"/>
          <p:cNvSpPr>
            <a:spLocks noGrp="1"/>
          </p:cNvSpPr>
          <p:nvPr>
            <p:ph type="subTitle" idx="1"/>
          </p:nvPr>
        </p:nvSpPr>
        <p:spPr>
          <a:xfrm>
            <a:off x="1907704" y="4005064"/>
            <a:ext cx="5144616" cy="1176536"/>
          </a:xfrm>
        </p:spPr>
        <p:txBody>
          <a:bodyPr/>
          <a:lstStyle/>
          <a:p>
            <a:r>
              <a:rPr lang="en-GB" dirty="0"/>
              <a:t>Manufacturing the Product – Vacuum Forming</a:t>
            </a:r>
          </a:p>
        </p:txBody>
      </p:sp>
      <p:pic>
        <p:nvPicPr>
          <p:cNvPr id="16" name="Picture 2" descr="C:\Users\David\Downloads\soccer-34248_640.png"/>
          <p:cNvPicPr>
            <a:picLocks noChangeAspect="1" noChangeArrowheads="1"/>
          </p:cNvPicPr>
          <p:nvPr/>
        </p:nvPicPr>
        <p:blipFill>
          <a:blip r:embed="rId2" cstate="print"/>
          <a:srcRect/>
          <a:stretch>
            <a:fillRect/>
          </a:stretch>
        </p:blipFill>
        <p:spPr bwMode="auto">
          <a:xfrm>
            <a:off x="395536" y="3789040"/>
            <a:ext cx="1628974" cy="2251714"/>
          </a:xfrm>
          <a:prstGeom prst="rect">
            <a:avLst/>
          </a:prstGeom>
          <a:noFill/>
        </p:spPr>
      </p:pic>
      <p:pic>
        <p:nvPicPr>
          <p:cNvPr id="17" name="Picture 3" descr="C:\Users\David\Downloads\weight-816575_640.jpg"/>
          <p:cNvPicPr>
            <a:picLocks noChangeAspect="1" noChangeArrowheads="1"/>
          </p:cNvPicPr>
          <p:nvPr/>
        </p:nvPicPr>
        <p:blipFill>
          <a:blip r:embed="rId3" cstate="print"/>
          <a:srcRect/>
          <a:stretch>
            <a:fillRect/>
          </a:stretch>
        </p:blipFill>
        <p:spPr bwMode="auto">
          <a:xfrm>
            <a:off x="7380312" y="3789040"/>
            <a:ext cx="1452761" cy="21825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196752"/>
            <a:ext cx="8229600" cy="792088"/>
          </a:xfrm>
        </p:spPr>
        <p:txBody>
          <a:bodyPr/>
          <a:lstStyle/>
          <a:p>
            <a:r>
              <a:rPr lang="en-GB" b="1" dirty="0"/>
              <a:t>Design Brief</a:t>
            </a:r>
          </a:p>
        </p:txBody>
      </p:sp>
      <p:sp>
        <p:nvSpPr>
          <p:cNvPr id="8" name="Content Placeholder 2"/>
          <p:cNvSpPr>
            <a:spLocks noGrp="1"/>
          </p:cNvSpPr>
          <p:nvPr>
            <p:ph idx="1"/>
          </p:nvPr>
        </p:nvSpPr>
        <p:spPr>
          <a:xfrm>
            <a:off x="179512" y="1916832"/>
            <a:ext cx="6912768" cy="4209331"/>
          </a:xfrm>
        </p:spPr>
        <p:txBody>
          <a:bodyPr/>
          <a:lstStyle/>
          <a:p>
            <a:pPr>
              <a:buNone/>
            </a:pPr>
            <a:r>
              <a:rPr lang="en-GB" sz="2200" b="1" dirty="0"/>
              <a:t>Situation</a:t>
            </a:r>
          </a:p>
          <a:p>
            <a:r>
              <a:rPr lang="en-GB" sz="2200" dirty="0"/>
              <a:t>Technology can be used in sports to enhance performance and help participants to improve their fitness and stamina. For example, automated beep tests can be used to monitor fitness levels during training sessions, and set targets for future improvement.</a:t>
            </a:r>
          </a:p>
          <a:p>
            <a:endParaRPr lang="en-GB" sz="800" dirty="0"/>
          </a:p>
          <a:p>
            <a:pPr>
              <a:buNone/>
            </a:pPr>
            <a:r>
              <a:rPr lang="en-GB" sz="2200" b="1" dirty="0"/>
              <a:t>Brief</a:t>
            </a:r>
          </a:p>
          <a:p>
            <a:r>
              <a:rPr lang="en-GB" sz="2200" dirty="0"/>
              <a:t>Create a portable ‘beep tester’ for sports people to use when they are training. The tester should be suitable for outdoor use and weather resistant. It should integrate </a:t>
            </a:r>
            <a:r>
              <a:rPr lang="en-GB" sz="2200" dirty="0" smtClean="0"/>
              <a:t>the </a:t>
            </a:r>
            <a:r>
              <a:rPr lang="en-GB" sz="2200" dirty="0" err="1"/>
              <a:t>micro:bit</a:t>
            </a:r>
            <a:r>
              <a:rPr lang="en-GB" sz="2200" dirty="0"/>
              <a:t> programmable system.</a:t>
            </a:r>
          </a:p>
        </p:txBody>
      </p:sp>
      <p:pic>
        <p:nvPicPr>
          <p:cNvPr id="2" name="Picture 1"/>
          <p:cNvPicPr>
            <a:picLocks noChangeAspect="1"/>
          </p:cNvPicPr>
          <p:nvPr/>
        </p:nvPicPr>
        <p:blipFill>
          <a:blip r:embed="rId3"/>
          <a:stretch>
            <a:fillRect/>
          </a:stretch>
        </p:blipFill>
        <p:spPr>
          <a:xfrm>
            <a:off x="7380312" y="3356992"/>
            <a:ext cx="1627773" cy="22496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24744"/>
            <a:ext cx="8229600" cy="864096"/>
          </a:xfrm>
        </p:spPr>
        <p:txBody>
          <a:bodyPr/>
          <a:lstStyle/>
          <a:p>
            <a:r>
              <a:rPr lang="en-GB" b="1" dirty="0"/>
              <a:t>Design Criteria</a:t>
            </a:r>
          </a:p>
        </p:txBody>
      </p:sp>
      <p:sp>
        <p:nvSpPr>
          <p:cNvPr id="7" name="Content Placeholder 2"/>
          <p:cNvSpPr>
            <a:spLocks noGrp="1"/>
          </p:cNvSpPr>
          <p:nvPr>
            <p:ph idx="1"/>
          </p:nvPr>
        </p:nvSpPr>
        <p:spPr>
          <a:xfrm>
            <a:off x="251520" y="1844824"/>
            <a:ext cx="8568952" cy="4281339"/>
          </a:xfrm>
        </p:spPr>
        <p:txBody>
          <a:bodyPr/>
          <a:lstStyle/>
          <a:p>
            <a:pPr>
              <a:buNone/>
            </a:pPr>
            <a:r>
              <a:rPr lang="en-GB" sz="2600" b="1" dirty="0"/>
              <a:t>The proposed product prototype must:</a:t>
            </a:r>
            <a:endParaRPr lang="en-GB" sz="800" b="1" dirty="0"/>
          </a:p>
          <a:p>
            <a:r>
              <a:rPr lang="en-GB" sz="2600" dirty="0"/>
              <a:t>Successfully integrate the </a:t>
            </a:r>
            <a:r>
              <a:rPr lang="en-GB" sz="2600" dirty="0" err="1" smtClean="0"/>
              <a:t>micro:bit</a:t>
            </a:r>
            <a:r>
              <a:rPr lang="en-GB" sz="2600" dirty="0" smtClean="0"/>
              <a:t> </a:t>
            </a:r>
            <a:r>
              <a:rPr lang="en-GB" sz="2600" dirty="0"/>
              <a:t>based programmable system.</a:t>
            </a:r>
          </a:p>
          <a:p>
            <a:r>
              <a:rPr lang="en-GB" sz="2600" dirty="0"/>
              <a:t>Be suitable for use by sports people when they are training.</a:t>
            </a:r>
          </a:p>
          <a:p>
            <a:r>
              <a:rPr lang="en-GB" sz="2600" dirty="0"/>
              <a:t>Be durable and weather resistant (suitable for outdoor use).</a:t>
            </a:r>
          </a:p>
          <a:p>
            <a:r>
              <a:rPr lang="en-GB" sz="2600" dirty="0"/>
              <a:t>Be small, light and portable (easy to carry).</a:t>
            </a:r>
          </a:p>
          <a:p>
            <a:r>
              <a:rPr lang="en-GB" sz="2600" dirty="0"/>
              <a:t>Fit easily inside a pocket or have some way of attaching it to sportswear.</a:t>
            </a:r>
          </a:p>
          <a:p>
            <a:pPr lvl="0"/>
            <a:r>
              <a:rPr lang="en-GB" sz="2800" dirty="0"/>
              <a:t>Be aesthetically pleasing to the user.</a:t>
            </a:r>
          </a:p>
          <a:p>
            <a:endParaRPr lang="en-GB"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05AE10E0-D797-4116-A8B2-1EA130350C81}"/>
              </a:ext>
            </a:extLst>
          </p:cNvPr>
          <p:cNvSpPr txBox="1">
            <a:spLocks/>
          </p:cNvSpPr>
          <p:nvPr/>
        </p:nvSpPr>
        <p:spPr>
          <a:xfrm>
            <a:off x="6012969" y="1801024"/>
            <a:ext cx="2980391" cy="366987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Go to </a:t>
            </a:r>
            <a:r>
              <a:rPr lang="en-GB" sz="2200" dirty="0">
                <a:hlinkClick r:id="rId3"/>
              </a:rPr>
              <a:t>www.microbit.org/code</a:t>
            </a:r>
            <a:r>
              <a:rPr lang="en-GB" sz="2200" dirty="0"/>
              <a:t> and open the </a:t>
            </a:r>
            <a:r>
              <a:rPr lang="en-GB" sz="2200" b="1" dirty="0"/>
              <a:t>JavaScript Blocks Editor.</a:t>
            </a:r>
          </a:p>
          <a:p>
            <a:r>
              <a:rPr lang="en-GB" sz="2200" dirty="0"/>
              <a:t>Drag the file </a:t>
            </a:r>
            <a:r>
              <a:rPr lang="en-GB" sz="2200" b="1" dirty="0" err="1"/>
              <a:t>microbit-beeptest-jsb.hex</a:t>
            </a:r>
            <a:r>
              <a:rPr lang="en-GB" sz="2200" b="1" dirty="0"/>
              <a:t> </a:t>
            </a:r>
            <a:r>
              <a:rPr lang="en-GB" sz="2200" dirty="0"/>
              <a:t>onto the work area.</a:t>
            </a:r>
          </a:p>
          <a:p>
            <a:r>
              <a:rPr lang="en-GB" sz="2200" b="1" dirty="0"/>
              <a:t>Download </a:t>
            </a:r>
            <a:r>
              <a:rPr lang="en-GB" sz="2200" dirty="0"/>
              <a:t>the program onto your BBC micro:bit.</a:t>
            </a:r>
          </a:p>
        </p:txBody>
      </p:sp>
      <p:sp>
        <p:nvSpPr>
          <p:cNvPr id="3" name="Title 1">
            <a:extLst>
              <a:ext uri="{FF2B5EF4-FFF2-40B4-BE49-F238E27FC236}">
                <a16:creationId xmlns="" xmlns:a16="http://schemas.microsoft.com/office/drawing/2014/main" id="{5F859F2B-5E80-41D4-BC5C-29300A984BA8}"/>
              </a:ext>
            </a:extLst>
          </p:cNvPr>
          <p:cNvSpPr txBox="1">
            <a:spLocks/>
          </p:cNvSpPr>
          <p:nvPr/>
        </p:nvSpPr>
        <p:spPr>
          <a:xfrm>
            <a:off x="6113040" y="1340769"/>
            <a:ext cx="2880320" cy="64807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GB" sz="2400" b="1" dirty="0"/>
              <a:t>Pre-Written Program</a:t>
            </a:r>
          </a:p>
        </p:txBody>
      </p:sp>
      <p:pic>
        <p:nvPicPr>
          <p:cNvPr id="4" name="Picture 3">
            <a:extLst>
              <a:ext uri="{FF2B5EF4-FFF2-40B4-BE49-F238E27FC236}">
                <a16:creationId xmlns="" xmlns:a16="http://schemas.microsoft.com/office/drawing/2014/main" id="{61BF9ECD-1701-44BC-ABE0-F35F7BEF226B}"/>
              </a:ext>
            </a:extLst>
          </p:cNvPr>
          <p:cNvPicPr>
            <a:picLocks noChangeAspect="1"/>
          </p:cNvPicPr>
          <p:nvPr/>
        </p:nvPicPr>
        <p:blipFill rotWithShape="1">
          <a:blip r:embed="rId4"/>
          <a:srcRect l="47637" t="17785" r="4764" b="16671"/>
          <a:stretch/>
        </p:blipFill>
        <p:spPr>
          <a:xfrm>
            <a:off x="150640" y="1379858"/>
            <a:ext cx="5862329" cy="4538561"/>
          </a:xfrm>
          <a:prstGeom prst="rect">
            <a:avLst/>
          </a:prstGeom>
        </p:spPr>
      </p:pic>
    </p:spTree>
    <p:extLst>
      <p:ext uri="{BB962C8B-B14F-4D97-AF65-F5344CB8AC3E}">
        <p14:creationId xmlns:p14="http://schemas.microsoft.com/office/powerpoint/2010/main" val="6026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707905" y="1988840"/>
            <a:ext cx="4896543" cy="348205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Go to </a:t>
            </a:r>
            <a:r>
              <a:rPr lang="en-GB" sz="2400" dirty="0">
                <a:hlinkClick r:id="rId3"/>
              </a:rPr>
              <a:t>www.microbit.org/code</a:t>
            </a:r>
            <a:r>
              <a:rPr lang="en-GB" sz="2400" dirty="0"/>
              <a:t> and open the </a:t>
            </a:r>
            <a:r>
              <a:rPr lang="en-GB" sz="2400" b="1" dirty="0"/>
              <a:t>Python Editor.</a:t>
            </a:r>
          </a:p>
          <a:p>
            <a:r>
              <a:rPr lang="en-GB" sz="2400" dirty="0"/>
              <a:t>Drag the file </a:t>
            </a:r>
            <a:r>
              <a:rPr lang="en-GB" sz="2400" b="1" dirty="0"/>
              <a:t>beeptest.py </a:t>
            </a:r>
            <a:r>
              <a:rPr lang="en-GB" sz="2400" dirty="0"/>
              <a:t>onto the work area.</a:t>
            </a:r>
          </a:p>
          <a:p>
            <a:r>
              <a:rPr lang="en-GB" sz="2400" b="1" dirty="0"/>
              <a:t>Download </a:t>
            </a:r>
            <a:r>
              <a:rPr lang="en-GB" sz="2400" dirty="0"/>
              <a:t>the program onto your BBC micro:bit.</a:t>
            </a:r>
          </a:p>
        </p:txBody>
      </p:sp>
      <p:sp>
        <p:nvSpPr>
          <p:cNvPr id="6" name="Title 1"/>
          <p:cNvSpPr txBox="1">
            <a:spLocks/>
          </p:cNvSpPr>
          <p:nvPr/>
        </p:nvSpPr>
        <p:spPr>
          <a:xfrm>
            <a:off x="3707904" y="1340769"/>
            <a:ext cx="5285456" cy="64807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GB" sz="2800" b="1" dirty="0"/>
              <a:t>Pre-Written Program</a:t>
            </a:r>
          </a:p>
        </p:txBody>
      </p:sp>
      <p:pic>
        <p:nvPicPr>
          <p:cNvPr id="12" name="Picture 11">
            <a:extLst>
              <a:ext uri="{FF2B5EF4-FFF2-40B4-BE49-F238E27FC236}">
                <a16:creationId xmlns="" xmlns:a16="http://schemas.microsoft.com/office/drawing/2014/main" id="{10E5F91F-08E3-40A0-9F29-6D7F24C33F9B}"/>
              </a:ext>
            </a:extLst>
          </p:cNvPr>
          <p:cNvPicPr>
            <a:picLocks noChangeAspect="1"/>
          </p:cNvPicPr>
          <p:nvPr/>
        </p:nvPicPr>
        <p:blipFill rotWithShape="1">
          <a:blip r:embed="rId4"/>
          <a:srcRect t="32269" r="42913" b="5179"/>
          <a:stretch/>
        </p:blipFill>
        <p:spPr>
          <a:xfrm>
            <a:off x="150640" y="2996952"/>
            <a:ext cx="3155244" cy="1943782"/>
          </a:xfrm>
          <a:prstGeom prst="rect">
            <a:avLst/>
          </a:prstGeom>
        </p:spPr>
      </p:pic>
      <p:pic>
        <p:nvPicPr>
          <p:cNvPr id="11" name="Picture 10">
            <a:extLst>
              <a:ext uri="{FF2B5EF4-FFF2-40B4-BE49-F238E27FC236}">
                <a16:creationId xmlns="" xmlns:a16="http://schemas.microsoft.com/office/drawing/2014/main" id="{66D7CFD5-59D9-4106-9801-282262051308}"/>
              </a:ext>
            </a:extLst>
          </p:cNvPr>
          <p:cNvPicPr>
            <a:picLocks noChangeAspect="1"/>
          </p:cNvPicPr>
          <p:nvPr/>
        </p:nvPicPr>
        <p:blipFill rotWithShape="1">
          <a:blip r:embed="rId5"/>
          <a:srcRect t="34593" r="41338" b="5179"/>
          <a:stretch/>
        </p:blipFill>
        <p:spPr>
          <a:xfrm>
            <a:off x="150640" y="1237488"/>
            <a:ext cx="3155244" cy="1821321"/>
          </a:xfrm>
          <a:prstGeom prst="rect">
            <a:avLst/>
          </a:prstGeom>
        </p:spPr>
      </p:pic>
      <p:pic>
        <p:nvPicPr>
          <p:cNvPr id="13" name="Picture 12">
            <a:extLst>
              <a:ext uri="{FF2B5EF4-FFF2-40B4-BE49-F238E27FC236}">
                <a16:creationId xmlns="" xmlns:a16="http://schemas.microsoft.com/office/drawing/2014/main" id="{FDC5CE3B-1030-48F2-A186-CF1FD91F3D71}"/>
              </a:ext>
            </a:extLst>
          </p:cNvPr>
          <p:cNvPicPr>
            <a:picLocks noChangeAspect="1"/>
          </p:cNvPicPr>
          <p:nvPr/>
        </p:nvPicPr>
        <p:blipFill rotWithShape="1">
          <a:blip r:embed="rId6"/>
          <a:srcRect l="1" t="53516" r="43085" b="7980"/>
          <a:stretch/>
        </p:blipFill>
        <p:spPr>
          <a:xfrm>
            <a:off x="150640" y="4940734"/>
            <a:ext cx="3155244" cy="1200123"/>
          </a:xfrm>
          <a:prstGeom prst="rect">
            <a:avLst/>
          </a:prstGeom>
        </p:spPr>
      </p:pic>
    </p:spTree>
    <p:extLst>
      <p:ext uri="{BB962C8B-B14F-4D97-AF65-F5344CB8AC3E}">
        <p14:creationId xmlns:p14="http://schemas.microsoft.com/office/powerpoint/2010/main" val="3929316594"/>
      </p:ext>
    </p:extLst>
  </p:cSld>
  <p:clrMapOvr>
    <a:masterClrMapping/>
  </p:clrMapOvr>
</p:sld>
</file>

<file path=ppt/theme/theme1.xml><?xml version="1.0" encoding="utf-8"?>
<a:theme xmlns:a="http://schemas.openxmlformats.org/drawingml/2006/main" name="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Template>
  <TotalTime>1950</TotalTime>
  <Words>350</Words>
  <Application>Microsoft Office PowerPoint</Application>
  <PresentationFormat>On-screen Show (4:3)</PresentationFormat>
  <Paragraphs>31</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Power point template</vt:lpstr>
      <vt:lpstr>Sports Technology - micro:bit Beep Tester</vt:lpstr>
      <vt:lpstr>Design Brief</vt:lpstr>
      <vt:lpstr>Design Criteria</vt:lpstr>
      <vt:lpstr>PowerPoint Presentation</vt:lpstr>
      <vt:lpstr>PowerPoint Presentation</vt:lpstr>
    </vt:vector>
  </TitlesOfParts>
  <Company>Attainment in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dc:creator>
  <cp:lastModifiedBy>Margerison,Holly</cp:lastModifiedBy>
  <cp:revision>240</cp:revision>
  <cp:lastPrinted>2015-11-05T20:15:33Z</cp:lastPrinted>
  <dcterms:created xsi:type="dcterms:W3CDTF">2011-06-16T08:08:24Z</dcterms:created>
  <dcterms:modified xsi:type="dcterms:W3CDTF">2018-01-22T11:36:00Z</dcterms:modified>
</cp:coreProperties>
</file>