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9"/>
  </p:notesMasterIdLst>
  <p:handoutMasterIdLst>
    <p:handoutMasterId r:id="rId10"/>
  </p:handoutMasterIdLst>
  <p:sldIdLst>
    <p:sldId id="256" r:id="rId2"/>
    <p:sldId id="257" r:id="rId3"/>
    <p:sldId id="258" r:id="rId4"/>
    <p:sldId id="259" r:id="rId5"/>
    <p:sldId id="261" r:id="rId6"/>
    <p:sldId id="262" r:id="rId7"/>
    <p:sldId id="26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89606" autoAdjust="0"/>
  </p:normalViewPr>
  <p:slideViewPr>
    <p:cSldViewPr>
      <p:cViewPr>
        <p:scale>
          <a:sx n="110" d="100"/>
          <a:sy n="110" d="100"/>
        </p:scale>
        <p:origin x="-163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3" d="100"/>
          <a:sy n="73" d="100"/>
        </p:scale>
        <p:origin x="-192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defRPr>
            </a:lvl1pPr>
          </a:lstStyle>
          <a:p>
            <a:pPr>
              <a:defRPr/>
            </a:pPr>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Calibri" pitchFamily="34" charset="0"/>
              </a:defRPr>
            </a:lvl1pPr>
          </a:lstStyle>
          <a:p>
            <a:pPr>
              <a:defRPr/>
            </a:pPr>
            <a:fld id="{5220D0C0-E2E8-44A6-A4F5-15786323AF19}" type="datetimeFigureOut">
              <a:rPr lang="en-GB"/>
              <a:pPr>
                <a:defRPr/>
              </a:pPr>
              <a:t>22/01/2018</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defRPr>
            </a:lvl1pPr>
          </a:lstStyle>
          <a:p>
            <a:pPr>
              <a:defRPr/>
            </a:pPr>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Calibri" pitchFamily="34" charset="0"/>
              </a:defRPr>
            </a:lvl1pPr>
          </a:lstStyle>
          <a:p>
            <a:pPr>
              <a:defRPr/>
            </a:pPr>
            <a:fld id="{916092CD-B6AA-447B-BB15-50D6D04D7D9B}" type="slidenum">
              <a:rPr lang="en-GB"/>
              <a:pPr>
                <a:defRPr/>
              </a:pPr>
              <a:t>‹#›</a:t>
            </a:fld>
            <a:endParaRPr lang="en-GB" dirty="0"/>
          </a:p>
        </p:txBody>
      </p:sp>
    </p:spTree>
    <p:extLst>
      <p:ext uri="{BB962C8B-B14F-4D97-AF65-F5344CB8AC3E}">
        <p14:creationId xmlns:p14="http://schemas.microsoft.com/office/powerpoint/2010/main" val="403676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1EDA5-A6CB-4AFD-99BA-A2F965D7917C}" type="datetimeFigureOut">
              <a:rPr lang="en-GB" smtClean="0"/>
              <a:pPr/>
              <a:t>22/01/2018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474A7-B749-4504-9847-6E28E627D631}" type="slidenum">
              <a:rPr lang="en-GB" smtClean="0"/>
              <a:pPr/>
              <a:t>‹#›</a:t>
            </a:fld>
            <a:endParaRPr lang="en-GB" dirty="0"/>
          </a:p>
        </p:txBody>
      </p:sp>
    </p:spTree>
    <p:extLst>
      <p:ext uri="{BB962C8B-B14F-4D97-AF65-F5344CB8AC3E}">
        <p14:creationId xmlns:p14="http://schemas.microsoft.com/office/powerpoint/2010/main" val="711466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Share this brief with the students</a:t>
            </a:r>
            <a:r>
              <a:rPr lang="en-GB" baseline="0" dirty="0"/>
              <a:t> if not already done from the starter activity. </a:t>
            </a: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2</a:t>
            </a:fld>
            <a:endParaRPr lang="en-GB" dirty="0"/>
          </a:p>
        </p:txBody>
      </p:sp>
    </p:spTree>
    <p:extLst>
      <p:ext uri="{BB962C8B-B14F-4D97-AF65-F5344CB8AC3E}">
        <p14:creationId xmlns:p14="http://schemas.microsoft.com/office/powerpoint/2010/main" val="180135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A block or systems</a:t>
            </a:r>
            <a:r>
              <a:rPr lang="en-GB" baseline="0" dirty="0"/>
              <a:t> diagram shows a possible basic layout of the system. Teachers could get students to develop their own systems diagram, using this as an example.</a:t>
            </a: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3</a:t>
            </a:fld>
            <a:endParaRPr lang="en-GB" dirty="0"/>
          </a:p>
        </p:txBody>
      </p:sp>
    </p:spTree>
    <p:extLst>
      <p:ext uri="{BB962C8B-B14F-4D97-AF65-F5344CB8AC3E}">
        <p14:creationId xmlns:p14="http://schemas.microsoft.com/office/powerpoint/2010/main" val="1764255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Share this example program with learners</a:t>
            </a:r>
            <a:r>
              <a:rPr lang="en-GB" baseline="0" dirty="0"/>
              <a:t> to help them. Lower ability learners or those lacking programming confidence could start by writing or experimenting with this program first. They could then adapt and develop it. A PDF handout showing the program is available and can be handed out to learners. </a:t>
            </a: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6</a:t>
            </a:fld>
            <a:endParaRPr lang="en-GB" dirty="0"/>
          </a:p>
        </p:txBody>
      </p:sp>
    </p:spTree>
    <p:extLst>
      <p:ext uri="{BB962C8B-B14F-4D97-AF65-F5344CB8AC3E}">
        <p14:creationId xmlns:p14="http://schemas.microsoft.com/office/powerpoint/2010/main" val="1636195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Share this example program with learners</a:t>
            </a:r>
            <a:r>
              <a:rPr lang="en-GB" baseline="0" dirty="0"/>
              <a:t> to help them. Lower ability learners or those lacking programming confidence could start by writing or experimenting with this program first. They could then adapt and develop it. A PDF handout showing the program is available and can be handed out to learners. </a:t>
            </a: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7</a:t>
            </a:fld>
            <a:endParaRPr lang="en-GB" dirty="0"/>
          </a:p>
        </p:txBody>
      </p:sp>
    </p:spTree>
    <p:extLst>
      <p:ext uri="{BB962C8B-B14F-4D97-AF65-F5344CB8AC3E}">
        <p14:creationId xmlns:p14="http://schemas.microsoft.com/office/powerpoint/2010/main" val="1502617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85E1F6A-9C1B-4897-B291-99B5646029B7}"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EACEC7E3-E7CA-477A-BC09-238997724E82}" type="slidenum">
              <a:rPr lang="en-GB" smtClean="0"/>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115656-D04E-4FD6-97D1-5BE95AA4557C}"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5F6AF75-2B68-455B-991B-570DB035188C}" type="slidenum">
              <a:rPr lang="en-GB" smtClean="0"/>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E23A44-5B8C-475C-AF5D-8332D81EA9DF}"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D77144C2-226E-48C9-9934-0049E9CA30F0}" type="slidenum">
              <a:rPr lang="en-GB" smtClean="0"/>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endParaRPr lang="en-GB" dirty="0"/>
          </a:p>
        </p:txBody>
      </p:sp>
      <p:sp>
        <p:nvSpPr>
          <p:cNvPr id="3" name="Date Placeholder 3"/>
          <p:cNvSpPr>
            <a:spLocks noGrp="1"/>
          </p:cNvSpPr>
          <p:nvPr>
            <p:ph type="dt" sz="half" idx="10"/>
          </p:nvPr>
        </p:nvSpPr>
        <p:spPr/>
        <p:txBody>
          <a:bodyPr/>
          <a:lstStyle>
            <a:lvl1pPr>
              <a:defRPr/>
            </a:lvl1pPr>
          </a:lstStyle>
          <a:p>
            <a:pPr>
              <a:defRPr/>
            </a:pPr>
            <a:fld id="{54B1A87A-999D-482F-A762-C810292A0A22}" type="datetimeFigureOut">
              <a:rPr lang="en-GB"/>
              <a:pPr>
                <a:defRPr/>
              </a:pPr>
              <a:t>22/01/2018</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FB1B35FA-D2DE-448D-8BA7-2732CE9107AC}"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2708920"/>
            <a:ext cx="8229600" cy="34172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21AB1A9-DAE7-4268-AA1B-0FD16A409FB5}"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AA525D2E-7CFC-4199-B79C-44E186A9AC5A}" type="slidenum">
              <a:rPr lang="en-GB" smtClean="0"/>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9B93B5E-E12D-47D2-8784-37E3A707C78B}"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184E3313-3FAD-4588-846E-2C84758C524C}" type="slidenum">
              <a:rPr lang="en-GB" smtClean="0"/>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A52BA32-755C-4FF9-92D1-007C71BAFDCB}" type="datetimeFigureOut">
              <a:rPr lang="en-GB" smtClean="0"/>
              <a:pPr>
                <a:defRPr/>
              </a:pPr>
              <a:t>22/01/2018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3849CA0D-D0F4-4756-B8E4-767EF592A449}" type="slidenum">
              <a:rPr lang="en-GB" smtClean="0"/>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26C99FD-EF3F-4896-9EE4-3D3D19DC19E8}" type="datetimeFigureOut">
              <a:rPr lang="en-GB" smtClean="0"/>
              <a:pPr>
                <a:defRPr/>
              </a:pPr>
              <a:t>22/01/2018</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4EBCBEEE-31D1-4EEE-87E8-9E2EC7CD7AE6}"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FDDA7F5-9FC9-4D14-ACE9-B6B25BA0765F}" type="datetimeFigureOut">
              <a:rPr lang="en-GB" smtClean="0"/>
              <a:pPr>
                <a:defRPr/>
              </a:pPr>
              <a:t>22/01/2018</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1F3BA2EB-D538-44FB-BFD5-433D30A168DD}"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E16F9F-B3B4-4216-B2BF-6A03B3465173}" type="datetimeFigureOut">
              <a:rPr lang="en-GB" smtClean="0"/>
              <a:pPr>
                <a:defRPr/>
              </a:pPr>
              <a:t>22/01/2018</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BE67EDE4-2E0B-431F-919F-1E9D2C09BE6A}" type="slidenum">
              <a:rPr lang="en-GB" smtClean="0"/>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579878C-374F-4E79-80D8-4140E5F8DDD8}" type="datetimeFigureOut">
              <a:rPr lang="en-GB" smtClean="0"/>
              <a:pPr>
                <a:defRPr/>
              </a:pPr>
              <a:t>22/01/2018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6574399-980D-4C21-9CF2-AC0543135585}" type="slidenum">
              <a:rPr lang="en-GB" smtClean="0"/>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375593C-37BF-4E38-AE5C-11BD8DEED141}" type="datetimeFigureOut">
              <a:rPr lang="en-GB" smtClean="0"/>
              <a:pPr>
                <a:defRPr/>
              </a:pPr>
              <a:t>22/01/2018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C7CF7497-6470-469C-B9DD-D4B177431565}" type="slidenum">
              <a:rPr lang="en-GB" smtClean="0"/>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20FC1B0-5E8E-4C65-9F6F-0A6B610ABE28}" type="datetimeFigureOut">
              <a:rPr lang="en-GB" smtClean="0"/>
              <a:pPr>
                <a:defRPr/>
              </a:pPr>
              <a:t>22/01/2018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28D7288-005E-4E74-B220-A66C8992F8C0}" type="slidenum">
              <a:rPr lang="en-GB" smtClean="0"/>
              <a:pPr>
                <a:defRPr/>
              </a:pPr>
              <a:t>‹#›</a:t>
            </a:fld>
            <a:endParaRPr lang="en-GB" dirty="0"/>
          </a:p>
        </p:txBody>
      </p:sp>
      <p:grpSp>
        <p:nvGrpSpPr>
          <p:cNvPr id="2" name="Group 7"/>
          <p:cNvGrpSpPr>
            <a:grpSpLocks/>
          </p:cNvGrpSpPr>
          <p:nvPr/>
        </p:nvGrpSpPr>
        <p:grpSpPr bwMode="auto">
          <a:xfrm>
            <a:off x="-7938" y="0"/>
            <a:ext cx="9159876" cy="1196975"/>
            <a:chOff x="-8626" y="0"/>
            <a:chExt cx="9161252" cy="1196752"/>
          </a:xfrm>
        </p:grpSpPr>
        <p:sp>
          <p:nvSpPr>
            <p:cNvPr id="10" name="Rectangle 9"/>
            <p:cNvSpPr/>
            <p:nvPr/>
          </p:nvSpPr>
          <p:spPr>
            <a:xfrm>
              <a:off x="-8626" y="0"/>
              <a:ext cx="9153313" cy="13808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cxnSp>
          <p:nvCxnSpPr>
            <p:cNvPr id="11" name="Straight Connector 10"/>
            <p:cNvCxnSpPr/>
            <p:nvPr/>
          </p:nvCxnSpPr>
          <p:spPr>
            <a:xfrm>
              <a:off x="-8626" y="1196752"/>
              <a:ext cx="9161252"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035" name="Picture 11"/>
            <p:cNvPicPr>
              <a:picLocks noChangeAspect="1"/>
            </p:cNvPicPr>
            <p:nvPr/>
          </p:nvPicPr>
          <p:blipFill>
            <a:blip r:embed="rId14" cstate="print"/>
            <a:srcRect/>
            <a:stretch>
              <a:fillRect/>
            </a:stretch>
          </p:blipFill>
          <p:spPr bwMode="auto">
            <a:xfrm>
              <a:off x="179388" y="404664"/>
              <a:ext cx="2635002" cy="588964"/>
            </a:xfrm>
            <a:prstGeom prst="rect">
              <a:avLst/>
            </a:prstGeom>
            <a:noFill/>
            <a:ln w="9525">
              <a:noFill/>
              <a:miter lim="800000"/>
              <a:headEnd/>
              <a:tailEnd/>
            </a:ln>
          </p:spPr>
        </p:pic>
      </p:grpSp>
      <p:pic>
        <p:nvPicPr>
          <p:cNvPr id="1031" name="Picture 2"/>
          <p:cNvPicPr>
            <a:picLocks noChangeAspect="1" noChangeArrowheads="1"/>
          </p:cNvPicPr>
          <p:nvPr/>
        </p:nvPicPr>
        <p:blipFill>
          <a:blip r:embed="rId15" cstate="print"/>
          <a:srcRect/>
          <a:stretch>
            <a:fillRect/>
          </a:stretch>
        </p:blipFill>
        <p:spPr bwMode="auto">
          <a:xfrm>
            <a:off x="-17463" y="6181725"/>
            <a:ext cx="9178926" cy="673100"/>
          </a:xfrm>
          <a:prstGeom prst="rect">
            <a:avLst/>
          </a:prstGeom>
          <a:noFill/>
          <a:ln w="9525">
            <a:noFill/>
            <a:miter lim="800000"/>
            <a:headEnd/>
            <a:tailEnd/>
          </a:ln>
        </p:spPr>
      </p:pic>
      <p:pic>
        <p:nvPicPr>
          <p:cNvPr id="1032" name="Picture 13" descr="micro-bit Logo stripped_Lantern Colour Grad+Black BBC Logo_RGB"/>
          <p:cNvPicPr>
            <a:picLocks noChangeAspect="1" noChangeArrowheads="1"/>
          </p:cNvPicPr>
          <p:nvPr/>
        </p:nvPicPr>
        <p:blipFill rotWithShape="1">
          <a:blip r:embed="rId16" cstate="print"/>
          <a:srcRect l="30520"/>
          <a:stretch/>
        </p:blipFill>
        <p:spPr bwMode="auto">
          <a:xfrm>
            <a:off x="5650302" y="368089"/>
            <a:ext cx="3098162" cy="60504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24" r:id="rId12"/>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icrobit.org/cod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icrobit.org/cod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hyperlink" Target="http://www.microbit.org/cod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0" y="1844824"/>
            <a:ext cx="9144000" cy="1082402"/>
          </a:xfrm>
        </p:spPr>
        <p:txBody>
          <a:bodyPr/>
          <a:lstStyle/>
          <a:p>
            <a:r>
              <a:rPr lang="en-GB" sz="4800" b="1" dirty="0"/>
              <a:t>'How's the Service, </a:t>
            </a:r>
            <a:r>
              <a:rPr lang="en-GB" sz="4800" b="1" dirty="0" err="1" smtClean="0"/>
              <a:t>micro:bit</a:t>
            </a:r>
            <a:r>
              <a:rPr lang="en-GB" sz="4800" b="1" dirty="0"/>
              <a:t>?’</a:t>
            </a:r>
            <a:br>
              <a:rPr lang="en-GB" sz="4800" b="1" dirty="0"/>
            </a:br>
            <a:r>
              <a:rPr lang="en-GB" sz="4800" b="1" dirty="0"/>
              <a:t> </a:t>
            </a:r>
            <a:r>
              <a:rPr lang="en-GB" sz="3200" b="1" dirty="0"/>
              <a:t>Information Device for London Underground Travellers</a:t>
            </a:r>
            <a:r>
              <a:rPr lang="en-GB" sz="3200" dirty="0"/>
              <a:t> </a:t>
            </a:r>
            <a:endParaRPr lang="en-GB" sz="3200" b="1" dirty="0"/>
          </a:p>
        </p:txBody>
      </p:sp>
      <p:sp>
        <p:nvSpPr>
          <p:cNvPr id="9" name="Subtitle 2"/>
          <p:cNvSpPr>
            <a:spLocks noGrp="1"/>
          </p:cNvSpPr>
          <p:nvPr>
            <p:ph type="subTitle" idx="1"/>
          </p:nvPr>
        </p:nvSpPr>
        <p:spPr>
          <a:xfrm>
            <a:off x="1907704" y="4365104"/>
            <a:ext cx="5144616" cy="960512"/>
          </a:xfrm>
        </p:spPr>
        <p:txBody>
          <a:bodyPr/>
          <a:lstStyle/>
          <a:p>
            <a:r>
              <a:rPr lang="en-GB" dirty="0"/>
              <a:t>Programming the System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720080"/>
          </a:xfrm>
        </p:spPr>
        <p:txBody>
          <a:bodyPr/>
          <a:lstStyle/>
          <a:p>
            <a:r>
              <a:rPr lang="en-GB" b="1" dirty="0"/>
              <a:t>Design Brief</a:t>
            </a:r>
          </a:p>
        </p:txBody>
      </p:sp>
      <p:sp>
        <p:nvSpPr>
          <p:cNvPr id="3" name="Content Placeholder 2"/>
          <p:cNvSpPr>
            <a:spLocks noGrp="1"/>
          </p:cNvSpPr>
          <p:nvPr>
            <p:ph idx="1"/>
          </p:nvPr>
        </p:nvSpPr>
        <p:spPr>
          <a:xfrm>
            <a:off x="179512" y="1844824"/>
            <a:ext cx="7200800" cy="4281339"/>
          </a:xfrm>
        </p:spPr>
        <p:txBody>
          <a:bodyPr/>
          <a:lstStyle/>
          <a:p>
            <a:pPr>
              <a:buNone/>
            </a:pPr>
            <a:r>
              <a:rPr lang="en-GB" sz="2200" b="1" dirty="0"/>
              <a:t>Situation</a:t>
            </a:r>
          </a:p>
          <a:p>
            <a:r>
              <a:rPr lang="en-GB" sz="2200" dirty="0"/>
              <a:t>The London Underground is one of the busiest public transport systems in the world. It is used for over 1.2 billon journeys a year. Passengers need up to date information when using it so that they can plan their journeys well.</a:t>
            </a:r>
          </a:p>
          <a:p>
            <a:endParaRPr lang="en-GB" sz="800" dirty="0"/>
          </a:p>
          <a:p>
            <a:pPr>
              <a:buNone/>
            </a:pPr>
            <a:r>
              <a:rPr lang="en-GB" sz="2200" b="1" dirty="0"/>
              <a:t>Brief</a:t>
            </a:r>
          </a:p>
          <a:p>
            <a:r>
              <a:rPr lang="en-GB" sz="2200" dirty="0"/>
              <a:t>Using </a:t>
            </a:r>
            <a:r>
              <a:rPr lang="en-GB" sz="2200" dirty="0" smtClean="0"/>
              <a:t>the </a:t>
            </a:r>
            <a:r>
              <a:rPr lang="en-GB" sz="2200" dirty="0"/>
              <a:t>micro:bit, create a prototype for a travel information system that could be used by passengers on the Underground. The system must provide both service (how well the network is running) and timetable information when different buttons are pressed.</a:t>
            </a:r>
          </a:p>
        </p:txBody>
      </p:sp>
      <p:pic>
        <p:nvPicPr>
          <p:cNvPr id="2050" name="Picture 2" descr="C:\Users\David\Downloads\london-857171_640.jpg"/>
          <p:cNvPicPr>
            <a:picLocks noChangeAspect="1" noChangeArrowheads="1"/>
          </p:cNvPicPr>
          <p:nvPr/>
        </p:nvPicPr>
        <p:blipFill>
          <a:blip r:embed="rId3" cstate="print"/>
          <a:srcRect/>
          <a:stretch>
            <a:fillRect/>
          </a:stretch>
        </p:blipFill>
        <p:spPr bwMode="auto">
          <a:xfrm>
            <a:off x="7308304" y="3429000"/>
            <a:ext cx="1656944" cy="260551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268760"/>
            <a:ext cx="8229600" cy="576064"/>
          </a:xfrm>
        </p:spPr>
        <p:txBody>
          <a:bodyPr/>
          <a:lstStyle/>
          <a:p>
            <a:r>
              <a:rPr lang="en-GB" b="1" dirty="0"/>
              <a:t>Systems Diagram</a:t>
            </a:r>
          </a:p>
        </p:txBody>
      </p:sp>
      <p:sp>
        <p:nvSpPr>
          <p:cNvPr id="4" name="Rectangle 3"/>
          <p:cNvSpPr/>
          <p:nvPr/>
        </p:nvSpPr>
        <p:spPr>
          <a:xfrm>
            <a:off x="1367136" y="2564904"/>
            <a:ext cx="151216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Button 1</a:t>
            </a:r>
          </a:p>
        </p:txBody>
      </p:sp>
      <p:sp>
        <p:nvSpPr>
          <p:cNvPr id="5" name="Rectangle 4"/>
          <p:cNvSpPr/>
          <p:nvPr/>
        </p:nvSpPr>
        <p:spPr>
          <a:xfrm>
            <a:off x="1367136" y="4365104"/>
            <a:ext cx="151216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Button 2</a:t>
            </a:r>
          </a:p>
        </p:txBody>
      </p:sp>
      <p:sp>
        <p:nvSpPr>
          <p:cNvPr id="6" name="Rectangle 5"/>
          <p:cNvSpPr/>
          <p:nvPr/>
        </p:nvSpPr>
        <p:spPr>
          <a:xfrm>
            <a:off x="3527376" y="2564904"/>
            <a:ext cx="151216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Processor</a:t>
            </a:r>
          </a:p>
        </p:txBody>
      </p:sp>
      <p:sp>
        <p:nvSpPr>
          <p:cNvPr id="7" name="Rectangle 6"/>
          <p:cNvSpPr/>
          <p:nvPr/>
        </p:nvSpPr>
        <p:spPr>
          <a:xfrm>
            <a:off x="5687616" y="2564904"/>
            <a:ext cx="151216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LED Display</a:t>
            </a:r>
          </a:p>
        </p:txBody>
      </p:sp>
      <p:cxnSp>
        <p:nvCxnSpPr>
          <p:cNvPr id="10" name="Straight Arrow Connector 9"/>
          <p:cNvCxnSpPr>
            <a:stCxn id="4" idx="3"/>
            <a:endCxn id="6" idx="1"/>
          </p:cNvCxnSpPr>
          <p:nvPr/>
        </p:nvCxnSpPr>
        <p:spPr>
          <a:xfrm>
            <a:off x="2879304" y="3284984"/>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039544" y="3284984"/>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19064" y="3284984"/>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19064" y="5085184"/>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199784" y="3284984"/>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879304" y="5085184"/>
            <a:ext cx="13681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4247456" y="4005064"/>
            <a:ext cx="0" cy="10801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727176" y="2132856"/>
            <a:ext cx="792088" cy="369332"/>
          </a:xfrm>
          <a:prstGeom prst="rect">
            <a:avLst/>
          </a:prstGeom>
          <a:noFill/>
        </p:spPr>
        <p:txBody>
          <a:bodyPr wrap="square" rtlCol="0">
            <a:spAutoFit/>
          </a:bodyPr>
          <a:lstStyle/>
          <a:p>
            <a:pPr algn="ctr"/>
            <a:r>
              <a:rPr lang="en-GB" b="1" dirty="0"/>
              <a:t>INPUT</a:t>
            </a:r>
          </a:p>
        </p:txBody>
      </p:sp>
      <p:sp>
        <p:nvSpPr>
          <p:cNvPr id="26" name="TextBox 25"/>
          <p:cNvSpPr txBox="1"/>
          <p:nvPr/>
        </p:nvSpPr>
        <p:spPr>
          <a:xfrm>
            <a:off x="3743400" y="2132856"/>
            <a:ext cx="1080120" cy="369332"/>
          </a:xfrm>
          <a:prstGeom prst="rect">
            <a:avLst/>
          </a:prstGeom>
          <a:noFill/>
        </p:spPr>
        <p:txBody>
          <a:bodyPr wrap="square" rtlCol="0">
            <a:spAutoFit/>
          </a:bodyPr>
          <a:lstStyle/>
          <a:p>
            <a:pPr algn="ctr"/>
            <a:r>
              <a:rPr lang="en-GB" b="1" dirty="0"/>
              <a:t>PROCESS</a:t>
            </a:r>
          </a:p>
        </p:txBody>
      </p:sp>
      <p:sp>
        <p:nvSpPr>
          <p:cNvPr id="27" name="TextBox 26"/>
          <p:cNvSpPr txBox="1"/>
          <p:nvPr/>
        </p:nvSpPr>
        <p:spPr>
          <a:xfrm>
            <a:off x="5831632" y="2132856"/>
            <a:ext cx="1224136" cy="369332"/>
          </a:xfrm>
          <a:prstGeom prst="rect">
            <a:avLst/>
          </a:prstGeom>
          <a:noFill/>
        </p:spPr>
        <p:txBody>
          <a:bodyPr wrap="square" rtlCol="0">
            <a:spAutoFit/>
          </a:bodyPr>
          <a:lstStyle/>
          <a:p>
            <a:pPr algn="ctr"/>
            <a:r>
              <a:rPr lang="en-GB" b="1" dirty="0"/>
              <a:t>OUTPUT</a:t>
            </a:r>
          </a:p>
        </p:txBody>
      </p:sp>
      <p:sp>
        <p:nvSpPr>
          <p:cNvPr id="28" name="TextBox 27"/>
          <p:cNvSpPr txBox="1"/>
          <p:nvPr/>
        </p:nvSpPr>
        <p:spPr>
          <a:xfrm>
            <a:off x="7415808" y="3429000"/>
            <a:ext cx="1728192" cy="646331"/>
          </a:xfrm>
          <a:prstGeom prst="rect">
            <a:avLst/>
          </a:prstGeom>
          <a:noFill/>
        </p:spPr>
        <p:txBody>
          <a:bodyPr wrap="square" rtlCol="0">
            <a:spAutoFit/>
          </a:bodyPr>
          <a:lstStyle/>
          <a:p>
            <a:r>
              <a:rPr lang="en-GB" dirty="0"/>
              <a:t>Information messages</a:t>
            </a:r>
          </a:p>
        </p:txBody>
      </p:sp>
      <p:sp>
        <p:nvSpPr>
          <p:cNvPr id="30" name="TextBox 29"/>
          <p:cNvSpPr txBox="1"/>
          <p:nvPr/>
        </p:nvSpPr>
        <p:spPr>
          <a:xfrm>
            <a:off x="179512" y="5229200"/>
            <a:ext cx="1296144" cy="369332"/>
          </a:xfrm>
          <a:prstGeom prst="rect">
            <a:avLst/>
          </a:prstGeom>
          <a:noFill/>
        </p:spPr>
        <p:txBody>
          <a:bodyPr wrap="square" rtlCol="0">
            <a:spAutoFit/>
          </a:bodyPr>
          <a:lstStyle/>
          <a:p>
            <a:r>
              <a:rPr lang="en-GB" dirty="0"/>
              <a:t>Press</a:t>
            </a:r>
          </a:p>
        </p:txBody>
      </p:sp>
      <p:sp>
        <p:nvSpPr>
          <p:cNvPr id="31" name="TextBox 30"/>
          <p:cNvSpPr txBox="1"/>
          <p:nvPr/>
        </p:nvSpPr>
        <p:spPr>
          <a:xfrm>
            <a:off x="179512" y="3429000"/>
            <a:ext cx="1044624" cy="369332"/>
          </a:xfrm>
          <a:prstGeom prst="rect">
            <a:avLst/>
          </a:prstGeom>
          <a:noFill/>
        </p:spPr>
        <p:txBody>
          <a:bodyPr wrap="square" rtlCol="0">
            <a:spAutoFit/>
          </a:bodyPr>
          <a:lstStyle/>
          <a:p>
            <a:r>
              <a:rPr lang="en-GB" dirty="0"/>
              <a:t>Press</a:t>
            </a:r>
          </a:p>
        </p:txBody>
      </p:sp>
      <p:sp>
        <p:nvSpPr>
          <p:cNvPr id="32" name="TextBox 31"/>
          <p:cNvSpPr txBox="1"/>
          <p:nvPr/>
        </p:nvSpPr>
        <p:spPr>
          <a:xfrm>
            <a:off x="4788024" y="4581128"/>
            <a:ext cx="3960440" cy="1200329"/>
          </a:xfrm>
          <a:prstGeom prst="rect">
            <a:avLst/>
          </a:prstGeom>
          <a:noFill/>
        </p:spPr>
        <p:txBody>
          <a:bodyPr wrap="square" rtlCol="0">
            <a:spAutoFit/>
          </a:bodyPr>
          <a:lstStyle/>
          <a:p>
            <a:r>
              <a:rPr lang="en-GB" dirty="0"/>
              <a:t>A systems or block diagram shows the layout of the system to be created. The blocks represent sub-systems and the arrows represent signals.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720080"/>
          </a:xfrm>
        </p:spPr>
        <p:txBody>
          <a:bodyPr/>
          <a:lstStyle/>
          <a:p>
            <a:r>
              <a:rPr lang="en-GB" b="1" dirty="0"/>
              <a:t>Design Criteria</a:t>
            </a:r>
          </a:p>
        </p:txBody>
      </p:sp>
      <p:sp>
        <p:nvSpPr>
          <p:cNvPr id="3" name="Content Placeholder 2"/>
          <p:cNvSpPr>
            <a:spLocks noGrp="1"/>
          </p:cNvSpPr>
          <p:nvPr>
            <p:ph idx="1"/>
          </p:nvPr>
        </p:nvSpPr>
        <p:spPr>
          <a:xfrm>
            <a:off x="457200" y="2060848"/>
            <a:ext cx="8229600" cy="4065315"/>
          </a:xfrm>
        </p:spPr>
        <p:txBody>
          <a:bodyPr/>
          <a:lstStyle/>
          <a:p>
            <a:pPr>
              <a:buNone/>
            </a:pPr>
            <a:r>
              <a:rPr lang="en-GB" sz="2800" b="1" dirty="0"/>
              <a:t>The proposed system must:</a:t>
            </a:r>
          </a:p>
          <a:p>
            <a:r>
              <a:rPr lang="en-GB" sz="2800" dirty="0"/>
              <a:t>Be programmable using the </a:t>
            </a:r>
            <a:r>
              <a:rPr lang="en-GB" sz="2800" dirty="0" err="1" smtClean="0"/>
              <a:t>micro:bit</a:t>
            </a:r>
            <a:r>
              <a:rPr lang="en-GB" sz="2800" dirty="0"/>
              <a:t>.</a:t>
            </a:r>
          </a:p>
          <a:p>
            <a:r>
              <a:rPr lang="en-GB" sz="2800" dirty="0"/>
              <a:t>Give information on how well the service is running when the Button A is pressed.</a:t>
            </a:r>
          </a:p>
          <a:p>
            <a:r>
              <a:rPr lang="en-GB" sz="2800" dirty="0"/>
              <a:t>Give timetable information, such as train times and destinations when Button B is pressed.</a:t>
            </a:r>
          </a:p>
          <a:p>
            <a:r>
              <a:rPr lang="en-GB" sz="2800" dirty="0"/>
              <a:t>Use the </a:t>
            </a:r>
            <a:r>
              <a:rPr lang="en-GB" sz="2800" dirty="0" err="1" smtClean="0"/>
              <a:t>micro:bit’s</a:t>
            </a:r>
            <a:r>
              <a:rPr lang="en-GB" sz="2800" dirty="0" smtClean="0"/>
              <a:t> </a:t>
            </a:r>
            <a:r>
              <a:rPr lang="en-GB" sz="2800" dirty="0"/>
              <a:t>inbuilt LED display to show the required information to the passenger using it.</a:t>
            </a:r>
            <a:endParaRPr lang="en-GB" sz="2400" dirty="0"/>
          </a:p>
          <a:p>
            <a:endParaRPr lang="en-GB"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C7B20F70-3B87-4DC4-B724-1BD206AC1769}"/>
              </a:ext>
            </a:extLst>
          </p:cNvPr>
          <p:cNvSpPr>
            <a:spLocks noGrp="1"/>
          </p:cNvSpPr>
          <p:nvPr>
            <p:ph type="title"/>
          </p:nvPr>
        </p:nvSpPr>
        <p:spPr>
          <a:xfrm>
            <a:off x="467544" y="1268760"/>
            <a:ext cx="8229600" cy="648072"/>
          </a:xfrm>
        </p:spPr>
        <p:txBody>
          <a:bodyPr/>
          <a:lstStyle/>
          <a:p>
            <a:r>
              <a:rPr lang="en-GB" sz="4000" b="1" dirty="0"/>
              <a:t>Time to Develop your Program!</a:t>
            </a:r>
          </a:p>
        </p:txBody>
      </p:sp>
      <p:sp>
        <p:nvSpPr>
          <p:cNvPr id="9" name="Content Placeholder 2">
            <a:extLst>
              <a:ext uri="{FF2B5EF4-FFF2-40B4-BE49-F238E27FC236}">
                <a16:creationId xmlns:a16="http://schemas.microsoft.com/office/drawing/2014/main" xmlns="" id="{79F1DC82-6DF8-4280-9E75-D7E9AB5FCBA7}"/>
              </a:ext>
            </a:extLst>
          </p:cNvPr>
          <p:cNvSpPr>
            <a:spLocks noGrp="1"/>
          </p:cNvSpPr>
          <p:nvPr>
            <p:ph idx="1"/>
          </p:nvPr>
        </p:nvSpPr>
        <p:spPr>
          <a:xfrm>
            <a:off x="457200" y="2060847"/>
            <a:ext cx="8239944" cy="4065315"/>
          </a:xfrm>
        </p:spPr>
        <p:txBody>
          <a:bodyPr/>
          <a:lstStyle/>
          <a:p>
            <a:r>
              <a:rPr lang="en-GB" sz="2800" dirty="0"/>
              <a:t>Your device must be </a:t>
            </a:r>
            <a:r>
              <a:rPr lang="en-GB" sz="2800" b="1" dirty="0"/>
              <a:t>programmed.</a:t>
            </a:r>
          </a:p>
          <a:p>
            <a:r>
              <a:rPr lang="en-GB" sz="2800" dirty="0"/>
              <a:t>Your program must meet the needs of the </a:t>
            </a:r>
            <a:r>
              <a:rPr lang="en-GB" sz="2800" b="1" dirty="0"/>
              <a:t>design brief </a:t>
            </a:r>
            <a:r>
              <a:rPr lang="en-GB" sz="2800" dirty="0"/>
              <a:t>and the </a:t>
            </a:r>
            <a:r>
              <a:rPr lang="en-GB" sz="2800" b="1" dirty="0"/>
              <a:t>design criteria.</a:t>
            </a:r>
          </a:p>
          <a:p>
            <a:r>
              <a:rPr lang="en-GB" sz="2800" dirty="0"/>
              <a:t>You can program your BBC micro:bit using either the  </a:t>
            </a:r>
            <a:r>
              <a:rPr lang="en-GB" sz="2800" b="1" dirty="0"/>
              <a:t>JavaScript Blocks Editor </a:t>
            </a:r>
            <a:r>
              <a:rPr lang="en-GB" sz="2800" dirty="0"/>
              <a:t>or </a:t>
            </a:r>
            <a:r>
              <a:rPr lang="en-GB" sz="2800" b="1" dirty="0"/>
              <a:t>Python Editor.</a:t>
            </a:r>
          </a:p>
          <a:p>
            <a:r>
              <a:rPr lang="en-GB" sz="2800" dirty="0"/>
              <a:t>An </a:t>
            </a:r>
            <a:r>
              <a:rPr lang="en-GB" sz="2800" b="1" dirty="0"/>
              <a:t>example program written in each </a:t>
            </a:r>
            <a:r>
              <a:rPr lang="en-GB" sz="2800" dirty="0"/>
              <a:t>has been given to help get you started.</a:t>
            </a:r>
          </a:p>
          <a:p>
            <a:r>
              <a:rPr lang="en-GB" sz="2800" dirty="0"/>
              <a:t>Go to </a:t>
            </a:r>
            <a:r>
              <a:rPr lang="en-GB" sz="2800" dirty="0">
                <a:hlinkClick r:id="rId2"/>
              </a:rPr>
              <a:t>www.microbit.org/code</a:t>
            </a:r>
            <a:r>
              <a:rPr lang="en-GB" sz="2800" dirty="0"/>
              <a:t> to begin!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128042" y="4437112"/>
            <a:ext cx="9015958" cy="1440160"/>
          </a:xfrm>
        </p:spPr>
        <p:txBody>
          <a:bodyPr/>
          <a:lstStyle/>
          <a:p>
            <a:r>
              <a:rPr lang="en-GB" sz="2400" dirty="0"/>
              <a:t>Go to </a:t>
            </a:r>
            <a:r>
              <a:rPr lang="en-GB" sz="2400" dirty="0">
                <a:hlinkClick r:id="rId3"/>
              </a:rPr>
              <a:t>www.microbit.org/code</a:t>
            </a:r>
            <a:r>
              <a:rPr lang="en-GB" sz="2400" dirty="0"/>
              <a:t> and open the </a:t>
            </a:r>
            <a:r>
              <a:rPr lang="en-GB" sz="2400" b="1" dirty="0"/>
              <a:t>JavaScript Blocks Editor.</a:t>
            </a:r>
          </a:p>
          <a:p>
            <a:r>
              <a:rPr lang="en-GB" sz="2400" dirty="0"/>
              <a:t>Drag the file </a:t>
            </a:r>
            <a:r>
              <a:rPr lang="en-GB" sz="2400" b="1" dirty="0" err="1"/>
              <a:t>microbit</a:t>
            </a:r>
            <a:r>
              <a:rPr lang="en-GB" sz="2400" b="1" dirty="0"/>
              <a:t>-transport-</a:t>
            </a:r>
            <a:r>
              <a:rPr lang="en-GB" sz="2400" b="1" dirty="0" err="1"/>
              <a:t>jsb.hex</a:t>
            </a:r>
            <a:r>
              <a:rPr lang="en-GB" sz="2400" b="1" dirty="0"/>
              <a:t> </a:t>
            </a:r>
            <a:r>
              <a:rPr lang="en-GB" sz="2400" dirty="0"/>
              <a:t>onto the work area.</a:t>
            </a:r>
          </a:p>
          <a:p>
            <a:r>
              <a:rPr lang="en-GB" sz="2400" dirty="0"/>
              <a:t>Test it, download it and </a:t>
            </a:r>
            <a:r>
              <a:rPr lang="en-GB" sz="2400" b="1" dirty="0"/>
              <a:t>experiment </a:t>
            </a:r>
            <a:r>
              <a:rPr lang="en-GB" sz="2400" dirty="0"/>
              <a:t>with how it works!</a:t>
            </a:r>
          </a:p>
        </p:txBody>
      </p:sp>
      <p:sp>
        <p:nvSpPr>
          <p:cNvPr id="8" name="Title 1"/>
          <p:cNvSpPr>
            <a:spLocks noGrp="1"/>
          </p:cNvSpPr>
          <p:nvPr>
            <p:ph type="title"/>
          </p:nvPr>
        </p:nvSpPr>
        <p:spPr>
          <a:xfrm>
            <a:off x="107504" y="1304764"/>
            <a:ext cx="6984776" cy="648071"/>
          </a:xfrm>
        </p:spPr>
        <p:txBody>
          <a:bodyPr/>
          <a:lstStyle/>
          <a:p>
            <a:pPr algn="l"/>
            <a:r>
              <a:rPr lang="en-GB" sz="2800" b="1" dirty="0"/>
              <a:t>Example Program – JavaScript Blocks Editor</a:t>
            </a:r>
          </a:p>
        </p:txBody>
      </p:sp>
      <p:pic>
        <p:nvPicPr>
          <p:cNvPr id="2" name="Picture 1">
            <a:extLst>
              <a:ext uri="{FF2B5EF4-FFF2-40B4-BE49-F238E27FC236}">
                <a16:creationId xmlns:a16="http://schemas.microsoft.com/office/drawing/2014/main" xmlns="" id="{E8CB7A93-633D-47F5-8A15-04835FFBC51F}"/>
              </a:ext>
            </a:extLst>
          </p:cNvPr>
          <p:cNvPicPr>
            <a:picLocks noChangeAspect="1"/>
          </p:cNvPicPr>
          <p:nvPr/>
        </p:nvPicPr>
        <p:blipFill rotWithShape="1">
          <a:blip r:embed="rId4"/>
          <a:srcRect l="46850" t="33192" r="1175" b="34593"/>
          <a:stretch/>
        </p:blipFill>
        <p:spPr>
          <a:xfrm>
            <a:off x="323527" y="1874137"/>
            <a:ext cx="7354619" cy="25629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263C39C5-C1EC-43E2-BEF2-A37E2115734A}"/>
              </a:ext>
            </a:extLst>
          </p:cNvPr>
          <p:cNvSpPr txBox="1">
            <a:spLocks/>
          </p:cNvSpPr>
          <p:nvPr/>
        </p:nvSpPr>
        <p:spPr>
          <a:xfrm>
            <a:off x="128042" y="4581128"/>
            <a:ext cx="9015958" cy="1440160"/>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400" dirty="0"/>
              <a:t>Go to </a:t>
            </a:r>
            <a:r>
              <a:rPr lang="en-GB" sz="2400" dirty="0">
                <a:hlinkClick r:id="rId3"/>
              </a:rPr>
              <a:t>www.microbit.org/code</a:t>
            </a:r>
            <a:r>
              <a:rPr lang="en-GB" sz="2400" dirty="0"/>
              <a:t> and open the </a:t>
            </a:r>
            <a:r>
              <a:rPr lang="en-GB" sz="2400" b="1" dirty="0"/>
              <a:t>Python Editor.</a:t>
            </a:r>
          </a:p>
          <a:p>
            <a:r>
              <a:rPr lang="en-GB" sz="2400" dirty="0"/>
              <a:t>Drag the file </a:t>
            </a:r>
            <a:r>
              <a:rPr lang="en-GB" sz="2400" b="1" dirty="0"/>
              <a:t>transport.py </a:t>
            </a:r>
            <a:r>
              <a:rPr lang="en-GB" sz="2400" dirty="0"/>
              <a:t>onto the work area.</a:t>
            </a:r>
          </a:p>
          <a:p>
            <a:r>
              <a:rPr lang="en-GB" sz="2400" dirty="0"/>
              <a:t>Test it, download it and </a:t>
            </a:r>
            <a:r>
              <a:rPr lang="en-GB" sz="2400" b="1" dirty="0"/>
              <a:t>experiment </a:t>
            </a:r>
            <a:r>
              <a:rPr lang="en-GB" sz="2400" dirty="0"/>
              <a:t>with how it works!</a:t>
            </a:r>
          </a:p>
        </p:txBody>
      </p:sp>
      <p:sp>
        <p:nvSpPr>
          <p:cNvPr id="8" name="Title 1">
            <a:extLst>
              <a:ext uri="{FF2B5EF4-FFF2-40B4-BE49-F238E27FC236}">
                <a16:creationId xmlns:a16="http://schemas.microsoft.com/office/drawing/2014/main" xmlns="" id="{D3AD22BC-E6D0-4E3A-B8FC-22F02DEFDF49}"/>
              </a:ext>
            </a:extLst>
          </p:cNvPr>
          <p:cNvSpPr txBox="1">
            <a:spLocks/>
          </p:cNvSpPr>
          <p:nvPr/>
        </p:nvSpPr>
        <p:spPr>
          <a:xfrm>
            <a:off x="107504" y="1304764"/>
            <a:ext cx="6984776" cy="648071"/>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lgn="l"/>
            <a:r>
              <a:rPr lang="en-GB" sz="2800" b="1" dirty="0"/>
              <a:t>Example Program – Python Editor</a:t>
            </a:r>
          </a:p>
        </p:txBody>
      </p:sp>
      <p:pic>
        <p:nvPicPr>
          <p:cNvPr id="3" name="Picture 2">
            <a:extLst>
              <a:ext uri="{FF2B5EF4-FFF2-40B4-BE49-F238E27FC236}">
                <a16:creationId xmlns:a16="http://schemas.microsoft.com/office/drawing/2014/main" xmlns="" id="{40661DEB-396C-483B-AB73-ACD89245AF78}"/>
              </a:ext>
            </a:extLst>
          </p:cNvPr>
          <p:cNvPicPr>
            <a:picLocks noChangeAspect="1"/>
          </p:cNvPicPr>
          <p:nvPr/>
        </p:nvPicPr>
        <p:blipFill rotWithShape="1">
          <a:blip r:embed="rId4"/>
          <a:srcRect t="33191" r="25588" b="33193"/>
          <a:stretch/>
        </p:blipFill>
        <p:spPr>
          <a:xfrm>
            <a:off x="248468" y="2060848"/>
            <a:ext cx="8647064" cy="2196245"/>
          </a:xfrm>
          <a:prstGeom prst="rect">
            <a:avLst/>
          </a:prstGeom>
        </p:spPr>
      </p:pic>
    </p:spTree>
    <p:extLst>
      <p:ext uri="{BB962C8B-B14F-4D97-AF65-F5344CB8AC3E}">
        <p14:creationId xmlns:p14="http://schemas.microsoft.com/office/powerpoint/2010/main" val="3929316594"/>
      </p:ext>
    </p:extLst>
  </p:cSld>
  <p:clrMapOvr>
    <a:masterClrMapping/>
  </p:clrMapOvr>
</p:sld>
</file>

<file path=ppt/theme/theme1.xml><?xml version="1.0" encoding="utf-8"?>
<a:theme xmlns:a="http://schemas.openxmlformats.org/drawingml/2006/main" name="Power 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template</Template>
  <TotalTime>992</TotalTime>
  <Words>497</Words>
  <Application>Microsoft Office PowerPoint</Application>
  <PresentationFormat>On-screen Show (4:3)</PresentationFormat>
  <Paragraphs>48</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Power point template</vt:lpstr>
      <vt:lpstr>'How's the Service, micro:bit?’  Information Device for London Underground Travellers </vt:lpstr>
      <vt:lpstr>Design Brief</vt:lpstr>
      <vt:lpstr>Systems Diagram</vt:lpstr>
      <vt:lpstr>Design Criteria</vt:lpstr>
      <vt:lpstr>Time to Develop your Program!</vt:lpstr>
      <vt:lpstr>Example Program – JavaScript Blocks Editor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Margerison,Holly</cp:lastModifiedBy>
  <cp:revision>151</cp:revision>
  <dcterms:created xsi:type="dcterms:W3CDTF">2011-06-16T08:08:24Z</dcterms:created>
  <dcterms:modified xsi:type="dcterms:W3CDTF">2018-01-22T11:27:35Z</dcterms:modified>
</cp:coreProperties>
</file>