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090" algn="l" rtl="0" fontAlgn="base">
      <a:spcBef>
        <a:spcPct val="0"/>
      </a:spcBef>
      <a:spcAft>
        <a:spcPct val="0"/>
      </a:spcAft>
      <a:defRPr kern="1200">
        <a:solidFill>
          <a:schemeClr val="tx1"/>
        </a:solidFill>
        <a:latin typeface="Calibri" pitchFamily="34" charset="0"/>
        <a:ea typeface="+mn-ea"/>
        <a:cs typeface="Arial" charset="0"/>
      </a:defRPr>
    </a:lvl2pPr>
    <a:lvl3pPr marL="914180" algn="l" rtl="0" fontAlgn="base">
      <a:spcBef>
        <a:spcPct val="0"/>
      </a:spcBef>
      <a:spcAft>
        <a:spcPct val="0"/>
      </a:spcAft>
      <a:defRPr kern="1200">
        <a:solidFill>
          <a:schemeClr val="tx1"/>
        </a:solidFill>
        <a:latin typeface="Calibri" pitchFamily="34" charset="0"/>
        <a:ea typeface="+mn-ea"/>
        <a:cs typeface="Arial" charset="0"/>
      </a:defRPr>
    </a:lvl3pPr>
    <a:lvl4pPr marL="1371270" algn="l" rtl="0" fontAlgn="base">
      <a:spcBef>
        <a:spcPct val="0"/>
      </a:spcBef>
      <a:spcAft>
        <a:spcPct val="0"/>
      </a:spcAft>
      <a:defRPr kern="1200">
        <a:solidFill>
          <a:schemeClr val="tx1"/>
        </a:solidFill>
        <a:latin typeface="Calibri" pitchFamily="34" charset="0"/>
        <a:ea typeface="+mn-ea"/>
        <a:cs typeface="Arial" charset="0"/>
      </a:defRPr>
    </a:lvl4pPr>
    <a:lvl5pPr marL="1828361" algn="l" rtl="0" fontAlgn="base">
      <a:spcBef>
        <a:spcPct val="0"/>
      </a:spcBef>
      <a:spcAft>
        <a:spcPct val="0"/>
      </a:spcAft>
      <a:defRPr kern="1200">
        <a:solidFill>
          <a:schemeClr val="tx1"/>
        </a:solidFill>
        <a:latin typeface="Calibri" pitchFamily="34" charset="0"/>
        <a:ea typeface="+mn-ea"/>
        <a:cs typeface="Arial" charset="0"/>
      </a:defRPr>
    </a:lvl5pPr>
    <a:lvl6pPr marL="2285451" algn="l" defTabSz="914180" rtl="0" eaLnBrk="1" latinLnBrk="0" hangingPunct="1">
      <a:defRPr kern="1200">
        <a:solidFill>
          <a:schemeClr val="tx1"/>
        </a:solidFill>
        <a:latin typeface="Calibri" pitchFamily="34" charset="0"/>
        <a:ea typeface="+mn-ea"/>
        <a:cs typeface="Arial" charset="0"/>
      </a:defRPr>
    </a:lvl6pPr>
    <a:lvl7pPr marL="2742542" algn="l" defTabSz="914180" rtl="0" eaLnBrk="1" latinLnBrk="0" hangingPunct="1">
      <a:defRPr kern="1200">
        <a:solidFill>
          <a:schemeClr val="tx1"/>
        </a:solidFill>
        <a:latin typeface="Calibri" pitchFamily="34" charset="0"/>
        <a:ea typeface="+mn-ea"/>
        <a:cs typeface="Arial" charset="0"/>
      </a:defRPr>
    </a:lvl7pPr>
    <a:lvl8pPr marL="3199632" algn="l" defTabSz="914180" rtl="0" eaLnBrk="1" latinLnBrk="0" hangingPunct="1">
      <a:defRPr kern="1200">
        <a:solidFill>
          <a:schemeClr val="tx1"/>
        </a:solidFill>
        <a:latin typeface="Calibri" pitchFamily="34" charset="0"/>
        <a:ea typeface="+mn-ea"/>
        <a:cs typeface="Arial" charset="0"/>
      </a:defRPr>
    </a:lvl8pPr>
    <a:lvl9pPr marL="3656722" algn="l" defTabSz="91418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86275" autoAdjust="0"/>
  </p:normalViewPr>
  <p:slideViewPr>
    <p:cSldViewPr>
      <p:cViewPr>
        <p:scale>
          <a:sx n="106" d="100"/>
          <a:sy n="106" d="100"/>
        </p:scale>
        <p:origin x="-175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3" d="100"/>
          <a:sy n="73" d="100"/>
        </p:scale>
        <p:origin x="-192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7200"/>
          </a:xfrm>
          <a:prstGeom prst="rect">
            <a:avLst/>
          </a:prstGeom>
        </p:spPr>
        <p:txBody>
          <a:bodyPr vert="horz" lIns="91431" tIns="45716" rIns="91431" bIns="45716" rtlCol="0"/>
          <a:lstStyle>
            <a:lvl1pPr algn="l">
              <a:defRPr sz="1200">
                <a:latin typeface="Calibri" pitchFamily="34" charset="0"/>
              </a:defRPr>
            </a:lvl1pPr>
          </a:lstStyle>
          <a:p>
            <a:pPr>
              <a:defRPr/>
            </a:pPr>
            <a:endParaRPr lang="en-GB" dirty="0"/>
          </a:p>
        </p:txBody>
      </p:sp>
      <p:sp>
        <p:nvSpPr>
          <p:cNvPr id="3" name="Date Placeholder 2"/>
          <p:cNvSpPr>
            <a:spLocks noGrp="1"/>
          </p:cNvSpPr>
          <p:nvPr>
            <p:ph type="dt" sz="quarter" idx="1"/>
          </p:nvPr>
        </p:nvSpPr>
        <p:spPr>
          <a:xfrm>
            <a:off x="3884613" y="1"/>
            <a:ext cx="2971800" cy="457200"/>
          </a:xfrm>
          <a:prstGeom prst="rect">
            <a:avLst/>
          </a:prstGeom>
        </p:spPr>
        <p:txBody>
          <a:bodyPr vert="horz" lIns="91431" tIns="45716" rIns="91431" bIns="45716" rtlCol="0"/>
          <a:lstStyle>
            <a:lvl1pPr algn="r">
              <a:defRPr sz="1200">
                <a:latin typeface="Calibri" pitchFamily="34" charset="0"/>
              </a:defRPr>
            </a:lvl1pPr>
          </a:lstStyle>
          <a:p>
            <a:pPr>
              <a:defRPr/>
            </a:pPr>
            <a:fld id="{5220D0C0-E2E8-44A6-A4F5-15786323AF19}" type="datetimeFigureOut">
              <a:rPr lang="en-GB"/>
              <a:pPr>
                <a:defRPr/>
              </a:pPr>
              <a:t>22/01/2018</a:t>
            </a:fld>
            <a:endParaRPr lang="en-GB" dirty="0"/>
          </a:p>
        </p:txBody>
      </p:sp>
      <p:sp>
        <p:nvSpPr>
          <p:cNvPr id="4" name="Footer Placeholder 3"/>
          <p:cNvSpPr>
            <a:spLocks noGrp="1"/>
          </p:cNvSpPr>
          <p:nvPr>
            <p:ph type="ftr" sz="quarter" idx="2"/>
          </p:nvPr>
        </p:nvSpPr>
        <p:spPr>
          <a:xfrm>
            <a:off x="0" y="8685214"/>
            <a:ext cx="2971800" cy="457200"/>
          </a:xfrm>
          <a:prstGeom prst="rect">
            <a:avLst/>
          </a:prstGeom>
        </p:spPr>
        <p:txBody>
          <a:bodyPr vert="horz" lIns="91431" tIns="45716" rIns="91431" bIns="45716" rtlCol="0" anchor="b"/>
          <a:lstStyle>
            <a:lvl1pPr algn="l">
              <a:defRPr sz="1200">
                <a:latin typeface="Calibri" pitchFamily="34" charset="0"/>
              </a:defRPr>
            </a:lvl1pPr>
          </a:lstStyle>
          <a:p>
            <a:pPr>
              <a:defRPr/>
            </a:pPr>
            <a:endParaRPr lang="en-GB" dirty="0"/>
          </a:p>
        </p:txBody>
      </p:sp>
      <p:sp>
        <p:nvSpPr>
          <p:cNvPr id="5" name="Slide Number Placeholder 4"/>
          <p:cNvSpPr>
            <a:spLocks noGrp="1"/>
          </p:cNvSpPr>
          <p:nvPr>
            <p:ph type="sldNum" sz="quarter" idx="3"/>
          </p:nvPr>
        </p:nvSpPr>
        <p:spPr>
          <a:xfrm>
            <a:off x="3884613" y="8685214"/>
            <a:ext cx="2971800" cy="457200"/>
          </a:xfrm>
          <a:prstGeom prst="rect">
            <a:avLst/>
          </a:prstGeom>
        </p:spPr>
        <p:txBody>
          <a:bodyPr vert="horz" lIns="91431" tIns="45716" rIns="91431" bIns="45716" rtlCol="0" anchor="b"/>
          <a:lstStyle>
            <a:lvl1pPr algn="r">
              <a:defRPr sz="1200">
                <a:latin typeface="Calibri" pitchFamily="34" charset="0"/>
              </a:defRPr>
            </a:lvl1pPr>
          </a:lstStyle>
          <a:p>
            <a:pPr>
              <a:defRPr/>
            </a:pPr>
            <a:fld id="{916092CD-B6AA-447B-BB15-50D6D04D7D9B}" type="slidenum">
              <a:rPr lang="en-GB"/>
              <a:pPr>
                <a:defRPr/>
              </a:pPr>
              <a:t>‹#›</a:t>
            </a:fld>
            <a:endParaRPr lang="en-GB" dirty="0"/>
          </a:p>
        </p:txBody>
      </p:sp>
    </p:spTree>
    <p:extLst>
      <p:ext uri="{BB962C8B-B14F-4D97-AF65-F5344CB8AC3E}">
        <p14:creationId xmlns:p14="http://schemas.microsoft.com/office/powerpoint/2010/main" val="403676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7200"/>
          </a:xfrm>
          <a:prstGeom prst="rect">
            <a:avLst/>
          </a:prstGeom>
        </p:spPr>
        <p:txBody>
          <a:bodyPr vert="horz" lIns="91431" tIns="45716" rIns="91431" bIns="45716" rtlCol="0"/>
          <a:lstStyle>
            <a:lvl1pPr algn="l">
              <a:defRPr sz="1200"/>
            </a:lvl1pPr>
          </a:lstStyle>
          <a:p>
            <a:endParaRPr lang="en-GB" dirty="0"/>
          </a:p>
        </p:txBody>
      </p:sp>
      <p:sp>
        <p:nvSpPr>
          <p:cNvPr id="3" name="Date Placeholder 2"/>
          <p:cNvSpPr>
            <a:spLocks noGrp="1"/>
          </p:cNvSpPr>
          <p:nvPr>
            <p:ph type="dt" idx="1"/>
          </p:nvPr>
        </p:nvSpPr>
        <p:spPr>
          <a:xfrm>
            <a:off x="3884613" y="1"/>
            <a:ext cx="2971800" cy="457200"/>
          </a:xfrm>
          <a:prstGeom prst="rect">
            <a:avLst/>
          </a:prstGeom>
        </p:spPr>
        <p:txBody>
          <a:bodyPr vert="horz" lIns="91431" tIns="45716" rIns="91431" bIns="45716" rtlCol="0"/>
          <a:lstStyle>
            <a:lvl1pPr algn="r">
              <a:defRPr sz="1200"/>
            </a:lvl1pPr>
          </a:lstStyle>
          <a:p>
            <a:fld id="{6C11EDA5-A6CB-4AFD-99BA-A2F965D7917C}" type="datetimeFigureOut">
              <a:rPr lang="en-GB" smtClean="0"/>
              <a:pPr/>
              <a:t>22/01/2018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31" tIns="45716" rIns="91431" bIns="45716"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1" tIns="45716" rIns="91431" bIns="4571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4"/>
            <a:ext cx="2971800" cy="457200"/>
          </a:xfrm>
          <a:prstGeom prst="rect">
            <a:avLst/>
          </a:prstGeom>
        </p:spPr>
        <p:txBody>
          <a:bodyPr vert="horz" lIns="91431" tIns="45716" rIns="91431" bIns="45716"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4"/>
            <a:ext cx="2971800" cy="457200"/>
          </a:xfrm>
          <a:prstGeom prst="rect">
            <a:avLst/>
          </a:prstGeom>
        </p:spPr>
        <p:txBody>
          <a:bodyPr vert="horz" lIns="91431" tIns="45716" rIns="91431" bIns="45716" rtlCol="0" anchor="b"/>
          <a:lstStyle>
            <a:lvl1pPr algn="r">
              <a:defRPr sz="1200"/>
            </a:lvl1pPr>
          </a:lstStyle>
          <a:p>
            <a:fld id="{3EB474A7-B749-4504-9847-6E28E627D631}" type="slidenum">
              <a:rPr lang="en-GB" smtClean="0"/>
              <a:pPr/>
              <a:t>‹#›</a:t>
            </a:fld>
            <a:endParaRPr lang="en-GB" dirty="0"/>
          </a:p>
        </p:txBody>
      </p:sp>
    </p:spTree>
    <p:extLst>
      <p:ext uri="{BB962C8B-B14F-4D97-AF65-F5344CB8AC3E}">
        <p14:creationId xmlns:p14="http://schemas.microsoft.com/office/powerpoint/2010/main" val="711466937"/>
      </p:ext>
    </p:extLst>
  </p:cSld>
  <p:clrMap bg1="lt1" tx1="dk1" bg2="lt2" tx2="dk2" accent1="accent1" accent2="accent2" accent3="accent3" accent4="accent4" accent5="accent5" accent6="accent6" hlink="hlink" folHlink="folHlink"/>
  <p:notesStyle>
    <a:lvl1pPr marL="0" algn="l" defTabSz="914180" rtl="0" eaLnBrk="1" latinLnBrk="0" hangingPunct="1">
      <a:defRPr sz="1200" kern="1200">
        <a:solidFill>
          <a:schemeClr val="tx1"/>
        </a:solidFill>
        <a:latin typeface="+mn-lt"/>
        <a:ea typeface="+mn-ea"/>
        <a:cs typeface="+mn-cs"/>
      </a:defRPr>
    </a:lvl1pPr>
    <a:lvl2pPr marL="457090" algn="l" defTabSz="914180" rtl="0" eaLnBrk="1" latinLnBrk="0" hangingPunct="1">
      <a:defRPr sz="1200" kern="1200">
        <a:solidFill>
          <a:schemeClr val="tx1"/>
        </a:solidFill>
        <a:latin typeface="+mn-lt"/>
        <a:ea typeface="+mn-ea"/>
        <a:cs typeface="+mn-cs"/>
      </a:defRPr>
    </a:lvl2pPr>
    <a:lvl3pPr marL="914180" algn="l" defTabSz="914180" rtl="0" eaLnBrk="1" latinLnBrk="0" hangingPunct="1">
      <a:defRPr sz="1200" kern="1200">
        <a:solidFill>
          <a:schemeClr val="tx1"/>
        </a:solidFill>
        <a:latin typeface="+mn-lt"/>
        <a:ea typeface="+mn-ea"/>
        <a:cs typeface="+mn-cs"/>
      </a:defRPr>
    </a:lvl3pPr>
    <a:lvl4pPr marL="1371270" algn="l" defTabSz="914180" rtl="0" eaLnBrk="1" latinLnBrk="0" hangingPunct="1">
      <a:defRPr sz="1200" kern="1200">
        <a:solidFill>
          <a:schemeClr val="tx1"/>
        </a:solidFill>
        <a:latin typeface="+mn-lt"/>
        <a:ea typeface="+mn-ea"/>
        <a:cs typeface="+mn-cs"/>
      </a:defRPr>
    </a:lvl4pPr>
    <a:lvl5pPr marL="1828361" algn="l" defTabSz="914180" rtl="0" eaLnBrk="1" latinLnBrk="0" hangingPunct="1">
      <a:defRPr sz="1200" kern="1200">
        <a:solidFill>
          <a:schemeClr val="tx1"/>
        </a:solidFill>
        <a:latin typeface="+mn-lt"/>
        <a:ea typeface="+mn-ea"/>
        <a:cs typeface="+mn-cs"/>
      </a:defRPr>
    </a:lvl5pPr>
    <a:lvl6pPr marL="2285451" algn="l" defTabSz="914180" rtl="0" eaLnBrk="1" latinLnBrk="0" hangingPunct="1">
      <a:defRPr sz="1200" kern="1200">
        <a:solidFill>
          <a:schemeClr val="tx1"/>
        </a:solidFill>
        <a:latin typeface="+mn-lt"/>
        <a:ea typeface="+mn-ea"/>
        <a:cs typeface="+mn-cs"/>
      </a:defRPr>
    </a:lvl6pPr>
    <a:lvl7pPr marL="2742542" algn="l" defTabSz="914180" rtl="0" eaLnBrk="1" latinLnBrk="0" hangingPunct="1">
      <a:defRPr sz="1200" kern="1200">
        <a:solidFill>
          <a:schemeClr val="tx1"/>
        </a:solidFill>
        <a:latin typeface="+mn-lt"/>
        <a:ea typeface="+mn-ea"/>
        <a:cs typeface="+mn-cs"/>
      </a:defRPr>
    </a:lvl7pPr>
    <a:lvl8pPr marL="3199632" algn="l" defTabSz="914180" rtl="0" eaLnBrk="1" latinLnBrk="0" hangingPunct="1">
      <a:defRPr sz="1200" kern="1200">
        <a:solidFill>
          <a:schemeClr val="tx1"/>
        </a:solidFill>
        <a:latin typeface="+mn-lt"/>
        <a:ea typeface="+mn-ea"/>
        <a:cs typeface="+mn-cs"/>
      </a:defRPr>
    </a:lvl8pPr>
    <a:lvl9pPr marL="3656722" algn="l" defTabSz="91418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Share this brief with the students</a:t>
            </a:r>
            <a:r>
              <a:rPr lang="en-GB" baseline="0" dirty="0"/>
              <a:t> if not already done from the starter activity. </a:t>
            </a:r>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2</a:t>
            </a:fld>
            <a:endParaRPr lang="en-GB" dirty="0"/>
          </a:p>
        </p:txBody>
      </p:sp>
    </p:spTree>
    <p:extLst>
      <p:ext uri="{BB962C8B-B14F-4D97-AF65-F5344CB8AC3E}">
        <p14:creationId xmlns:p14="http://schemas.microsoft.com/office/powerpoint/2010/main" val="180135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A block or systems</a:t>
            </a:r>
            <a:r>
              <a:rPr lang="en-GB" baseline="0" dirty="0"/>
              <a:t> diagram shows a possible basic layout of the system. Teachers could get students to develop their own systems diagram, using this as an example.</a:t>
            </a:r>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3</a:t>
            </a:fld>
            <a:endParaRPr lang="en-GB" dirty="0"/>
          </a:p>
        </p:txBody>
      </p:sp>
    </p:spTree>
    <p:extLst>
      <p:ext uri="{BB962C8B-B14F-4D97-AF65-F5344CB8AC3E}">
        <p14:creationId xmlns:p14="http://schemas.microsoft.com/office/powerpoint/2010/main" val="1764255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This slide contains simple input and</a:t>
            </a:r>
            <a:r>
              <a:rPr lang="en-GB" baseline="0" dirty="0"/>
              <a:t> output devices that are readily available for schools and relatively low cost. However it is anticipated that this slide will be edited by the teacher to reflect what is available in their school or what they wish to be available for students. An additional activity could allow learners to research and find their own suitable input and output devices, or look at alternatives. </a:t>
            </a:r>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5</a:t>
            </a:fld>
            <a:endParaRPr lang="en-GB" dirty="0"/>
          </a:p>
        </p:txBody>
      </p:sp>
    </p:spTree>
    <p:extLst>
      <p:ext uri="{BB962C8B-B14F-4D97-AF65-F5344CB8AC3E}">
        <p14:creationId xmlns:p14="http://schemas.microsoft.com/office/powerpoint/2010/main" val="3667082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4310">
              <a:defRPr/>
            </a:pPr>
            <a:r>
              <a:rPr lang="en-GB" dirty="0"/>
              <a:t>Share this example program with learners</a:t>
            </a:r>
            <a:r>
              <a:rPr lang="en-GB" baseline="0" dirty="0"/>
              <a:t> to help them. Lower ability learners or those lacking programming confidence could start by writing or experimenting with this program first. They could then adapt and develop it. A PDF handout showing the program can be handed out to learners. This program assumes the main input switch/sensor has been attached between pin 0 of the micro:bit and ground, and that it is a digital sensor (in this case a reed switch). See lesson plan sheet for how to use an analogue sensor on a digital input pin. It also assumes that a self toning buzzer has been attached to pin 1. The alarm triggers when the contacts of the reed switch are opened (i.e. when the door is opened). Button A on the micro:bit is used to reset the system. </a:t>
            </a:r>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7</a:t>
            </a:fld>
            <a:endParaRPr lang="en-GB" dirty="0"/>
          </a:p>
        </p:txBody>
      </p:sp>
    </p:spTree>
    <p:extLst>
      <p:ext uri="{BB962C8B-B14F-4D97-AF65-F5344CB8AC3E}">
        <p14:creationId xmlns:p14="http://schemas.microsoft.com/office/powerpoint/2010/main" val="1636195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10" rtl="0" eaLnBrk="1" fontAlgn="auto" latinLnBrk="0" hangingPunct="1">
              <a:lnSpc>
                <a:spcPct val="100000"/>
              </a:lnSpc>
              <a:spcBef>
                <a:spcPts val="0"/>
              </a:spcBef>
              <a:spcAft>
                <a:spcPts val="0"/>
              </a:spcAft>
              <a:buClrTx/>
              <a:buSzTx/>
              <a:buFontTx/>
              <a:buNone/>
              <a:tabLst/>
              <a:defRPr/>
            </a:pPr>
            <a:r>
              <a:rPr lang="en-GB" dirty="0"/>
              <a:t>Share this example program with learners</a:t>
            </a:r>
            <a:r>
              <a:rPr lang="en-GB" baseline="0" dirty="0"/>
              <a:t> to help them. Lower ability learners or those lacking programming confidence could start by writing or experimenting with this program first. They could then adapt and develop it. A PDF handout showing the program can be handed out to learners. This program assumes the main input switch/sensor has been attached between pin 0 of the </a:t>
            </a:r>
            <a:r>
              <a:rPr lang="en-GB" baseline="0" dirty="0" err="1"/>
              <a:t>micro:bit</a:t>
            </a:r>
            <a:r>
              <a:rPr lang="en-GB" baseline="0" dirty="0"/>
              <a:t> and ground, and that it is a digital sensor (in this case a reed switch). See lesson plan sheet for how to use an analogue sensor on a digital input pin. It also assumes that a self toning buzzer has been attached to pin 1. The alarm triggers when the contacts of the reed switch are opened (i.e. when the door is opened). Button A on the </a:t>
            </a:r>
            <a:r>
              <a:rPr lang="en-GB" baseline="0" dirty="0" err="1"/>
              <a:t>micro:bit</a:t>
            </a:r>
            <a:r>
              <a:rPr lang="en-GB" baseline="0" dirty="0"/>
              <a:t> is used to reset the system. </a:t>
            </a:r>
            <a:endParaRPr lang="en-GB" dirty="0"/>
          </a:p>
        </p:txBody>
      </p:sp>
      <p:sp>
        <p:nvSpPr>
          <p:cNvPr id="4" name="Slide Number Placeholder 3"/>
          <p:cNvSpPr>
            <a:spLocks noGrp="1"/>
          </p:cNvSpPr>
          <p:nvPr>
            <p:ph type="sldNum" sz="quarter" idx="10"/>
          </p:nvPr>
        </p:nvSpPr>
        <p:spPr/>
        <p:txBody>
          <a:bodyPr/>
          <a:lstStyle/>
          <a:p>
            <a:fld id="{3EB474A7-B749-4504-9847-6E28E627D631}" type="slidenum">
              <a:rPr lang="en-GB" smtClean="0"/>
              <a:pPr/>
              <a:t>8</a:t>
            </a:fld>
            <a:endParaRPr lang="en-GB" dirty="0"/>
          </a:p>
        </p:txBody>
      </p:sp>
    </p:spTree>
    <p:extLst>
      <p:ext uri="{BB962C8B-B14F-4D97-AF65-F5344CB8AC3E}">
        <p14:creationId xmlns:p14="http://schemas.microsoft.com/office/powerpoint/2010/main" val="1502617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18" indent="0" algn="ctr">
              <a:buNone/>
              <a:defRPr>
                <a:solidFill>
                  <a:schemeClr val="tx1">
                    <a:tint val="75000"/>
                  </a:schemeClr>
                </a:solidFill>
              </a:defRPr>
            </a:lvl2pPr>
            <a:lvl3pPr marL="914436" indent="0" algn="ctr">
              <a:buNone/>
              <a:defRPr>
                <a:solidFill>
                  <a:schemeClr val="tx1">
                    <a:tint val="75000"/>
                  </a:schemeClr>
                </a:solidFill>
              </a:defRPr>
            </a:lvl3pPr>
            <a:lvl4pPr marL="1371655" indent="0" algn="ctr">
              <a:buNone/>
              <a:defRPr>
                <a:solidFill>
                  <a:schemeClr val="tx1">
                    <a:tint val="75000"/>
                  </a:schemeClr>
                </a:solidFill>
              </a:defRPr>
            </a:lvl4pPr>
            <a:lvl5pPr marL="1828874" indent="0" algn="ctr">
              <a:buNone/>
              <a:defRPr>
                <a:solidFill>
                  <a:schemeClr val="tx1">
                    <a:tint val="75000"/>
                  </a:schemeClr>
                </a:solidFill>
              </a:defRPr>
            </a:lvl5pPr>
            <a:lvl6pPr marL="2286091" indent="0" algn="ctr">
              <a:buNone/>
              <a:defRPr>
                <a:solidFill>
                  <a:schemeClr val="tx1">
                    <a:tint val="75000"/>
                  </a:schemeClr>
                </a:solidFill>
              </a:defRPr>
            </a:lvl6pPr>
            <a:lvl7pPr marL="2743310" indent="0" algn="ctr">
              <a:buNone/>
              <a:defRPr>
                <a:solidFill>
                  <a:schemeClr val="tx1">
                    <a:tint val="75000"/>
                  </a:schemeClr>
                </a:solidFill>
              </a:defRPr>
            </a:lvl7pPr>
            <a:lvl8pPr marL="3200528" indent="0" algn="ctr">
              <a:buNone/>
              <a:defRPr>
                <a:solidFill>
                  <a:schemeClr val="tx1">
                    <a:tint val="75000"/>
                  </a:schemeClr>
                </a:solidFill>
              </a:defRPr>
            </a:lvl8pPr>
            <a:lvl9pPr marL="365774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85E1F6A-9C1B-4897-B291-99B5646029B7}"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EACEC7E3-E7CA-477A-BC09-238997724E82}" type="slidenum">
              <a:rPr lang="en-GB" smtClean="0"/>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C115656-D04E-4FD6-97D1-5BE95AA4557C}"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5F6AF75-2B68-455B-991B-570DB035188C}" type="slidenum">
              <a:rPr lang="en-GB" smtClean="0"/>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E23A44-5B8C-475C-AF5D-8332D81EA9DF}"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D77144C2-226E-48C9-9934-0049E9CA30F0}" type="slidenum">
              <a:rPr lang="en-GB" smtClean="0"/>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endParaRPr lang="en-GB" dirty="0"/>
          </a:p>
        </p:txBody>
      </p:sp>
      <p:sp>
        <p:nvSpPr>
          <p:cNvPr id="3" name="Date Placeholder 3"/>
          <p:cNvSpPr>
            <a:spLocks noGrp="1"/>
          </p:cNvSpPr>
          <p:nvPr>
            <p:ph type="dt" sz="half" idx="10"/>
          </p:nvPr>
        </p:nvSpPr>
        <p:spPr/>
        <p:txBody>
          <a:bodyPr/>
          <a:lstStyle>
            <a:lvl1pPr>
              <a:defRPr/>
            </a:lvl1pPr>
          </a:lstStyle>
          <a:p>
            <a:pPr>
              <a:defRPr/>
            </a:pPr>
            <a:fld id="{54B1A87A-999D-482F-A762-C810292A0A22}" type="datetimeFigureOut">
              <a:rPr lang="en-GB"/>
              <a:pPr>
                <a:defRPr/>
              </a:pPr>
              <a:t>22/01/2018</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FB1B35FA-D2DE-448D-8BA7-2732CE9107AC}"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76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2708921"/>
            <a:ext cx="8229600" cy="34172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21AB1A9-DAE7-4268-AA1B-0FD16A409FB5}"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AA525D2E-7CFC-4199-B79C-44E186A9AC5A}" type="slidenum">
              <a:rPr lang="en-GB" smtClean="0"/>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18" indent="0">
              <a:buNone/>
              <a:defRPr sz="1800">
                <a:solidFill>
                  <a:schemeClr val="tx1">
                    <a:tint val="75000"/>
                  </a:schemeClr>
                </a:solidFill>
              </a:defRPr>
            </a:lvl2pPr>
            <a:lvl3pPr marL="914436" indent="0">
              <a:buNone/>
              <a:defRPr sz="1600">
                <a:solidFill>
                  <a:schemeClr val="tx1">
                    <a:tint val="75000"/>
                  </a:schemeClr>
                </a:solidFill>
              </a:defRPr>
            </a:lvl3pPr>
            <a:lvl4pPr marL="1371655" indent="0">
              <a:buNone/>
              <a:defRPr sz="1400">
                <a:solidFill>
                  <a:schemeClr val="tx1">
                    <a:tint val="75000"/>
                  </a:schemeClr>
                </a:solidFill>
              </a:defRPr>
            </a:lvl4pPr>
            <a:lvl5pPr marL="1828874" indent="0">
              <a:buNone/>
              <a:defRPr sz="1400">
                <a:solidFill>
                  <a:schemeClr val="tx1">
                    <a:tint val="75000"/>
                  </a:schemeClr>
                </a:solidFill>
              </a:defRPr>
            </a:lvl5pPr>
            <a:lvl6pPr marL="2286091" indent="0">
              <a:buNone/>
              <a:defRPr sz="1400">
                <a:solidFill>
                  <a:schemeClr val="tx1">
                    <a:tint val="75000"/>
                  </a:schemeClr>
                </a:solidFill>
              </a:defRPr>
            </a:lvl6pPr>
            <a:lvl7pPr marL="2743310" indent="0">
              <a:buNone/>
              <a:defRPr sz="1400">
                <a:solidFill>
                  <a:schemeClr val="tx1">
                    <a:tint val="75000"/>
                  </a:schemeClr>
                </a:solidFill>
              </a:defRPr>
            </a:lvl7pPr>
            <a:lvl8pPr marL="3200528" indent="0">
              <a:buNone/>
              <a:defRPr sz="1400">
                <a:solidFill>
                  <a:schemeClr val="tx1">
                    <a:tint val="75000"/>
                  </a:schemeClr>
                </a:solidFill>
              </a:defRPr>
            </a:lvl8pPr>
            <a:lvl9pPr marL="3657746"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9B93B5E-E12D-47D2-8784-37E3A707C78B}" type="datetimeFigureOut">
              <a:rPr lang="en-GB" smtClean="0"/>
              <a:pPr>
                <a:defRPr/>
              </a:pPr>
              <a:t>22/01/2018</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184E3313-3FAD-4588-846E-2C84758C524C}" type="slidenum">
              <a:rPr lang="en-GB" smtClean="0"/>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A52BA32-755C-4FF9-92D1-007C71BAFDCB}" type="datetimeFigureOut">
              <a:rPr lang="en-GB" smtClean="0"/>
              <a:pPr>
                <a:defRPr/>
              </a:pPr>
              <a:t>22/01/2018</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3849CA0D-D0F4-4756-B8E4-767EF592A449}" type="slidenum">
              <a:rPr lang="en-GB" smtClean="0"/>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18" indent="0">
              <a:buNone/>
              <a:defRPr sz="2000" b="1"/>
            </a:lvl2pPr>
            <a:lvl3pPr marL="914436" indent="0">
              <a:buNone/>
              <a:defRPr sz="1800" b="1"/>
            </a:lvl3pPr>
            <a:lvl4pPr marL="1371655" indent="0">
              <a:buNone/>
              <a:defRPr sz="1600" b="1"/>
            </a:lvl4pPr>
            <a:lvl5pPr marL="1828874" indent="0">
              <a:buNone/>
              <a:defRPr sz="1600" b="1"/>
            </a:lvl5pPr>
            <a:lvl6pPr marL="2286091" indent="0">
              <a:buNone/>
              <a:defRPr sz="1600" b="1"/>
            </a:lvl6pPr>
            <a:lvl7pPr marL="2743310" indent="0">
              <a:buNone/>
              <a:defRPr sz="1600" b="1"/>
            </a:lvl7pPr>
            <a:lvl8pPr marL="3200528" indent="0">
              <a:buNone/>
              <a:defRPr sz="1600" b="1"/>
            </a:lvl8pPr>
            <a:lvl9pPr marL="3657746"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18" indent="0">
              <a:buNone/>
              <a:defRPr sz="2000" b="1"/>
            </a:lvl2pPr>
            <a:lvl3pPr marL="914436" indent="0">
              <a:buNone/>
              <a:defRPr sz="1800" b="1"/>
            </a:lvl3pPr>
            <a:lvl4pPr marL="1371655" indent="0">
              <a:buNone/>
              <a:defRPr sz="1600" b="1"/>
            </a:lvl4pPr>
            <a:lvl5pPr marL="1828874" indent="0">
              <a:buNone/>
              <a:defRPr sz="1600" b="1"/>
            </a:lvl5pPr>
            <a:lvl6pPr marL="2286091" indent="0">
              <a:buNone/>
              <a:defRPr sz="1600" b="1"/>
            </a:lvl6pPr>
            <a:lvl7pPr marL="2743310" indent="0">
              <a:buNone/>
              <a:defRPr sz="1600" b="1"/>
            </a:lvl7pPr>
            <a:lvl8pPr marL="3200528" indent="0">
              <a:buNone/>
              <a:defRPr sz="1600" b="1"/>
            </a:lvl8pPr>
            <a:lvl9pPr marL="365774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26C99FD-EF3F-4896-9EE4-3D3D19DC19E8}" type="datetimeFigureOut">
              <a:rPr lang="en-GB" smtClean="0"/>
              <a:pPr>
                <a:defRPr/>
              </a:pPr>
              <a:t>22/01/2018</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4EBCBEEE-31D1-4EEE-87E8-9E2EC7CD7AE6}" type="slidenum">
              <a:rPr lang="en-GB" smtClean="0"/>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FDDA7F5-9FC9-4D14-ACE9-B6B25BA0765F}" type="datetimeFigureOut">
              <a:rPr lang="en-GB" smtClean="0"/>
              <a:pPr>
                <a:defRPr/>
              </a:pPr>
              <a:t>22/01/2018</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1F3BA2EB-D538-44FB-BFD5-433D30A168DD}" type="slidenum">
              <a:rPr lang="en-GB" smtClean="0"/>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4E16F9F-B3B4-4216-B2BF-6A03B3465173}" type="datetimeFigureOut">
              <a:rPr lang="en-GB" smtClean="0"/>
              <a:pPr>
                <a:defRPr/>
              </a:pPr>
              <a:t>22/01/2018</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BE67EDE4-2E0B-431F-919F-1E9D2C09BE6A}" type="slidenum">
              <a:rPr lang="en-GB" smtClean="0"/>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18" indent="0">
              <a:buNone/>
              <a:defRPr sz="1200"/>
            </a:lvl2pPr>
            <a:lvl3pPr marL="914436" indent="0">
              <a:buNone/>
              <a:defRPr sz="1000"/>
            </a:lvl3pPr>
            <a:lvl4pPr marL="1371655" indent="0">
              <a:buNone/>
              <a:defRPr sz="900"/>
            </a:lvl4pPr>
            <a:lvl5pPr marL="1828874" indent="0">
              <a:buNone/>
              <a:defRPr sz="900"/>
            </a:lvl5pPr>
            <a:lvl6pPr marL="2286091" indent="0">
              <a:buNone/>
              <a:defRPr sz="900"/>
            </a:lvl6pPr>
            <a:lvl7pPr marL="2743310" indent="0">
              <a:buNone/>
              <a:defRPr sz="900"/>
            </a:lvl7pPr>
            <a:lvl8pPr marL="3200528" indent="0">
              <a:buNone/>
              <a:defRPr sz="900"/>
            </a:lvl8pPr>
            <a:lvl9pPr marL="3657746"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579878C-374F-4E79-80D8-4140E5F8DDD8}" type="datetimeFigureOut">
              <a:rPr lang="en-GB" smtClean="0"/>
              <a:pPr>
                <a:defRPr/>
              </a:pPr>
              <a:t>22/01/2018</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26574399-980D-4C21-9CF2-AC0543135585}" type="slidenum">
              <a:rPr lang="en-GB" smtClean="0"/>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18" indent="0">
              <a:buNone/>
              <a:defRPr sz="2800"/>
            </a:lvl2pPr>
            <a:lvl3pPr marL="914436" indent="0">
              <a:buNone/>
              <a:defRPr sz="2400"/>
            </a:lvl3pPr>
            <a:lvl4pPr marL="1371655" indent="0">
              <a:buNone/>
              <a:defRPr sz="2000"/>
            </a:lvl4pPr>
            <a:lvl5pPr marL="1828874" indent="0">
              <a:buNone/>
              <a:defRPr sz="2000"/>
            </a:lvl5pPr>
            <a:lvl6pPr marL="2286091" indent="0">
              <a:buNone/>
              <a:defRPr sz="2000"/>
            </a:lvl6pPr>
            <a:lvl7pPr marL="2743310" indent="0">
              <a:buNone/>
              <a:defRPr sz="2000"/>
            </a:lvl7pPr>
            <a:lvl8pPr marL="3200528" indent="0">
              <a:buNone/>
              <a:defRPr sz="2000"/>
            </a:lvl8pPr>
            <a:lvl9pPr marL="3657746"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18" indent="0">
              <a:buNone/>
              <a:defRPr sz="1200"/>
            </a:lvl2pPr>
            <a:lvl3pPr marL="914436" indent="0">
              <a:buNone/>
              <a:defRPr sz="1000"/>
            </a:lvl3pPr>
            <a:lvl4pPr marL="1371655" indent="0">
              <a:buNone/>
              <a:defRPr sz="900"/>
            </a:lvl4pPr>
            <a:lvl5pPr marL="1828874" indent="0">
              <a:buNone/>
              <a:defRPr sz="900"/>
            </a:lvl5pPr>
            <a:lvl6pPr marL="2286091" indent="0">
              <a:buNone/>
              <a:defRPr sz="900"/>
            </a:lvl6pPr>
            <a:lvl7pPr marL="2743310" indent="0">
              <a:buNone/>
              <a:defRPr sz="900"/>
            </a:lvl7pPr>
            <a:lvl8pPr marL="3200528" indent="0">
              <a:buNone/>
              <a:defRPr sz="900"/>
            </a:lvl8pPr>
            <a:lvl9pPr marL="3657746"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375593C-37BF-4E38-AE5C-11BD8DEED141}" type="datetimeFigureOut">
              <a:rPr lang="en-GB" smtClean="0"/>
              <a:pPr>
                <a:defRPr/>
              </a:pPr>
              <a:t>22/01/2018</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C7CF7497-6470-469C-B9DD-D4B177431565}" type="slidenum">
              <a:rPr lang="en-GB" smtClean="0"/>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20FC1B0-5E8E-4C65-9F6F-0A6B610ABE28}" type="datetimeFigureOut">
              <a:rPr lang="en-GB" smtClean="0"/>
              <a:pPr>
                <a:defRPr/>
              </a:pPr>
              <a:t>22/01/2018</a:t>
            </a:fld>
            <a:endParaRPr lang="en-GB"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28D7288-005E-4E74-B220-A66C8992F8C0}" type="slidenum">
              <a:rPr lang="en-GB" smtClean="0"/>
              <a:pPr>
                <a:defRPr/>
              </a:pPr>
              <a:t>‹#›</a:t>
            </a:fld>
            <a:endParaRPr lang="en-GB" dirty="0"/>
          </a:p>
        </p:txBody>
      </p:sp>
      <p:grpSp>
        <p:nvGrpSpPr>
          <p:cNvPr id="2" name="Group 7"/>
          <p:cNvGrpSpPr>
            <a:grpSpLocks/>
          </p:cNvGrpSpPr>
          <p:nvPr/>
        </p:nvGrpSpPr>
        <p:grpSpPr bwMode="auto">
          <a:xfrm>
            <a:off x="-7938" y="2"/>
            <a:ext cx="9159876" cy="1196975"/>
            <a:chOff x="-8626" y="0"/>
            <a:chExt cx="9161252" cy="1196752"/>
          </a:xfrm>
        </p:grpSpPr>
        <p:sp>
          <p:nvSpPr>
            <p:cNvPr id="10" name="Rectangle 9"/>
            <p:cNvSpPr/>
            <p:nvPr/>
          </p:nvSpPr>
          <p:spPr>
            <a:xfrm>
              <a:off x="-8626" y="0"/>
              <a:ext cx="9153313" cy="138087"/>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cxnSp>
          <p:nvCxnSpPr>
            <p:cNvPr id="11" name="Straight Connector 10"/>
            <p:cNvCxnSpPr/>
            <p:nvPr/>
          </p:nvCxnSpPr>
          <p:spPr>
            <a:xfrm>
              <a:off x="-8626" y="1196752"/>
              <a:ext cx="9161252" cy="0"/>
            </a:xfrm>
            <a:prstGeom prst="line">
              <a:avLst/>
            </a:prstGeom>
            <a:ln w="1905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1035" name="Picture 11"/>
            <p:cNvPicPr>
              <a:picLocks noChangeAspect="1"/>
            </p:cNvPicPr>
            <p:nvPr/>
          </p:nvPicPr>
          <p:blipFill>
            <a:blip r:embed="rId14" cstate="print"/>
            <a:srcRect/>
            <a:stretch>
              <a:fillRect/>
            </a:stretch>
          </p:blipFill>
          <p:spPr bwMode="auto">
            <a:xfrm>
              <a:off x="179388" y="404664"/>
              <a:ext cx="2635002" cy="588964"/>
            </a:xfrm>
            <a:prstGeom prst="rect">
              <a:avLst/>
            </a:prstGeom>
            <a:noFill/>
            <a:ln w="9525">
              <a:noFill/>
              <a:miter lim="800000"/>
              <a:headEnd/>
              <a:tailEnd/>
            </a:ln>
          </p:spPr>
        </p:pic>
      </p:grpSp>
      <p:pic>
        <p:nvPicPr>
          <p:cNvPr id="1031" name="Picture 2"/>
          <p:cNvPicPr>
            <a:picLocks noChangeAspect="1" noChangeArrowheads="1"/>
          </p:cNvPicPr>
          <p:nvPr/>
        </p:nvPicPr>
        <p:blipFill>
          <a:blip r:embed="rId15" cstate="print"/>
          <a:srcRect/>
          <a:stretch>
            <a:fillRect/>
          </a:stretch>
        </p:blipFill>
        <p:spPr bwMode="auto">
          <a:xfrm>
            <a:off x="-17463" y="6181725"/>
            <a:ext cx="9178926" cy="673100"/>
          </a:xfrm>
          <a:prstGeom prst="rect">
            <a:avLst/>
          </a:prstGeom>
          <a:noFill/>
          <a:ln w="9525">
            <a:noFill/>
            <a:miter lim="800000"/>
            <a:headEnd/>
            <a:tailEnd/>
          </a:ln>
        </p:spPr>
      </p:pic>
      <p:pic>
        <p:nvPicPr>
          <p:cNvPr id="1032" name="Picture 13" descr="micro-bit Logo stripped_Lantern Colour Grad+Black BBC Logo_RGB"/>
          <p:cNvPicPr>
            <a:picLocks noChangeAspect="1" noChangeArrowheads="1"/>
          </p:cNvPicPr>
          <p:nvPr/>
        </p:nvPicPr>
        <p:blipFill rotWithShape="1">
          <a:blip r:embed="rId16" cstate="print"/>
          <a:srcRect l="30025"/>
          <a:stretch/>
        </p:blipFill>
        <p:spPr bwMode="auto">
          <a:xfrm>
            <a:off x="5585012" y="387632"/>
            <a:ext cx="3019437" cy="58550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24" r:id="rId12"/>
  </p:sldLayoutIdLst>
  <p:txStyles>
    <p:titleStyle>
      <a:lvl1pPr algn="ctr" defTabSz="457218" rtl="0" eaLnBrk="1" fontAlgn="base" hangingPunct="1">
        <a:spcBef>
          <a:spcPct val="0"/>
        </a:spcBef>
        <a:spcAft>
          <a:spcPct val="0"/>
        </a:spcAft>
        <a:defRPr sz="4400" kern="1200">
          <a:solidFill>
            <a:schemeClr val="tx1"/>
          </a:solidFill>
          <a:latin typeface="+mj-lt"/>
          <a:ea typeface="+mj-ea"/>
          <a:cs typeface="+mj-cs"/>
        </a:defRPr>
      </a:lvl1pPr>
      <a:lvl2pPr algn="ctr" defTabSz="457218" rtl="0" eaLnBrk="1" fontAlgn="base" hangingPunct="1">
        <a:spcBef>
          <a:spcPct val="0"/>
        </a:spcBef>
        <a:spcAft>
          <a:spcPct val="0"/>
        </a:spcAft>
        <a:defRPr sz="4400">
          <a:solidFill>
            <a:schemeClr val="tx1"/>
          </a:solidFill>
          <a:latin typeface="Calibri" pitchFamily="34" charset="0"/>
        </a:defRPr>
      </a:lvl2pPr>
      <a:lvl3pPr algn="ctr" defTabSz="457218" rtl="0" eaLnBrk="1" fontAlgn="base" hangingPunct="1">
        <a:spcBef>
          <a:spcPct val="0"/>
        </a:spcBef>
        <a:spcAft>
          <a:spcPct val="0"/>
        </a:spcAft>
        <a:defRPr sz="4400">
          <a:solidFill>
            <a:schemeClr val="tx1"/>
          </a:solidFill>
          <a:latin typeface="Calibri" pitchFamily="34" charset="0"/>
        </a:defRPr>
      </a:lvl3pPr>
      <a:lvl4pPr algn="ctr" defTabSz="457218" rtl="0" eaLnBrk="1" fontAlgn="base" hangingPunct="1">
        <a:spcBef>
          <a:spcPct val="0"/>
        </a:spcBef>
        <a:spcAft>
          <a:spcPct val="0"/>
        </a:spcAft>
        <a:defRPr sz="4400">
          <a:solidFill>
            <a:schemeClr val="tx1"/>
          </a:solidFill>
          <a:latin typeface="Calibri" pitchFamily="34" charset="0"/>
        </a:defRPr>
      </a:lvl4pPr>
      <a:lvl5pPr algn="ctr" defTabSz="457218" rtl="0" eaLnBrk="1" fontAlgn="base" hangingPunct="1">
        <a:spcBef>
          <a:spcPct val="0"/>
        </a:spcBef>
        <a:spcAft>
          <a:spcPct val="0"/>
        </a:spcAft>
        <a:defRPr sz="4400">
          <a:solidFill>
            <a:schemeClr val="tx1"/>
          </a:solidFill>
          <a:latin typeface="Calibri" pitchFamily="34" charset="0"/>
        </a:defRPr>
      </a:lvl5pPr>
      <a:lvl6pPr marL="457218" algn="ctr" defTabSz="457218" rtl="0" eaLnBrk="1" fontAlgn="base" hangingPunct="1">
        <a:spcBef>
          <a:spcPct val="0"/>
        </a:spcBef>
        <a:spcAft>
          <a:spcPct val="0"/>
        </a:spcAft>
        <a:defRPr sz="4400">
          <a:solidFill>
            <a:schemeClr val="tx1"/>
          </a:solidFill>
          <a:latin typeface="Calibri" pitchFamily="34" charset="0"/>
        </a:defRPr>
      </a:lvl6pPr>
      <a:lvl7pPr marL="914436" algn="ctr" defTabSz="457218" rtl="0" eaLnBrk="1" fontAlgn="base" hangingPunct="1">
        <a:spcBef>
          <a:spcPct val="0"/>
        </a:spcBef>
        <a:spcAft>
          <a:spcPct val="0"/>
        </a:spcAft>
        <a:defRPr sz="4400">
          <a:solidFill>
            <a:schemeClr val="tx1"/>
          </a:solidFill>
          <a:latin typeface="Calibri" pitchFamily="34" charset="0"/>
        </a:defRPr>
      </a:lvl7pPr>
      <a:lvl8pPr marL="1371655" algn="ctr" defTabSz="457218" rtl="0" eaLnBrk="1" fontAlgn="base" hangingPunct="1">
        <a:spcBef>
          <a:spcPct val="0"/>
        </a:spcBef>
        <a:spcAft>
          <a:spcPct val="0"/>
        </a:spcAft>
        <a:defRPr sz="4400">
          <a:solidFill>
            <a:schemeClr val="tx1"/>
          </a:solidFill>
          <a:latin typeface="Calibri" pitchFamily="34" charset="0"/>
        </a:defRPr>
      </a:lvl8pPr>
      <a:lvl9pPr marL="1828874" algn="ctr" defTabSz="457218" rtl="0" eaLnBrk="1" fontAlgn="base" hangingPunct="1">
        <a:spcBef>
          <a:spcPct val="0"/>
        </a:spcBef>
        <a:spcAft>
          <a:spcPct val="0"/>
        </a:spcAft>
        <a:defRPr sz="4400">
          <a:solidFill>
            <a:schemeClr val="tx1"/>
          </a:solidFill>
          <a:latin typeface="Calibri" pitchFamily="34" charset="0"/>
        </a:defRPr>
      </a:lvl9pPr>
    </p:titleStyle>
    <p:bodyStyle>
      <a:lvl1pPr marL="342914" indent="-342914" algn="l" defTabSz="457218"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80" indent="-285761" algn="l" defTabSz="457218"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46" indent="-228610" algn="l" defTabSz="457218"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64" indent="-228610" algn="l" defTabSz="457218"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82" indent="-228610" algn="l" defTabSz="457218"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700" indent="-228610" algn="l" defTabSz="457218" rtl="0" eaLnBrk="1" latinLnBrk="0" hangingPunct="1">
        <a:spcBef>
          <a:spcPct val="20000"/>
        </a:spcBef>
        <a:buFont typeface="Arial"/>
        <a:buChar char="•"/>
        <a:defRPr sz="2000" kern="1200">
          <a:solidFill>
            <a:schemeClr val="tx1"/>
          </a:solidFill>
          <a:latin typeface="+mn-lt"/>
          <a:ea typeface="+mn-ea"/>
          <a:cs typeface="+mn-cs"/>
        </a:defRPr>
      </a:lvl6pPr>
      <a:lvl7pPr marL="2971919" indent="-228610" algn="l" defTabSz="457218" rtl="0" eaLnBrk="1" latinLnBrk="0" hangingPunct="1">
        <a:spcBef>
          <a:spcPct val="20000"/>
        </a:spcBef>
        <a:buFont typeface="Arial"/>
        <a:buChar char="•"/>
        <a:defRPr sz="2000" kern="1200">
          <a:solidFill>
            <a:schemeClr val="tx1"/>
          </a:solidFill>
          <a:latin typeface="+mn-lt"/>
          <a:ea typeface="+mn-ea"/>
          <a:cs typeface="+mn-cs"/>
        </a:defRPr>
      </a:lvl7pPr>
      <a:lvl8pPr marL="3429138" indent="-228610" algn="l" defTabSz="457218" rtl="0" eaLnBrk="1" latinLnBrk="0" hangingPunct="1">
        <a:spcBef>
          <a:spcPct val="20000"/>
        </a:spcBef>
        <a:buFont typeface="Arial"/>
        <a:buChar char="•"/>
        <a:defRPr sz="2000" kern="1200">
          <a:solidFill>
            <a:schemeClr val="tx1"/>
          </a:solidFill>
          <a:latin typeface="+mn-lt"/>
          <a:ea typeface="+mn-ea"/>
          <a:cs typeface="+mn-cs"/>
        </a:defRPr>
      </a:lvl8pPr>
      <a:lvl9pPr marL="3886356" indent="-228610" algn="l" defTabSz="45721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18" rtl="0" eaLnBrk="1" latinLnBrk="0" hangingPunct="1">
        <a:defRPr sz="1800" kern="1200">
          <a:solidFill>
            <a:schemeClr val="tx1"/>
          </a:solidFill>
          <a:latin typeface="+mn-lt"/>
          <a:ea typeface="+mn-ea"/>
          <a:cs typeface="+mn-cs"/>
        </a:defRPr>
      </a:lvl1pPr>
      <a:lvl2pPr marL="457218" algn="l" defTabSz="457218" rtl="0" eaLnBrk="1" latinLnBrk="0" hangingPunct="1">
        <a:defRPr sz="1800" kern="1200">
          <a:solidFill>
            <a:schemeClr val="tx1"/>
          </a:solidFill>
          <a:latin typeface="+mn-lt"/>
          <a:ea typeface="+mn-ea"/>
          <a:cs typeface="+mn-cs"/>
        </a:defRPr>
      </a:lvl2pPr>
      <a:lvl3pPr marL="914436" algn="l" defTabSz="457218" rtl="0" eaLnBrk="1" latinLnBrk="0" hangingPunct="1">
        <a:defRPr sz="1800" kern="1200">
          <a:solidFill>
            <a:schemeClr val="tx1"/>
          </a:solidFill>
          <a:latin typeface="+mn-lt"/>
          <a:ea typeface="+mn-ea"/>
          <a:cs typeface="+mn-cs"/>
        </a:defRPr>
      </a:lvl3pPr>
      <a:lvl4pPr marL="1371655" algn="l" defTabSz="457218" rtl="0" eaLnBrk="1" latinLnBrk="0" hangingPunct="1">
        <a:defRPr sz="1800" kern="1200">
          <a:solidFill>
            <a:schemeClr val="tx1"/>
          </a:solidFill>
          <a:latin typeface="+mn-lt"/>
          <a:ea typeface="+mn-ea"/>
          <a:cs typeface="+mn-cs"/>
        </a:defRPr>
      </a:lvl4pPr>
      <a:lvl5pPr marL="1828874" algn="l" defTabSz="457218" rtl="0" eaLnBrk="1" latinLnBrk="0" hangingPunct="1">
        <a:defRPr sz="1800" kern="1200">
          <a:solidFill>
            <a:schemeClr val="tx1"/>
          </a:solidFill>
          <a:latin typeface="+mn-lt"/>
          <a:ea typeface="+mn-ea"/>
          <a:cs typeface="+mn-cs"/>
        </a:defRPr>
      </a:lvl5pPr>
      <a:lvl6pPr marL="2286091" algn="l" defTabSz="457218" rtl="0" eaLnBrk="1" latinLnBrk="0" hangingPunct="1">
        <a:defRPr sz="1800" kern="1200">
          <a:solidFill>
            <a:schemeClr val="tx1"/>
          </a:solidFill>
          <a:latin typeface="+mn-lt"/>
          <a:ea typeface="+mn-ea"/>
          <a:cs typeface="+mn-cs"/>
        </a:defRPr>
      </a:lvl6pPr>
      <a:lvl7pPr marL="2743310" algn="l" defTabSz="457218" rtl="0" eaLnBrk="1" latinLnBrk="0" hangingPunct="1">
        <a:defRPr sz="1800" kern="1200">
          <a:solidFill>
            <a:schemeClr val="tx1"/>
          </a:solidFill>
          <a:latin typeface="+mn-lt"/>
          <a:ea typeface="+mn-ea"/>
          <a:cs typeface="+mn-cs"/>
        </a:defRPr>
      </a:lvl7pPr>
      <a:lvl8pPr marL="3200528" algn="l" defTabSz="457218" rtl="0" eaLnBrk="1" latinLnBrk="0" hangingPunct="1">
        <a:defRPr sz="1800" kern="1200">
          <a:solidFill>
            <a:schemeClr val="tx1"/>
          </a:solidFill>
          <a:latin typeface="+mn-lt"/>
          <a:ea typeface="+mn-ea"/>
          <a:cs typeface="+mn-cs"/>
        </a:defRPr>
      </a:lvl8pPr>
      <a:lvl9pPr marL="3657746" algn="l" defTabSz="45721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icrobit.org/cod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microbit.org/cod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www.microbit.org/co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1700808"/>
            <a:ext cx="6334472" cy="1082402"/>
          </a:xfrm>
        </p:spPr>
        <p:txBody>
          <a:bodyPr/>
          <a:lstStyle/>
          <a:p>
            <a:r>
              <a:rPr lang="en-GB" sz="4800" b="1" dirty="0"/>
              <a:t>Using the </a:t>
            </a:r>
            <a:r>
              <a:rPr lang="en-GB" sz="4800" b="1" dirty="0" err="1" smtClean="0"/>
              <a:t>micro:bit</a:t>
            </a:r>
            <a:r>
              <a:rPr lang="en-GB" sz="4800" b="1" dirty="0"/>
              <a:t/>
            </a:r>
            <a:br>
              <a:rPr lang="en-GB" sz="4800" b="1" dirty="0"/>
            </a:br>
            <a:r>
              <a:rPr lang="en-GB" sz="4800" b="1" dirty="0"/>
              <a:t>for Home Security</a:t>
            </a:r>
          </a:p>
        </p:txBody>
      </p:sp>
      <p:sp>
        <p:nvSpPr>
          <p:cNvPr id="3" name="Subtitle 2"/>
          <p:cNvSpPr>
            <a:spLocks noGrp="1"/>
          </p:cNvSpPr>
          <p:nvPr>
            <p:ph type="subTitle" idx="1"/>
          </p:nvPr>
        </p:nvSpPr>
        <p:spPr>
          <a:xfrm>
            <a:off x="1979712" y="3573016"/>
            <a:ext cx="5144616" cy="1296144"/>
          </a:xfrm>
        </p:spPr>
        <p:txBody>
          <a:bodyPr/>
          <a:lstStyle/>
          <a:p>
            <a:r>
              <a:rPr lang="en-GB" dirty="0"/>
              <a:t>Creating the </a:t>
            </a:r>
          </a:p>
          <a:p>
            <a:r>
              <a:rPr lang="en-GB" dirty="0"/>
              <a:t>Programmable System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720080"/>
          </a:xfrm>
        </p:spPr>
        <p:txBody>
          <a:bodyPr/>
          <a:lstStyle/>
          <a:p>
            <a:r>
              <a:rPr lang="en-GB" b="1" dirty="0"/>
              <a:t>Design Brief</a:t>
            </a:r>
          </a:p>
        </p:txBody>
      </p:sp>
      <p:sp>
        <p:nvSpPr>
          <p:cNvPr id="3" name="Content Placeholder 2"/>
          <p:cNvSpPr>
            <a:spLocks noGrp="1"/>
          </p:cNvSpPr>
          <p:nvPr>
            <p:ph idx="1"/>
          </p:nvPr>
        </p:nvSpPr>
        <p:spPr>
          <a:xfrm>
            <a:off x="251520" y="1916832"/>
            <a:ext cx="6984776" cy="4209331"/>
          </a:xfrm>
        </p:spPr>
        <p:txBody>
          <a:bodyPr/>
          <a:lstStyle/>
          <a:p>
            <a:pPr>
              <a:buNone/>
            </a:pPr>
            <a:r>
              <a:rPr lang="en-GB" sz="2200" b="1" dirty="0"/>
              <a:t>Situation</a:t>
            </a:r>
          </a:p>
          <a:p>
            <a:r>
              <a:rPr lang="en-GB" sz="2200" dirty="0"/>
              <a:t>Homeowners worry about the potential for burglary. A good security system can keep their home safe from unwelcome intruders.</a:t>
            </a:r>
          </a:p>
          <a:p>
            <a:endParaRPr lang="en-GB" sz="800" dirty="0"/>
          </a:p>
          <a:p>
            <a:pPr>
              <a:buNone/>
            </a:pPr>
            <a:r>
              <a:rPr lang="en-GB" sz="2200" b="1" dirty="0"/>
              <a:t>Brief</a:t>
            </a:r>
          </a:p>
          <a:p>
            <a:r>
              <a:rPr lang="en-GB" sz="2200" dirty="0"/>
              <a:t>Using the </a:t>
            </a:r>
            <a:r>
              <a:rPr lang="en-GB" sz="2200" dirty="0" err="1" smtClean="0"/>
              <a:t>micro:bit</a:t>
            </a:r>
            <a:r>
              <a:rPr lang="en-GB" sz="2200" dirty="0"/>
              <a:t>, create a working door access security system. The system must use sensors to detect an intruder and sound an alarm when this happens. It must also be possible for the homeowner to reset the system as needed.</a:t>
            </a:r>
          </a:p>
        </p:txBody>
      </p:sp>
      <p:pic>
        <p:nvPicPr>
          <p:cNvPr id="1027" name="Picture 3" descr="C:\Users\David\Downloads\burglar-157142_640.png"/>
          <p:cNvPicPr>
            <a:picLocks noChangeAspect="1" noChangeArrowheads="1"/>
          </p:cNvPicPr>
          <p:nvPr/>
        </p:nvPicPr>
        <p:blipFill>
          <a:blip r:embed="rId3" cstate="print"/>
          <a:srcRect/>
          <a:stretch>
            <a:fillRect/>
          </a:stretch>
        </p:blipFill>
        <p:spPr bwMode="auto">
          <a:xfrm>
            <a:off x="7164288" y="2852936"/>
            <a:ext cx="1749747" cy="252785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268760"/>
            <a:ext cx="8229600" cy="576064"/>
          </a:xfrm>
        </p:spPr>
        <p:txBody>
          <a:bodyPr/>
          <a:lstStyle/>
          <a:p>
            <a:r>
              <a:rPr lang="en-GB" b="1" dirty="0"/>
              <a:t>Systems Diagram</a:t>
            </a:r>
          </a:p>
        </p:txBody>
      </p:sp>
      <p:sp>
        <p:nvSpPr>
          <p:cNvPr id="4" name="Rectangle 3"/>
          <p:cNvSpPr/>
          <p:nvPr/>
        </p:nvSpPr>
        <p:spPr>
          <a:xfrm>
            <a:off x="1367136" y="2564904"/>
            <a:ext cx="151216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Movement sensor</a:t>
            </a:r>
          </a:p>
        </p:txBody>
      </p:sp>
      <p:sp>
        <p:nvSpPr>
          <p:cNvPr id="5" name="Rectangle 4"/>
          <p:cNvSpPr/>
          <p:nvPr/>
        </p:nvSpPr>
        <p:spPr>
          <a:xfrm>
            <a:off x="1367136" y="4365104"/>
            <a:ext cx="151216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Reset switch</a:t>
            </a:r>
          </a:p>
        </p:txBody>
      </p:sp>
      <p:sp>
        <p:nvSpPr>
          <p:cNvPr id="6" name="Rectangle 5"/>
          <p:cNvSpPr/>
          <p:nvPr/>
        </p:nvSpPr>
        <p:spPr>
          <a:xfrm>
            <a:off x="3527376" y="2564904"/>
            <a:ext cx="151216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Processor</a:t>
            </a:r>
          </a:p>
        </p:txBody>
      </p:sp>
      <p:sp>
        <p:nvSpPr>
          <p:cNvPr id="7" name="Rectangle 6"/>
          <p:cNvSpPr/>
          <p:nvPr/>
        </p:nvSpPr>
        <p:spPr>
          <a:xfrm>
            <a:off x="5687616" y="2564904"/>
            <a:ext cx="1512168"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Piezo sounder or buzzer</a:t>
            </a:r>
          </a:p>
        </p:txBody>
      </p:sp>
      <p:cxnSp>
        <p:nvCxnSpPr>
          <p:cNvPr id="10" name="Straight Arrow Connector 9"/>
          <p:cNvCxnSpPr>
            <a:stCxn id="4" idx="3"/>
            <a:endCxn id="6" idx="1"/>
          </p:cNvCxnSpPr>
          <p:nvPr/>
        </p:nvCxnSpPr>
        <p:spPr>
          <a:xfrm>
            <a:off x="2879304" y="3284984"/>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039544" y="3284984"/>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719064" y="3284984"/>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19064" y="5085184"/>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7199784" y="3284984"/>
            <a:ext cx="64807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879304" y="5085184"/>
            <a:ext cx="1368152"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4247456" y="4005064"/>
            <a:ext cx="0" cy="10801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727176" y="2132856"/>
            <a:ext cx="792088" cy="369332"/>
          </a:xfrm>
          <a:prstGeom prst="rect">
            <a:avLst/>
          </a:prstGeom>
          <a:noFill/>
        </p:spPr>
        <p:txBody>
          <a:bodyPr wrap="square" rtlCol="0">
            <a:spAutoFit/>
          </a:bodyPr>
          <a:lstStyle/>
          <a:p>
            <a:pPr algn="ctr"/>
            <a:r>
              <a:rPr lang="en-GB" b="1" dirty="0"/>
              <a:t>INPUT</a:t>
            </a:r>
          </a:p>
        </p:txBody>
      </p:sp>
      <p:sp>
        <p:nvSpPr>
          <p:cNvPr id="26" name="TextBox 25"/>
          <p:cNvSpPr txBox="1"/>
          <p:nvPr/>
        </p:nvSpPr>
        <p:spPr>
          <a:xfrm>
            <a:off x="3743400" y="2132856"/>
            <a:ext cx="1080120" cy="369332"/>
          </a:xfrm>
          <a:prstGeom prst="rect">
            <a:avLst/>
          </a:prstGeom>
          <a:noFill/>
        </p:spPr>
        <p:txBody>
          <a:bodyPr wrap="square" rtlCol="0">
            <a:spAutoFit/>
          </a:bodyPr>
          <a:lstStyle/>
          <a:p>
            <a:pPr algn="ctr"/>
            <a:r>
              <a:rPr lang="en-GB" b="1" dirty="0"/>
              <a:t>PROCESS</a:t>
            </a:r>
          </a:p>
        </p:txBody>
      </p:sp>
      <p:sp>
        <p:nvSpPr>
          <p:cNvPr id="27" name="TextBox 26"/>
          <p:cNvSpPr txBox="1"/>
          <p:nvPr/>
        </p:nvSpPr>
        <p:spPr>
          <a:xfrm>
            <a:off x="5831632" y="2132856"/>
            <a:ext cx="1224136" cy="369332"/>
          </a:xfrm>
          <a:prstGeom prst="rect">
            <a:avLst/>
          </a:prstGeom>
          <a:noFill/>
        </p:spPr>
        <p:txBody>
          <a:bodyPr wrap="square" rtlCol="0">
            <a:spAutoFit/>
          </a:bodyPr>
          <a:lstStyle/>
          <a:p>
            <a:pPr algn="ctr"/>
            <a:r>
              <a:rPr lang="en-GB" b="1" dirty="0"/>
              <a:t>OUTPUT</a:t>
            </a:r>
          </a:p>
        </p:txBody>
      </p:sp>
      <p:sp>
        <p:nvSpPr>
          <p:cNvPr id="28" name="TextBox 27"/>
          <p:cNvSpPr txBox="1"/>
          <p:nvPr/>
        </p:nvSpPr>
        <p:spPr>
          <a:xfrm>
            <a:off x="7415808" y="3429000"/>
            <a:ext cx="1728192" cy="369332"/>
          </a:xfrm>
          <a:prstGeom prst="rect">
            <a:avLst/>
          </a:prstGeom>
          <a:noFill/>
        </p:spPr>
        <p:txBody>
          <a:bodyPr wrap="square" rtlCol="0">
            <a:spAutoFit/>
          </a:bodyPr>
          <a:lstStyle/>
          <a:p>
            <a:r>
              <a:rPr lang="en-GB" dirty="0"/>
              <a:t>Alarm sound</a:t>
            </a:r>
          </a:p>
        </p:txBody>
      </p:sp>
      <p:sp>
        <p:nvSpPr>
          <p:cNvPr id="30" name="TextBox 29"/>
          <p:cNvSpPr txBox="1"/>
          <p:nvPr/>
        </p:nvSpPr>
        <p:spPr>
          <a:xfrm>
            <a:off x="179512" y="5229200"/>
            <a:ext cx="1296144" cy="369332"/>
          </a:xfrm>
          <a:prstGeom prst="rect">
            <a:avLst/>
          </a:prstGeom>
          <a:noFill/>
        </p:spPr>
        <p:txBody>
          <a:bodyPr wrap="square" rtlCol="0">
            <a:spAutoFit/>
          </a:bodyPr>
          <a:lstStyle/>
          <a:p>
            <a:r>
              <a:rPr lang="en-GB" dirty="0"/>
              <a:t>Push</a:t>
            </a:r>
          </a:p>
        </p:txBody>
      </p:sp>
      <p:sp>
        <p:nvSpPr>
          <p:cNvPr id="31" name="TextBox 30"/>
          <p:cNvSpPr txBox="1"/>
          <p:nvPr/>
        </p:nvSpPr>
        <p:spPr>
          <a:xfrm>
            <a:off x="179512" y="3429000"/>
            <a:ext cx="1044624" cy="646331"/>
          </a:xfrm>
          <a:prstGeom prst="rect">
            <a:avLst/>
          </a:prstGeom>
          <a:noFill/>
        </p:spPr>
        <p:txBody>
          <a:bodyPr wrap="square" rtlCol="0">
            <a:spAutoFit/>
          </a:bodyPr>
          <a:lstStyle/>
          <a:p>
            <a:r>
              <a:rPr lang="en-GB" dirty="0"/>
              <a:t>Door opening</a:t>
            </a:r>
          </a:p>
        </p:txBody>
      </p:sp>
      <p:sp>
        <p:nvSpPr>
          <p:cNvPr id="32" name="TextBox 31"/>
          <p:cNvSpPr txBox="1"/>
          <p:nvPr/>
        </p:nvSpPr>
        <p:spPr>
          <a:xfrm>
            <a:off x="4788024" y="4581128"/>
            <a:ext cx="3960440" cy="1477328"/>
          </a:xfrm>
          <a:prstGeom prst="rect">
            <a:avLst/>
          </a:prstGeom>
          <a:noFill/>
        </p:spPr>
        <p:txBody>
          <a:bodyPr wrap="square" rtlCol="0">
            <a:spAutoFit/>
          </a:bodyPr>
          <a:lstStyle/>
          <a:p>
            <a:r>
              <a:rPr lang="en-GB" dirty="0"/>
              <a:t>A systems or block diagram shows the layout of the system to be created. The blocks represent the physical parts of the system and the arrows represent signals.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720080"/>
          </a:xfrm>
        </p:spPr>
        <p:txBody>
          <a:bodyPr/>
          <a:lstStyle/>
          <a:p>
            <a:r>
              <a:rPr lang="en-GB" b="1" dirty="0"/>
              <a:t>Design Criteria</a:t>
            </a:r>
          </a:p>
        </p:txBody>
      </p:sp>
      <p:sp>
        <p:nvSpPr>
          <p:cNvPr id="3" name="Content Placeholder 2"/>
          <p:cNvSpPr>
            <a:spLocks noGrp="1"/>
          </p:cNvSpPr>
          <p:nvPr>
            <p:ph idx="1"/>
          </p:nvPr>
        </p:nvSpPr>
        <p:spPr>
          <a:xfrm>
            <a:off x="457200" y="2132856"/>
            <a:ext cx="8229600" cy="3993307"/>
          </a:xfrm>
        </p:spPr>
        <p:txBody>
          <a:bodyPr/>
          <a:lstStyle/>
          <a:p>
            <a:pPr>
              <a:buNone/>
            </a:pPr>
            <a:r>
              <a:rPr lang="en-GB" sz="2800" b="1" dirty="0"/>
              <a:t>The proposed system must:</a:t>
            </a:r>
          </a:p>
          <a:p>
            <a:r>
              <a:rPr lang="en-GB" sz="2800" dirty="0"/>
              <a:t>Be programmable using the </a:t>
            </a:r>
            <a:r>
              <a:rPr lang="en-GB" sz="2800" dirty="0" err="1" smtClean="0"/>
              <a:t>micro:bit</a:t>
            </a:r>
            <a:r>
              <a:rPr lang="en-GB" sz="2800" dirty="0"/>
              <a:t>.</a:t>
            </a:r>
          </a:p>
          <a:p>
            <a:r>
              <a:rPr lang="en-GB" sz="2800" dirty="0"/>
              <a:t>Use a suitable input device to detect when the entrance door to the property has been opened by an intruder.</a:t>
            </a:r>
          </a:p>
          <a:p>
            <a:r>
              <a:rPr lang="en-GB" sz="2800" dirty="0"/>
              <a:t>Use a suitable output device to make an alarm sound when the sensor detects the entry of the intruder.</a:t>
            </a:r>
          </a:p>
          <a:p>
            <a:r>
              <a:rPr lang="en-GB" sz="2800" dirty="0"/>
              <a:t>Be able to be reset as needed via a switch.</a:t>
            </a:r>
          </a:p>
          <a:p>
            <a:endParaRPr lang="en-GB" sz="2400" dirty="0"/>
          </a:p>
          <a:p>
            <a:endParaRPr lang="en-GB" dirty="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0"/>
            <a:ext cx="8229600" cy="720080"/>
          </a:xfrm>
        </p:spPr>
        <p:txBody>
          <a:bodyPr/>
          <a:lstStyle/>
          <a:p>
            <a:r>
              <a:rPr lang="en-GB" sz="4000" b="1" dirty="0"/>
              <a:t>Input and Output Device Options</a:t>
            </a:r>
          </a:p>
        </p:txBody>
      </p:sp>
      <p:sp>
        <p:nvSpPr>
          <p:cNvPr id="3" name="Content Placeholder 2"/>
          <p:cNvSpPr>
            <a:spLocks noGrp="1"/>
          </p:cNvSpPr>
          <p:nvPr>
            <p:ph idx="1"/>
          </p:nvPr>
        </p:nvSpPr>
        <p:spPr>
          <a:xfrm>
            <a:off x="457200" y="2924944"/>
            <a:ext cx="6851104" cy="3024337"/>
          </a:xfrm>
        </p:spPr>
        <p:txBody>
          <a:bodyPr/>
          <a:lstStyle/>
          <a:p>
            <a:pPr>
              <a:buNone/>
            </a:pPr>
            <a:r>
              <a:rPr lang="en-GB" sz="2000" b="1" dirty="0"/>
              <a:t>Possible input device options:</a:t>
            </a:r>
          </a:p>
          <a:p>
            <a:r>
              <a:rPr lang="en-GB" sz="2000" dirty="0"/>
              <a:t>Reed switch</a:t>
            </a:r>
          </a:p>
          <a:p>
            <a:r>
              <a:rPr lang="en-GB" sz="2000" dirty="0"/>
              <a:t>LDR (light dependent resistor)</a:t>
            </a:r>
          </a:p>
          <a:p>
            <a:r>
              <a:rPr lang="en-GB" sz="2000" dirty="0"/>
              <a:t>Any type of movement sensor</a:t>
            </a:r>
          </a:p>
          <a:p>
            <a:endParaRPr lang="en-GB" sz="800" dirty="0"/>
          </a:p>
          <a:p>
            <a:pPr>
              <a:buNone/>
            </a:pPr>
            <a:r>
              <a:rPr lang="en-GB" sz="2000" b="1" dirty="0"/>
              <a:t>Possible output device options:</a:t>
            </a:r>
          </a:p>
          <a:p>
            <a:r>
              <a:rPr lang="en-GB" sz="2000" dirty="0"/>
              <a:t>Piezo sounder</a:t>
            </a:r>
          </a:p>
          <a:p>
            <a:r>
              <a:rPr lang="en-GB" sz="2000" dirty="0"/>
              <a:t>Buzzer</a:t>
            </a:r>
          </a:p>
          <a:p>
            <a:endParaRPr lang="en-GB" sz="2000" dirty="0"/>
          </a:p>
        </p:txBody>
      </p:sp>
      <p:sp>
        <p:nvSpPr>
          <p:cNvPr id="5" name="Rectangle 4"/>
          <p:cNvSpPr/>
          <p:nvPr/>
        </p:nvSpPr>
        <p:spPr>
          <a:xfrm>
            <a:off x="395536" y="2060848"/>
            <a:ext cx="8352928" cy="707886"/>
          </a:xfrm>
          <a:prstGeom prst="rect">
            <a:avLst/>
          </a:prstGeom>
        </p:spPr>
        <p:txBody>
          <a:bodyPr wrap="square">
            <a:spAutoFit/>
          </a:bodyPr>
          <a:lstStyle/>
          <a:p>
            <a:pPr>
              <a:buNone/>
            </a:pPr>
            <a:r>
              <a:rPr lang="en-GB" sz="2000" dirty="0"/>
              <a:t>Input and output devices can be attached to the micro:bit’s input and output ports using crocodile clips.</a:t>
            </a:r>
          </a:p>
        </p:txBody>
      </p:sp>
      <p:sp>
        <p:nvSpPr>
          <p:cNvPr id="7" name="TextBox 6"/>
          <p:cNvSpPr txBox="1"/>
          <p:nvPr/>
        </p:nvSpPr>
        <p:spPr>
          <a:xfrm>
            <a:off x="4932040" y="2996952"/>
            <a:ext cx="3168352" cy="24929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sz="2000" b="1" dirty="0"/>
              <a:t>Additional Activity:</a:t>
            </a:r>
          </a:p>
          <a:p>
            <a:endParaRPr lang="en-GB" sz="800" b="1" dirty="0"/>
          </a:p>
          <a:p>
            <a:r>
              <a:rPr lang="en-GB" sz="2000" dirty="0"/>
              <a:t>Using component catalogues or internet sites, research different input and output devices that would be suitable for use in this system.</a:t>
            </a:r>
          </a:p>
          <a:p>
            <a:endParaRPr lang="en-GB" sz="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 xmlns:a16="http://schemas.microsoft.com/office/drawing/2014/main" id="{8C72378A-398B-458F-BA02-C093421D8475}"/>
              </a:ext>
            </a:extLst>
          </p:cNvPr>
          <p:cNvSpPr>
            <a:spLocks noGrp="1"/>
          </p:cNvSpPr>
          <p:nvPr>
            <p:ph type="title"/>
          </p:nvPr>
        </p:nvSpPr>
        <p:spPr>
          <a:xfrm>
            <a:off x="467544" y="1268760"/>
            <a:ext cx="8229600" cy="648072"/>
          </a:xfrm>
        </p:spPr>
        <p:txBody>
          <a:bodyPr/>
          <a:lstStyle/>
          <a:p>
            <a:r>
              <a:rPr lang="en-GB" sz="4000" b="1" dirty="0"/>
              <a:t>Time to Develop your Program!</a:t>
            </a:r>
          </a:p>
        </p:txBody>
      </p:sp>
      <p:sp>
        <p:nvSpPr>
          <p:cNvPr id="9" name="Content Placeholder 2">
            <a:extLst>
              <a:ext uri="{FF2B5EF4-FFF2-40B4-BE49-F238E27FC236}">
                <a16:creationId xmlns="" xmlns:a16="http://schemas.microsoft.com/office/drawing/2014/main" id="{2FE635ED-1629-4309-81AB-CDCE16E01504}"/>
              </a:ext>
            </a:extLst>
          </p:cNvPr>
          <p:cNvSpPr>
            <a:spLocks noGrp="1"/>
          </p:cNvSpPr>
          <p:nvPr>
            <p:ph idx="1"/>
          </p:nvPr>
        </p:nvSpPr>
        <p:spPr>
          <a:xfrm>
            <a:off x="457200" y="2060847"/>
            <a:ext cx="8239944" cy="4065315"/>
          </a:xfrm>
        </p:spPr>
        <p:txBody>
          <a:bodyPr/>
          <a:lstStyle/>
          <a:p>
            <a:r>
              <a:rPr lang="en-GB" sz="2800" dirty="0"/>
              <a:t>Your device must be </a:t>
            </a:r>
            <a:r>
              <a:rPr lang="en-GB" sz="2800" b="1" dirty="0"/>
              <a:t>programmed.</a:t>
            </a:r>
          </a:p>
          <a:p>
            <a:r>
              <a:rPr lang="en-GB" sz="2800" dirty="0"/>
              <a:t>Your program must meet the needs of the </a:t>
            </a:r>
            <a:r>
              <a:rPr lang="en-GB" sz="2800" b="1" dirty="0"/>
              <a:t>design brief </a:t>
            </a:r>
            <a:r>
              <a:rPr lang="en-GB" sz="2800" dirty="0"/>
              <a:t>and the </a:t>
            </a:r>
            <a:r>
              <a:rPr lang="en-GB" sz="2800" b="1" dirty="0"/>
              <a:t>design criteria.</a:t>
            </a:r>
          </a:p>
          <a:p>
            <a:r>
              <a:rPr lang="en-GB" sz="2800" dirty="0"/>
              <a:t>You can program your </a:t>
            </a:r>
            <a:r>
              <a:rPr lang="en-GB" sz="2800" dirty="0" err="1" smtClean="0"/>
              <a:t>micro:bit</a:t>
            </a:r>
            <a:r>
              <a:rPr lang="en-GB" sz="2800" dirty="0" smtClean="0"/>
              <a:t> </a:t>
            </a:r>
            <a:r>
              <a:rPr lang="en-GB" sz="2800" dirty="0"/>
              <a:t>using either the  </a:t>
            </a:r>
            <a:r>
              <a:rPr lang="en-GB" sz="2800" b="1" dirty="0"/>
              <a:t>JavaScript Blocks Editor </a:t>
            </a:r>
            <a:r>
              <a:rPr lang="en-GB" sz="2800" dirty="0"/>
              <a:t>or </a:t>
            </a:r>
            <a:r>
              <a:rPr lang="en-GB" sz="2800" b="1" dirty="0"/>
              <a:t>Python Editor.</a:t>
            </a:r>
          </a:p>
          <a:p>
            <a:r>
              <a:rPr lang="en-GB" sz="2800" dirty="0"/>
              <a:t>An </a:t>
            </a:r>
            <a:r>
              <a:rPr lang="en-GB" sz="2800" b="1" dirty="0"/>
              <a:t>example program written in each </a:t>
            </a:r>
            <a:r>
              <a:rPr lang="en-GB" sz="2800" dirty="0"/>
              <a:t>has been given to help get you started.</a:t>
            </a:r>
          </a:p>
          <a:p>
            <a:r>
              <a:rPr lang="en-GB" sz="2800" dirty="0"/>
              <a:t>Go to </a:t>
            </a:r>
            <a:r>
              <a:rPr lang="en-GB" sz="2800" dirty="0">
                <a:hlinkClick r:id="rId2"/>
              </a:rPr>
              <a:t>www.microbit.org/code</a:t>
            </a:r>
            <a:r>
              <a:rPr lang="en-GB" sz="2800" dirty="0"/>
              <a:t> to begin!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4716016" y="2325472"/>
            <a:ext cx="4289054" cy="2736303"/>
          </a:xfrm>
        </p:spPr>
        <p:txBody>
          <a:bodyPr/>
          <a:lstStyle/>
          <a:p>
            <a:r>
              <a:rPr lang="en-GB" sz="2200" dirty="0"/>
              <a:t>Go to </a:t>
            </a:r>
            <a:r>
              <a:rPr lang="en-GB" sz="2200" dirty="0">
                <a:hlinkClick r:id="rId3"/>
              </a:rPr>
              <a:t>www.microbit.org/code</a:t>
            </a:r>
            <a:r>
              <a:rPr lang="en-GB" sz="2200" dirty="0"/>
              <a:t> and open the </a:t>
            </a:r>
            <a:r>
              <a:rPr lang="en-GB" sz="2200" b="1" dirty="0"/>
              <a:t>JavaScript Blocks Editor.</a:t>
            </a:r>
          </a:p>
          <a:p>
            <a:r>
              <a:rPr lang="en-GB" sz="2200" dirty="0"/>
              <a:t>Drag the file </a:t>
            </a:r>
            <a:r>
              <a:rPr lang="en-GB" sz="2200" b="1" dirty="0" err="1"/>
              <a:t>microbit</a:t>
            </a:r>
            <a:r>
              <a:rPr lang="en-GB" sz="2200" b="1" dirty="0"/>
              <a:t>-security-</a:t>
            </a:r>
            <a:r>
              <a:rPr lang="en-GB" sz="2200" b="1" dirty="0" err="1"/>
              <a:t>jsb.hex</a:t>
            </a:r>
            <a:r>
              <a:rPr lang="en-GB" sz="2200" b="1" dirty="0"/>
              <a:t> </a:t>
            </a:r>
            <a:r>
              <a:rPr lang="en-GB" sz="2200" dirty="0"/>
              <a:t>onto the work area.</a:t>
            </a:r>
          </a:p>
          <a:p>
            <a:r>
              <a:rPr lang="en-GB" sz="2200" dirty="0"/>
              <a:t>You will need to attach a </a:t>
            </a:r>
            <a:r>
              <a:rPr lang="en-GB" sz="2200" b="1" dirty="0"/>
              <a:t>suitable input </a:t>
            </a:r>
            <a:r>
              <a:rPr lang="en-GB" sz="2200" dirty="0"/>
              <a:t>to pin 0 and </a:t>
            </a:r>
            <a:r>
              <a:rPr lang="en-GB" sz="2200" b="1" dirty="0"/>
              <a:t>output</a:t>
            </a:r>
            <a:r>
              <a:rPr lang="en-GB" sz="2200" dirty="0"/>
              <a:t> to pin 1.</a:t>
            </a:r>
            <a:endParaRPr lang="en-GB" sz="2200" b="1" dirty="0"/>
          </a:p>
          <a:p>
            <a:r>
              <a:rPr lang="en-GB" sz="2200" dirty="0"/>
              <a:t>Test it, download it and </a:t>
            </a:r>
            <a:r>
              <a:rPr lang="en-GB" sz="2200" b="1" dirty="0"/>
              <a:t>experiment </a:t>
            </a:r>
            <a:r>
              <a:rPr lang="en-GB" sz="2200" dirty="0"/>
              <a:t>with how it works!</a:t>
            </a:r>
          </a:p>
        </p:txBody>
      </p:sp>
      <p:sp>
        <p:nvSpPr>
          <p:cNvPr id="8" name="Title 1"/>
          <p:cNvSpPr>
            <a:spLocks noGrp="1"/>
          </p:cNvSpPr>
          <p:nvPr>
            <p:ph type="title"/>
          </p:nvPr>
        </p:nvSpPr>
        <p:spPr>
          <a:xfrm>
            <a:off x="4860031" y="1340768"/>
            <a:ext cx="4145039" cy="864096"/>
          </a:xfrm>
        </p:spPr>
        <p:txBody>
          <a:bodyPr/>
          <a:lstStyle/>
          <a:p>
            <a:pPr algn="l"/>
            <a:r>
              <a:rPr lang="en-GB" sz="2400" b="1" dirty="0"/>
              <a:t>Example Program – </a:t>
            </a:r>
            <a:br>
              <a:rPr lang="en-GB" sz="2400" b="1" dirty="0"/>
            </a:br>
            <a:r>
              <a:rPr lang="en-GB" sz="2400" b="1" dirty="0"/>
              <a:t>JavaScript Blocks Editor</a:t>
            </a:r>
          </a:p>
        </p:txBody>
      </p:sp>
      <p:pic>
        <p:nvPicPr>
          <p:cNvPr id="2" name="Picture 1">
            <a:extLst>
              <a:ext uri="{FF2B5EF4-FFF2-40B4-BE49-F238E27FC236}">
                <a16:creationId xmlns="" xmlns:a16="http://schemas.microsoft.com/office/drawing/2014/main" id="{AF35C6BE-142A-405B-9382-22968BD0C34A}"/>
              </a:ext>
            </a:extLst>
          </p:cNvPr>
          <p:cNvPicPr>
            <a:picLocks noChangeAspect="1"/>
          </p:cNvPicPr>
          <p:nvPr/>
        </p:nvPicPr>
        <p:blipFill rotWithShape="1">
          <a:blip r:embed="rId4"/>
          <a:srcRect l="46850" t="21987" r="14563" b="21987"/>
          <a:stretch/>
        </p:blipFill>
        <p:spPr>
          <a:xfrm>
            <a:off x="197015" y="2929147"/>
            <a:ext cx="3870930" cy="3159946"/>
          </a:xfrm>
          <a:prstGeom prst="rect">
            <a:avLst/>
          </a:prstGeom>
        </p:spPr>
      </p:pic>
      <p:pic>
        <p:nvPicPr>
          <p:cNvPr id="3" name="Picture 2">
            <a:extLst>
              <a:ext uri="{FF2B5EF4-FFF2-40B4-BE49-F238E27FC236}">
                <a16:creationId xmlns="" xmlns:a16="http://schemas.microsoft.com/office/drawing/2014/main" id="{F8511849-06ED-4B6C-94F7-DD7B40F5CDF6}"/>
              </a:ext>
            </a:extLst>
          </p:cNvPr>
          <p:cNvPicPr>
            <a:picLocks noChangeAspect="1"/>
          </p:cNvPicPr>
          <p:nvPr/>
        </p:nvPicPr>
        <p:blipFill rotWithShape="1">
          <a:blip r:embed="rId5"/>
          <a:srcRect l="51575" t="34286" r="19288" b="38198"/>
          <a:stretch/>
        </p:blipFill>
        <p:spPr>
          <a:xfrm>
            <a:off x="1403945" y="1340768"/>
            <a:ext cx="3168056" cy="168209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AEF03CFA-4D39-492B-8590-9545413A5DCB}"/>
              </a:ext>
            </a:extLst>
          </p:cNvPr>
          <p:cNvPicPr>
            <a:picLocks noChangeAspect="1"/>
          </p:cNvPicPr>
          <p:nvPr/>
        </p:nvPicPr>
        <p:blipFill rotWithShape="1">
          <a:blip r:embed="rId3"/>
          <a:srcRect t="33192" r="63387" b="9405"/>
          <a:stretch/>
        </p:blipFill>
        <p:spPr>
          <a:xfrm>
            <a:off x="80469" y="1484784"/>
            <a:ext cx="4616700" cy="4069585"/>
          </a:xfrm>
          <a:prstGeom prst="rect">
            <a:avLst/>
          </a:prstGeom>
        </p:spPr>
      </p:pic>
      <p:sp>
        <p:nvSpPr>
          <p:cNvPr id="8" name="Content Placeholder 2">
            <a:extLst>
              <a:ext uri="{FF2B5EF4-FFF2-40B4-BE49-F238E27FC236}">
                <a16:creationId xmlns="" xmlns:a16="http://schemas.microsoft.com/office/drawing/2014/main" id="{4F0EAEE8-72A7-4101-B024-3052542361F9}"/>
              </a:ext>
            </a:extLst>
          </p:cNvPr>
          <p:cNvSpPr txBox="1">
            <a:spLocks/>
          </p:cNvSpPr>
          <p:nvPr/>
        </p:nvSpPr>
        <p:spPr>
          <a:xfrm>
            <a:off x="4829296" y="2420888"/>
            <a:ext cx="4145040" cy="2736303"/>
          </a:xfrm>
          <a:prstGeom prst="rect">
            <a:avLst/>
          </a:prstGeom>
        </p:spPr>
        <p:txBody>
          <a:bodyPr/>
          <a:lstStyle>
            <a:lvl1pPr marL="342914" indent="-342914" algn="l" defTabSz="457218"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80" indent="-285761" algn="l" defTabSz="457218"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46" indent="-228610" algn="l" defTabSz="457218"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64" indent="-228610" algn="l" defTabSz="457218"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82" indent="-228610" algn="l" defTabSz="457218"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700" indent="-228610" algn="l" defTabSz="457218" rtl="0" eaLnBrk="1" latinLnBrk="0" hangingPunct="1">
              <a:spcBef>
                <a:spcPct val="20000"/>
              </a:spcBef>
              <a:buFont typeface="Arial"/>
              <a:buChar char="•"/>
              <a:defRPr sz="2000" kern="1200">
                <a:solidFill>
                  <a:schemeClr val="tx1"/>
                </a:solidFill>
                <a:latin typeface="+mn-lt"/>
                <a:ea typeface="+mn-ea"/>
                <a:cs typeface="+mn-cs"/>
              </a:defRPr>
            </a:lvl6pPr>
            <a:lvl7pPr marL="2971919" indent="-228610" algn="l" defTabSz="457218" rtl="0" eaLnBrk="1" latinLnBrk="0" hangingPunct="1">
              <a:spcBef>
                <a:spcPct val="20000"/>
              </a:spcBef>
              <a:buFont typeface="Arial"/>
              <a:buChar char="•"/>
              <a:defRPr sz="2000" kern="1200">
                <a:solidFill>
                  <a:schemeClr val="tx1"/>
                </a:solidFill>
                <a:latin typeface="+mn-lt"/>
                <a:ea typeface="+mn-ea"/>
                <a:cs typeface="+mn-cs"/>
              </a:defRPr>
            </a:lvl7pPr>
            <a:lvl8pPr marL="3429138" indent="-228610" algn="l" defTabSz="457218" rtl="0" eaLnBrk="1" latinLnBrk="0" hangingPunct="1">
              <a:spcBef>
                <a:spcPct val="20000"/>
              </a:spcBef>
              <a:buFont typeface="Arial"/>
              <a:buChar char="•"/>
              <a:defRPr sz="2000" kern="1200">
                <a:solidFill>
                  <a:schemeClr val="tx1"/>
                </a:solidFill>
                <a:latin typeface="+mn-lt"/>
                <a:ea typeface="+mn-ea"/>
                <a:cs typeface="+mn-cs"/>
              </a:defRPr>
            </a:lvl8pPr>
            <a:lvl9pPr marL="3886356" indent="-228610" algn="l" defTabSz="457218" rtl="0" eaLnBrk="1" latinLnBrk="0" hangingPunct="1">
              <a:spcBef>
                <a:spcPct val="20000"/>
              </a:spcBef>
              <a:buFont typeface="Arial"/>
              <a:buChar char="•"/>
              <a:defRPr sz="2000" kern="1200">
                <a:solidFill>
                  <a:schemeClr val="tx1"/>
                </a:solidFill>
                <a:latin typeface="+mn-lt"/>
                <a:ea typeface="+mn-ea"/>
                <a:cs typeface="+mn-cs"/>
              </a:defRPr>
            </a:lvl9pPr>
          </a:lstStyle>
          <a:p>
            <a:r>
              <a:rPr lang="en-GB" sz="2200" dirty="0"/>
              <a:t>Go to </a:t>
            </a:r>
            <a:r>
              <a:rPr lang="en-GB" sz="2200" dirty="0">
                <a:hlinkClick r:id="rId4"/>
              </a:rPr>
              <a:t>www.microbit.org/code</a:t>
            </a:r>
            <a:r>
              <a:rPr lang="en-GB" sz="2200" dirty="0"/>
              <a:t> and open the </a:t>
            </a:r>
            <a:r>
              <a:rPr lang="en-GB" sz="2200" b="1" dirty="0"/>
              <a:t>Python Editor.</a:t>
            </a:r>
          </a:p>
          <a:p>
            <a:r>
              <a:rPr lang="en-GB" sz="2200" dirty="0"/>
              <a:t>Drag the file </a:t>
            </a:r>
            <a:r>
              <a:rPr lang="en-GB" sz="2200" b="1" dirty="0"/>
              <a:t>security.py </a:t>
            </a:r>
            <a:r>
              <a:rPr lang="en-GB" sz="2200" dirty="0"/>
              <a:t>onto the work area.</a:t>
            </a:r>
          </a:p>
          <a:p>
            <a:r>
              <a:rPr lang="en-GB" sz="2200" dirty="0"/>
              <a:t>You will need to attach a </a:t>
            </a:r>
            <a:r>
              <a:rPr lang="en-GB" sz="2200" b="1" dirty="0"/>
              <a:t>suitable input </a:t>
            </a:r>
            <a:r>
              <a:rPr lang="en-GB" sz="2200" dirty="0"/>
              <a:t>to pin 0 and </a:t>
            </a:r>
            <a:r>
              <a:rPr lang="en-GB" sz="2200" b="1" dirty="0"/>
              <a:t>output</a:t>
            </a:r>
            <a:r>
              <a:rPr lang="en-GB" sz="2200" dirty="0"/>
              <a:t> to pin 1.</a:t>
            </a:r>
            <a:endParaRPr lang="en-GB" sz="2200" b="1" dirty="0"/>
          </a:p>
          <a:p>
            <a:r>
              <a:rPr lang="en-GB" sz="2200" dirty="0"/>
              <a:t>Test it, download it and </a:t>
            </a:r>
            <a:r>
              <a:rPr lang="en-GB" sz="2200" b="1" dirty="0"/>
              <a:t>experiment </a:t>
            </a:r>
            <a:r>
              <a:rPr lang="en-GB" sz="2200" dirty="0"/>
              <a:t>with how it works!</a:t>
            </a:r>
          </a:p>
        </p:txBody>
      </p:sp>
      <p:sp>
        <p:nvSpPr>
          <p:cNvPr id="10" name="Title 1">
            <a:extLst>
              <a:ext uri="{FF2B5EF4-FFF2-40B4-BE49-F238E27FC236}">
                <a16:creationId xmlns="" xmlns:a16="http://schemas.microsoft.com/office/drawing/2014/main" id="{7027772D-C88B-4054-AC83-6C5FA417B166}"/>
              </a:ext>
            </a:extLst>
          </p:cNvPr>
          <p:cNvSpPr txBox="1">
            <a:spLocks/>
          </p:cNvSpPr>
          <p:nvPr/>
        </p:nvSpPr>
        <p:spPr>
          <a:xfrm>
            <a:off x="4829296" y="1484784"/>
            <a:ext cx="4145040" cy="864096"/>
          </a:xfrm>
          <a:prstGeom prst="rect">
            <a:avLst/>
          </a:prstGeom>
        </p:spPr>
        <p:txBody>
          <a:bodyPr/>
          <a:lstStyle>
            <a:lvl1pPr algn="ctr" defTabSz="457218" rtl="0" eaLnBrk="1" fontAlgn="base" hangingPunct="1">
              <a:spcBef>
                <a:spcPct val="0"/>
              </a:spcBef>
              <a:spcAft>
                <a:spcPct val="0"/>
              </a:spcAft>
              <a:defRPr sz="4400" kern="1200">
                <a:solidFill>
                  <a:schemeClr val="tx1"/>
                </a:solidFill>
                <a:latin typeface="+mj-lt"/>
                <a:ea typeface="+mj-ea"/>
                <a:cs typeface="+mj-cs"/>
              </a:defRPr>
            </a:lvl1pPr>
            <a:lvl2pPr algn="ctr" defTabSz="457218" rtl="0" eaLnBrk="1" fontAlgn="base" hangingPunct="1">
              <a:spcBef>
                <a:spcPct val="0"/>
              </a:spcBef>
              <a:spcAft>
                <a:spcPct val="0"/>
              </a:spcAft>
              <a:defRPr sz="4400">
                <a:solidFill>
                  <a:schemeClr val="tx1"/>
                </a:solidFill>
                <a:latin typeface="Calibri" pitchFamily="34" charset="0"/>
              </a:defRPr>
            </a:lvl2pPr>
            <a:lvl3pPr algn="ctr" defTabSz="457218" rtl="0" eaLnBrk="1" fontAlgn="base" hangingPunct="1">
              <a:spcBef>
                <a:spcPct val="0"/>
              </a:spcBef>
              <a:spcAft>
                <a:spcPct val="0"/>
              </a:spcAft>
              <a:defRPr sz="4400">
                <a:solidFill>
                  <a:schemeClr val="tx1"/>
                </a:solidFill>
                <a:latin typeface="Calibri" pitchFamily="34" charset="0"/>
              </a:defRPr>
            </a:lvl3pPr>
            <a:lvl4pPr algn="ctr" defTabSz="457218" rtl="0" eaLnBrk="1" fontAlgn="base" hangingPunct="1">
              <a:spcBef>
                <a:spcPct val="0"/>
              </a:spcBef>
              <a:spcAft>
                <a:spcPct val="0"/>
              </a:spcAft>
              <a:defRPr sz="4400">
                <a:solidFill>
                  <a:schemeClr val="tx1"/>
                </a:solidFill>
                <a:latin typeface="Calibri" pitchFamily="34" charset="0"/>
              </a:defRPr>
            </a:lvl4pPr>
            <a:lvl5pPr algn="ctr" defTabSz="457218" rtl="0" eaLnBrk="1" fontAlgn="base" hangingPunct="1">
              <a:spcBef>
                <a:spcPct val="0"/>
              </a:spcBef>
              <a:spcAft>
                <a:spcPct val="0"/>
              </a:spcAft>
              <a:defRPr sz="4400">
                <a:solidFill>
                  <a:schemeClr val="tx1"/>
                </a:solidFill>
                <a:latin typeface="Calibri" pitchFamily="34" charset="0"/>
              </a:defRPr>
            </a:lvl5pPr>
            <a:lvl6pPr marL="457218" algn="ctr" defTabSz="457218" rtl="0" eaLnBrk="1" fontAlgn="base" hangingPunct="1">
              <a:spcBef>
                <a:spcPct val="0"/>
              </a:spcBef>
              <a:spcAft>
                <a:spcPct val="0"/>
              </a:spcAft>
              <a:defRPr sz="4400">
                <a:solidFill>
                  <a:schemeClr val="tx1"/>
                </a:solidFill>
                <a:latin typeface="Calibri" pitchFamily="34" charset="0"/>
              </a:defRPr>
            </a:lvl6pPr>
            <a:lvl7pPr marL="914436" algn="ctr" defTabSz="457218" rtl="0" eaLnBrk="1" fontAlgn="base" hangingPunct="1">
              <a:spcBef>
                <a:spcPct val="0"/>
              </a:spcBef>
              <a:spcAft>
                <a:spcPct val="0"/>
              </a:spcAft>
              <a:defRPr sz="4400">
                <a:solidFill>
                  <a:schemeClr val="tx1"/>
                </a:solidFill>
                <a:latin typeface="Calibri" pitchFamily="34" charset="0"/>
              </a:defRPr>
            </a:lvl7pPr>
            <a:lvl8pPr marL="1371655" algn="ctr" defTabSz="457218" rtl="0" eaLnBrk="1" fontAlgn="base" hangingPunct="1">
              <a:spcBef>
                <a:spcPct val="0"/>
              </a:spcBef>
              <a:spcAft>
                <a:spcPct val="0"/>
              </a:spcAft>
              <a:defRPr sz="4400">
                <a:solidFill>
                  <a:schemeClr val="tx1"/>
                </a:solidFill>
                <a:latin typeface="Calibri" pitchFamily="34" charset="0"/>
              </a:defRPr>
            </a:lvl8pPr>
            <a:lvl9pPr marL="1828874" algn="ctr" defTabSz="457218" rtl="0" eaLnBrk="1" fontAlgn="base" hangingPunct="1">
              <a:spcBef>
                <a:spcPct val="0"/>
              </a:spcBef>
              <a:spcAft>
                <a:spcPct val="0"/>
              </a:spcAft>
              <a:defRPr sz="4400">
                <a:solidFill>
                  <a:schemeClr val="tx1"/>
                </a:solidFill>
                <a:latin typeface="Calibri" pitchFamily="34" charset="0"/>
              </a:defRPr>
            </a:lvl9pPr>
          </a:lstStyle>
          <a:p>
            <a:pPr algn="l"/>
            <a:r>
              <a:rPr lang="en-GB" sz="2400" b="1" dirty="0"/>
              <a:t>Example Program – </a:t>
            </a:r>
            <a:br>
              <a:rPr lang="en-GB" sz="2400" b="1" dirty="0"/>
            </a:br>
            <a:r>
              <a:rPr lang="en-GB" sz="2400" b="1" dirty="0"/>
              <a:t>Python Editor</a:t>
            </a:r>
          </a:p>
        </p:txBody>
      </p:sp>
    </p:spTree>
    <p:extLst>
      <p:ext uri="{BB962C8B-B14F-4D97-AF65-F5344CB8AC3E}">
        <p14:creationId xmlns:p14="http://schemas.microsoft.com/office/powerpoint/2010/main" val="3929316594"/>
      </p:ext>
    </p:extLst>
  </p:cSld>
  <p:clrMapOvr>
    <a:masterClrMapping/>
  </p:clrMapOvr>
</p:sld>
</file>

<file path=ppt/theme/theme1.xml><?xml version="1.0" encoding="utf-8"?>
<a:theme xmlns:a="http://schemas.openxmlformats.org/drawingml/2006/main" name="Power 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 point template</Template>
  <TotalTime>1075</TotalTime>
  <Words>851</Words>
  <Application>Microsoft Office PowerPoint</Application>
  <PresentationFormat>On-screen Show (4:3)</PresentationFormat>
  <Paragraphs>67</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Power point template</vt:lpstr>
      <vt:lpstr>Using the micro:bit for Home Security</vt:lpstr>
      <vt:lpstr>Design Brief</vt:lpstr>
      <vt:lpstr>Systems Diagram</vt:lpstr>
      <vt:lpstr>Design Criteria</vt:lpstr>
      <vt:lpstr>Input and Output Device Options</vt:lpstr>
      <vt:lpstr>Time to Develop your Program!</vt:lpstr>
      <vt:lpstr>Example Program –  JavaScript Blocks Editor</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Attainment in Education</dc:creator>
  <cp:lastModifiedBy>Margerison,Holly</cp:lastModifiedBy>
  <cp:revision>151</cp:revision>
  <cp:lastPrinted>2015-10-07T12:40:51Z</cp:lastPrinted>
  <dcterms:created xsi:type="dcterms:W3CDTF">2011-06-16T08:08:24Z</dcterms:created>
  <dcterms:modified xsi:type="dcterms:W3CDTF">2018-01-22T11:41:00Z</dcterms:modified>
</cp:coreProperties>
</file>