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7"/>
  </p:notesMasterIdLst>
  <p:handoutMasterIdLst>
    <p:handoutMasterId r:id="rId8"/>
  </p:handoutMasterIdLst>
  <p:sldIdLst>
    <p:sldId id="256" r:id="rId2"/>
    <p:sldId id="257" r:id="rId3"/>
    <p:sldId id="259" r:id="rId4"/>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145" algn="l" rtl="0" fontAlgn="base">
      <a:spcBef>
        <a:spcPct val="0"/>
      </a:spcBef>
      <a:spcAft>
        <a:spcPct val="0"/>
      </a:spcAft>
      <a:defRPr kern="1200">
        <a:solidFill>
          <a:schemeClr val="tx1"/>
        </a:solidFill>
        <a:latin typeface="Calibri" pitchFamily="34" charset="0"/>
        <a:ea typeface="+mn-ea"/>
        <a:cs typeface="Arial" charset="0"/>
      </a:defRPr>
    </a:lvl2pPr>
    <a:lvl3pPr marL="914290" algn="l" rtl="0" fontAlgn="base">
      <a:spcBef>
        <a:spcPct val="0"/>
      </a:spcBef>
      <a:spcAft>
        <a:spcPct val="0"/>
      </a:spcAft>
      <a:defRPr kern="1200">
        <a:solidFill>
          <a:schemeClr val="tx1"/>
        </a:solidFill>
        <a:latin typeface="Calibri" pitchFamily="34" charset="0"/>
        <a:ea typeface="+mn-ea"/>
        <a:cs typeface="Arial" charset="0"/>
      </a:defRPr>
    </a:lvl3pPr>
    <a:lvl4pPr marL="1371435" algn="l" rtl="0" fontAlgn="base">
      <a:spcBef>
        <a:spcPct val="0"/>
      </a:spcBef>
      <a:spcAft>
        <a:spcPct val="0"/>
      </a:spcAft>
      <a:defRPr kern="1200">
        <a:solidFill>
          <a:schemeClr val="tx1"/>
        </a:solidFill>
        <a:latin typeface="Calibri" pitchFamily="34" charset="0"/>
        <a:ea typeface="+mn-ea"/>
        <a:cs typeface="Arial" charset="0"/>
      </a:defRPr>
    </a:lvl4pPr>
    <a:lvl5pPr marL="1828581" algn="l" rtl="0" fontAlgn="base">
      <a:spcBef>
        <a:spcPct val="0"/>
      </a:spcBef>
      <a:spcAft>
        <a:spcPct val="0"/>
      </a:spcAft>
      <a:defRPr kern="1200">
        <a:solidFill>
          <a:schemeClr val="tx1"/>
        </a:solidFill>
        <a:latin typeface="Calibri" pitchFamily="34" charset="0"/>
        <a:ea typeface="+mn-ea"/>
        <a:cs typeface="Arial" charset="0"/>
      </a:defRPr>
    </a:lvl5pPr>
    <a:lvl6pPr marL="2285726" algn="l" defTabSz="914290" rtl="0" eaLnBrk="1" latinLnBrk="0" hangingPunct="1">
      <a:defRPr kern="1200">
        <a:solidFill>
          <a:schemeClr val="tx1"/>
        </a:solidFill>
        <a:latin typeface="Calibri" pitchFamily="34" charset="0"/>
        <a:ea typeface="+mn-ea"/>
        <a:cs typeface="Arial" charset="0"/>
      </a:defRPr>
    </a:lvl6pPr>
    <a:lvl7pPr marL="2742871" algn="l" defTabSz="914290" rtl="0" eaLnBrk="1" latinLnBrk="0" hangingPunct="1">
      <a:defRPr kern="1200">
        <a:solidFill>
          <a:schemeClr val="tx1"/>
        </a:solidFill>
        <a:latin typeface="Calibri" pitchFamily="34" charset="0"/>
        <a:ea typeface="+mn-ea"/>
        <a:cs typeface="Arial" charset="0"/>
      </a:defRPr>
    </a:lvl7pPr>
    <a:lvl8pPr marL="3200016" algn="l" defTabSz="914290" rtl="0" eaLnBrk="1" latinLnBrk="0" hangingPunct="1">
      <a:defRPr kern="1200">
        <a:solidFill>
          <a:schemeClr val="tx1"/>
        </a:solidFill>
        <a:latin typeface="Calibri" pitchFamily="34" charset="0"/>
        <a:ea typeface="+mn-ea"/>
        <a:cs typeface="Arial" charset="0"/>
      </a:defRPr>
    </a:lvl8pPr>
    <a:lvl9pPr marL="3657161" algn="l" defTabSz="91429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7365" autoAdjust="0"/>
  </p:normalViewPr>
  <p:slideViewPr>
    <p:cSldViewPr>
      <p:cViewPr>
        <p:scale>
          <a:sx n="107" d="100"/>
          <a:sy n="107" d="100"/>
        </p:scale>
        <p:origin x="-172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31" tIns="45716" rIns="91431" bIns="45716"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1"/>
            <a:ext cx="2971800" cy="457200"/>
          </a:xfrm>
          <a:prstGeom prst="rect">
            <a:avLst/>
          </a:prstGeom>
        </p:spPr>
        <p:txBody>
          <a:bodyPr vert="horz" lIns="91431" tIns="45716" rIns="91431" bIns="45716" rtlCol="0"/>
          <a:lstStyle>
            <a:lvl1pPr algn="r">
              <a:defRPr sz="1200">
                <a:latin typeface="Calibri" pitchFamily="34" charset="0"/>
              </a:defRPr>
            </a:lvl1pPr>
          </a:lstStyle>
          <a:p>
            <a:pPr>
              <a:defRPr/>
            </a:pPr>
            <a:fld id="{5220D0C0-E2E8-44A6-A4F5-15786323AF19}" type="datetimeFigureOut">
              <a:rPr lang="en-GB"/>
              <a:pPr>
                <a:defRPr/>
              </a:pPr>
              <a:t>22/01/2018</a:t>
            </a:fld>
            <a:endParaRPr lang="en-GB" dirty="0"/>
          </a:p>
        </p:txBody>
      </p:sp>
      <p:sp>
        <p:nvSpPr>
          <p:cNvPr id="4" name="Footer Placeholder 3"/>
          <p:cNvSpPr>
            <a:spLocks noGrp="1"/>
          </p:cNvSpPr>
          <p:nvPr>
            <p:ph type="ftr" sz="quarter" idx="2"/>
          </p:nvPr>
        </p:nvSpPr>
        <p:spPr>
          <a:xfrm>
            <a:off x="0" y="8685214"/>
            <a:ext cx="2971800" cy="457200"/>
          </a:xfrm>
          <a:prstGeom prst="rect">
            <a:avLst/>
          </a:prstGeom>
        </p:spPr>
        <p:txBody>
          <a:bodyPr vert="horz" lIns="91431" tIns="45716" rIns="91431" bIns="45716"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4"/>
            <a:ext cx="2971800" cy="457200"/>
          </a:xfrm>
          <a:prstGeom prst="rect">
            <a:avLst/>
          </a:prstGeom>
        </p:spPr>
        <p:txBody>
          <a:bodyPr vert="horz" lIns="91431" tIns="45716" rIns="91431" bIns="45716"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31" tIns="45716" rIns="91431" bIns="45716" rtlCol="0"/>
          <a:lstStyle>
            <a:lvl1pPr algn="l">
              <a:defRPr sz="1200"/>
            </a:lvl1pPr>
          </a:lstStyle>
          <a:p>
            <a:endParaRPr lang="en-GB" dirty="0"/>
          </a:p>
        </p:txBody>
      </p:sp>
      <p:sp>
        <p:nvSpPr>
          <p:cNvPr id="3" name="Date Placeholder 2"/>
          <p:cNvSpPr>
            <a:spLocks noGrp="1"/>
          </p:cNvSpPr>
          <p:nvPr>
            <p:ph type="dt" idx="1"/>
          </p:nvPr>
        </p:nvSpPr>
        <p:spPr>
          <a:xfrm>
            <a:off x="3884613" y="1"/>
            <a:ext cx="2971800" cy="457200"/>
          </a:xfrm>
          <a:prstGeom prst="rect">
            <a:avLst/>
          </a:prstGeom>
        </p:spPr>
        <p:txBody>
          <a:bodyPr vert="horz" lIns="91431" tIns="45716" rIns="91431" bIns="45716" rtlCol="0"/>
          <a:lstStyle>
            <a:lvl1pPr algn="r">
              <a:defRPr sz="1200"/>
            </a:lvl1pPr>
          </a:lstStyle>
          <a:p>
            <a:fld id="{6C11EDA5-A6CB-4AFD-99BA-A2F965D7917C}"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1" tIns="45716" rIns="91431" bIns="45716"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1" tIns="45716" rIns="91431" bIns="457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4"/>
            <a:ext cx="2971800" cy="457200"/>
          </a:xfrm>
          <a:prstGeom prst="rect">
            <a:avLst/>
          </a:prstGeom>
        </p:spPr>
        <p:txBody>
          <a:bodyPr vert="horz" lIns="91431" tIns="45716" rIns="91431"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4"/>
            <a:ext cx="2971800" cy="457200"/>
          </a:xfrm>
          <a:prstGeom prst="rect">
            <a:avLst/>
          </a:prstGeom>
        </p:spPr>
        <p:txBody>
          <a:bodyPr vert="horz" lIns="91431" tIns="45716" rIns="91431" bIns="45716"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this brief with the students</a:t>
            </a:r>
            <a:r>
              <a:rPr lang="en-GB" baseline="0" dirty="0"/>
              <a:t> and discuss as a class.</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18013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1823209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0">
              <a:defRPr/>
            </a:pPr>
            <a:r>
              <a:rPr lang="en-GB" dirty="0"/>
              <a:t>This program can be downloaded onto the BBC</a:t>
            </a:r>
            <a:r>
              <a:rPr lang="en-GB" baseline="0" dirty="0"/>
              <a:t> micro:bit by the learners or in advance by the teacher or technician. The program will count the number of steps taken every time Button A is pressed.</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4</a:t>
            </a:fld>
            <a:endParaRPr lang="en-GB" dirty="0"/>
          </a:p>
        </p:txBody>
      </p:sp>
    </p:spTree>
    <p:extLst>
      <p:ext uri="{BB962C8B-B14F-4D97-AF65-F5344CB8AC3E}">
        <p14:creationId xmlns:p14="http://schemas.microsoft.com/office/powerpoint/2010/main" val="150261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dirty="0"/>
              <a:t>This program can be downloaded onto the BBC</a:t>
            </a:r>
            <a:r>
              <a:rPr lang="en-GB" baseline="0" dirty="0"/>
              <a:t> </a:t>
            </a:r>
            <a:r>
              <a:rPr lang="en-GB" baseline="0" dirty="0" err="1"/>
              <a:t>micro:bit</a:t>
            </a:r>
            <a:r>
              <a:rPr lang="en-GB" baseline="0" dirty="0"/>
              <a:t> by the learners or in advance by the teacher or technician. </a:t>
            </a:r>
            <a:r>
              <a:rPr lang="en-GB" baseline="0"/>
              <a:t>The program will count the number of steps taken every time Button A is pressed.</a:t>
            </a:r>
            <a:endParaRPr lang="en-GB"/>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8396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1"/>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22/01/2018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22/01/2018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22/01/2018</a:t>
            </a:fld>
            <a:endParaRPr lang="en-GB"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1"/>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032" name="Picture 13" descr="micro-bit Logo stripped_Lantern Colour Grad+Black BBC Logo_RGB"/>
          <p:cNvPicPr>
            <a:picLocks noChangeAspect="1" noChangeArrowheads="1"/>
          </p:cNvPicPr>
          <p:nvPr/>
        </p:nvPicPr>
        <p:blipFill rotWithShape="1">
          <a:blip r:embed="rId16" cstate="print"/>
          <a:srcRect l="30387"/>
          <a:stretch/>
        </p:blipFill>
        <p:spPr bwMode="auto">
          <a:xfrm>
            <a:off x="5628443" y="377860"/>
            <a:ext cx="3053942" cy="59527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9" rtl="0" eaLnBrk="1" fontAlgn="base" hangingPunct="1">
        <a:spcBef>
          <a:spcPct val="0"/>
        </a:spcBef>
        <a:spcAft>
          <a:spcPct val="0"/>
        </a:spcAft>
        <a:defRPr sz="4400" kern="1200">
          <a:solidFill>
            <a:schemeClr val="tx1"/>
          </a:solidFill>
          <a:latin typeface="+mj-lt"/>
          <a:ea typeface="+mj-ea"/>
          <a:cs typeface="+mj-cs"/>
        </a:defRPr>
      </a:lvl1pPr>
      <a:lvl2pPr algn="ctr" defTabSz="457209" rtl="0" eaLnBrk="1" fontAlgn="base" hangingPunct="1">
        <a:spcBef>
          <a:spcPct val="0"/>
        </a:spcBef>
        <a:spcAft>
          <a:spcPct val="0"/>
        </a:spcAft>
        <a:defRPr sz="4400">
          <a:solidFill>
            <a:schemeClr val="tx1"/>
          </a:solidFill>
          <a:latin typeface="Calibri" pitchFamily="34" charset="0"/>
        </a:defRPr>
      </a:lvl2pPr>
      <a:lvl3pPr algn="ctr" defTabSz="457209" rtl="0" eaLnBrk="1" fontAlgn="base" hangingPunct="1">
        <a:spcBef>
          <a:spcPct val="0"/>
        </a:spcBef>
        <a:spcAft>
          <a:spcPct val="0"/>
        </a:spcAft>
        <a:defRPr sz="4400">
          <a:solidFill>
            <a:schemeClr val="tx1"/>
          </a:solidFill>
          <a:latin typeface="Calibri" pitchFamily="34" charset="0"/>
        </a:defRPr>
      </a:lvl3pPr>
      <a:lvl4pPr algn="ctr" defTabSz="457209" rtl="0" eaLnBrk="1" fontAlgn="base" hangingPunct="1">
        <a:spcBef>
          <a:spcPct val="0"/>
        </a:spcBef>
        <a:spcAft>
          <a:spcPct val="0"/>
        </a:spcAft>
        <a:defRPr sz="4400">
          <a:solidFill>
            <a:schemeClr val="tx1"/>
          </a:solidFill>
          <a:latin typeface="Calibri" pitchFamily="34" charset="0"/>
        </a:defRPr>
      </a:lvl4pPr>
      <a:lvl5pPr algn="ctr" defTabSz="457209" rtl="0" eaLnBrk="1" fontAlgn="base" hangingPunct="1">
        <a:spcBef>
          <a:spcPct val="0"/>
        </a:spcBef>
        <a:spcAft>
          <a:spcPct val="0"/>
        </a:spcAft>
        <a:defRPr sz="4400">
          <a:solidFill>
            <a:schemeClr val="tx1"/>
          </a:solidFill>
          <a:latin typeface="Calibri" pitchFamily="34" charset="0"/>
        </a:defRPr>
      </a:lvl5pPr>
      <a:lvl6pPr marL="457209" algn="ctr" defTabSz="457209" rtl="0" eaLnBrk="1" fontAlgn="base" hangingPunct="1">
        <a:spcBef>
          <a:spcPct val="0"/>
        </a:spcBef>
        <a:spcAft>
          <a:spcPct val="0"/>
        </a:spcAft>
        <a:defRPr sz="4400">
          <a:solidFill>
            <a:schemeClr val="tx1"/>
          </a:solidFill>
          <a:latin typeface="Calibri" pitchFamily="34" charset="0"/>
        </a:defRPr>
      </a:lvl6pPr>
      <a:lvl7pPr marL="914418" algn="ctr" defTabSz="457209" rtl="0" eaLnBrk="1" fontAlgn="base" hangingPunct="1">
        <a:spcBef>
          <a:spcPct val="0"/>
        </a:spcBef>
        <a:spcAft>
          <a:spcPct val="0"/>
        </a:spcAft>
        <a:defRPr sz="4400">
          <a:solidFill>
            <a:schemeClr val="tx1"/>
          </a:solidFill>
          <a:latin typeface="Calibri" pitchFamily="34" charset="0"/>
        </a:defRPr>
      </a:lvl7pPr>
      <a:lvl8pPr marL="1371627" algn="ctr" defTabSz="457209" rtl="0" eaLnBrk="1" fontAlgn="base" hangingPunct="1">
        <a:spcBef>
          <a:spcPct val="0"/>
        </a:spcBef>
        <a:spcAft>
          <a:spcPct val="0"/>
        </a:spcAft>
        <a:defRPr sz="4400">
          <a:solidFill>
            <a:schemeClr val="tx1"/>
          </a:solidFill>
          <a:latin typeface="Calibri" pitchFamily="34" charset="0"/>
        </a:defRPr>
      </a:lvl8pPr>
      <a:lvl9pPr marL="1828837" algn="ctr" defTabSz="457209" rtl="0" eaLnBrk="1" fontAlgn="base" hangingPunct="1">
        <a:spcBef>
          <a:spcPct val="0"/>
        </a:spcBef>
        <a:spcAft>
          <a:spcPct val="0"/>
        </a:spcAft>
        <a:defRPr sz="4400">
          <a:solidFill>
            <a:schemeClr val="tx1"/>
          </a:solidFill>
          <a:latin typeface="Calibri" pitchFamily="34" charset="0"/>
        </a:defRPr>
      </a:lvl9pPr>
    </p:titleStyle>
    <p:bodyStyle>
      <a:lvl1pPr marL="342907" indent="-342907" algn="l" defTabSz="457209"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65" indent="-285756" algn="l" defTabSz="45720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23" indent="-228605" algn="l" defTabSz="45720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32" indent="-228605" algn="l" defTabSz="45720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41" indent="-228605" algn="l" defTabSz="45720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50" indent="-228605" algn="l" defTabSz="457209" rtl="0" eaLnBrk="1" latinLnBrk="0" hangingPunct="1">
        <a:spcBef>
          <a:spcPct val="20000"/>
        </a:spcBef>
        <a:buFont typeface="Arial"/>
        <a:buChar char="•"/>
        <a:defRPr sz="2000" kern="1200">
          <a:solidFill>
            <a:schemeClr val="tx1"/>
          </a:solidFill>
          <a:latin typeface="+mn-lt"/>
          <a:ea typeface="+mn-ea"/>
          <a:cs typeface="+mn-cs"/>
        </a:defRPr>
      </a:lvl6pPr>
      <a:lvl7pPr marL="2971859" indent="-228605" algn="l" defTabSz="457209" rtl="0" eaLnBrk="1" latinLnBrk="0" hangingPunct="1">
        <a:spcBef>
          <a:spcPct val="20000"/>
        </a:spcBef>
        <a:buFont typeface="Arial"/>
        <a:buChar char="•"/>
        <a:defRPr sz="2000" kern="1200">
          <a:solidFill>
            <a:schemeClr val="tx1"/>
          </a:solidFill>
          <a:latin typeface="+mn-lt"/>
          <a:ea typeface="+mn-ea"/>
          <a:cs typeface="+mn-cs"/>
        </a:defRPr>
      </a:lvl7pPr>
      <a:lvl8pPr marL="3429069" indent="-228605" algn="l" defTabSz="457209" rtl="0" eaLnBrk="1" latinLnBrk="0" hangingPunct="1">
        <a:spcBef>
          <a:spcPct val="20000"/>
        </a:spcBef>
        <a:buFont typeface="Arial"/>
        <a:buChar char="•"/>
        <a:defRPr sz="2000" kern="1200">
          <a:solidFill>
            <a:schemeClr val="tx1"/>
          </a:solidFill>
          <a:latin typeface="+mn-lt"/>
          <a:ea typeface="+mn-ea"/>
          <a:cs typeface="+mn-cs"/>
        </a:defRPr>
      </a:lvl8pPr>
      <a:lvl9pPr marL="3886278" indent="-228605" algn="l" defTabSz="45720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9" rtl="0" eaLnBrk="1" latinLnBrk="0" hangingPunct="1">
        <a:defRPr sz="1800" kern="1200">
          <a:solidFill>
            <a:schemeClr val="tx1"/>
          </a:solidFill>
          <a:latin typeface="+mn-lt"/>
          <a:ea typeface="+mn-ea"/>
          <a:cs typeface="+mn-cs"/>
        </a:defRPr>
      </a:lvl1pPr>
      <a:lvl2pPr marL="457209" algn="l" defTabSz="457209" rtl="0" eaLnBrk="1" latinLnBrk="0" hangingPunct="1">
        <a:defRPr sz="1800" kern="1200">
          <a:solidFill>
            <a:schemeClr val="tx1"/>
          </a:solidFill>
          <a:latin typeface="+mn-lt"/>
          <a:ea typeface="+mn-ea"/>
          <a:cs typeface="+mn-cs"/>
        </a:defRPr>
      </a:lvl2pPr>
      <a:lvl3pPr marL="914418" algn="l" defTabSz="457209" rtl="0" eaLnBrk="1" latinLnBrk="0" hangingPunct="1">
        <a:defRPr sz="1800" kern="1200">
          <a:solidFill>
            <a:schemeClr val="tx1"/>
          </a:solidFill>
          <a:latin typeface="+mn-lt"/>
          <a:ea typeface="+mn-ea"/>
          <a:cs typeface="+mn-cs"/>
        </a:defRPr>
      </a:lvl3pPr>
      <a:lvl4pPr marL="1371627" algn="l" defTabSz="457209" rtl="0" eaLnBrk="1" latinLnBrk="0" hangingPunct="1">
        <a:defRPr sz="1800" kern="1200">
          <a:solidFill>
            <a:schemeClr val="tx1"/>
          </a:solidFill>
          <a:latin typeface="+mn-lt"/>
          <a:ea typeface="+mn-ea"/>
          <a:cs typeface="+mn-cs"/>
        </a:defRPr>
      </a:lvl4pPr>
      <a:lvl5pPr marL="1828837" algn="l" defTabSz="457209" rtl="0" eaLnBrk="1" latinLnBrk="0" hangingPunct="1">
        <a:defRPr sz="1800" kern="1200">
          <a:solidFill>
            <a:schemeClr val="tx1"/>
          </a:solidFill>
          <a:latin typeface="+mn-lt"/>
          <a:ea typeface="+mn-ea"/>
          <a:cs typeface="+mn-cs"/>
        </a:defRPr>
      </a:lvl5pPr>
      <a:lvl6pPr marL="2286046" algn="l" defTabSz="457209" rtl="0" eaLnBrk="1" latinLnBrk="0" hangingPunct="1">
        <a:defRPr sz="1800" kern="1200">
          <a:solidFill>
            <a:schemeClr val="tx1"/>
          </a:solidFill>
          <a:latin typeface="+mn-lt"/>
          <a:ea typeface="+mn-ea"/>
          <a:cs typeface="+mn-cs"/>
        </a:defRPr>
      </a:lvl6pPr>
      <a:lvl7pPr marL="2743255" algn="l" defTabSz="457209" rtl="0" eaLnBrk="1" latinLnBrk="0" hangingPunct="1">
        <a:defRPr sz="1800" kern="1200">
          <a:solidFill>
            <a:schemeClr val="tx1"/>
          </a:solidFill>
          <a:latin typeface="+mn-lt"/>
          <a:ea typeface="+mn-ea"/>
          <a:cs typeface="+mn-cs"/>
        </a:defRPr>
      </a:lvl7pPr>
      <a:lvl8pPr marL="3200464" algn="l" defTabSz="457209" rtl="0" eaLnBrk="1" latinLnBrk="0" hangingPunct="1">
        <a:defRPr sz="1800" kern="1200">
          <a:solidFill>
            <a:schemeClr val="tx1"/>
          </a:solidFill>
          <a:latin typeface="+mn-lt"/>
          <a:ea typeface="+mn-ea"/>
          <a:cs typeface="+mn-cs"/>
        </a:defRPr>
      </a:lvl8pPr>
      <a:lvl9pPr marL="3657673" algn="l" defTabSz="4572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467544" y="3861048"/>
            <a:ext cx="8136904" cy="1536576"/>
          </a:xfrm>
        </p:spPr>
        <p:txBody>
          <a:bodyPr/>
          <a:lstStyle/>
          <a:p>
            <a:r>
              <a:rPr lang="en-GB" dirty="0"/>
              <a:t>Developing the </a:t>
            </a:r>
          </a:p>
          <a:p>
            <a:r>
              <a:rPr lang="en-GB" dirty="0"/>
              <a:t>Product Prototype</a:t>
            </a:r>
          </a:p>
        </p:txBody>
      </p:sp>
      <p:sp>
        <p:nvSpPr>
          <p:cNvPr id="7" name="Title 1"/>
          <p:cNvSpPr>
            <a:spLocks noGrp="1"/>
          </p:cNvSpPr>
          <p:nvPr>
            <p:ph type="ctrTitle"/>
          </p:nvPr>
        </p:nvSpPr>
        <p:spPr>
          <a:xfrm>
            <a:off x="611560" y="1772816"/>
            <a:ext cx="7920880" cy="1298426"/>
          </a:xfrm>
        </p:spPr>
        <p:txBody>
          <a:bodyPr/>
          <a:lstStyle/>
          <a:p>
            <a:r>
              <a:rPr lang="en-GB" sz="4800" b="1" dirty="0"/>
              <a:t>Counting the Score </a:t>
            </a:r>
            <a:r>
              <a:rPr lang="en-GB" sz="4800" b="1" dirty="0" smtClean="0"/>
              <a:t>-</a:t>
            </a:r>
            <a:r>
              <a:rPr lang="en-GB" sz="4800" b="1" dirty="0"/>
              <a:t> </a:t>
            </a:r>
            <a:r>
              <a:rPr lang="en-GB" sz="4800" b="1" dirty="0" smtClean="0"/>
              <a:t>  </a:t>
            </a:r>
            <a:r>
              <a:rPr lang="en-GB" sz="4800" b="1" dirty="0" err="1" smtClean="0"/>
              <a:t>micro:bit</a:t>
            </a:r>
            <a:r>
              <a:rPr lang="en-GB" sz="4800" b="1" dirty="0" smtClean="0"/>
              <a:t> </a:t>
            </a:r>
            <a:r>
              <a:rPr lang="en-GB" sz="4800" b="1" dirty="0"/>
              <a:t>Quiz Counter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196752"/>
            <a:ext cx="8229600" cy="792088"/>
          </a:xfrm>
        </p:spPr>
        <p:txBody>
          <a:bodyPr/>
          <a:lstStyle/>
          <a:p>
            <a:r>
              <a:rPr lang="en-GB" b="1" dirty="0"/>
              <a:t>Design Brief</a:t>
            </a:r>
          </a:p>
        </p:txBody>
      </p:sp>
      <p:sp>
        <p:nvSpPr>
          <p:cNvPr id="8" name="Content Placeholder 2"/>
          <p:cNvSpPr>
            <a:spLocks noGrp="1"/>
          </p:cNvSpPr>
          <p:nvPr>
            <p:ph idx="1"/>
          </p:nvPr>
        </p:nvSpPr>
        <p:spPr>
          <a:xfrm>
            <a:off x="179511" y="1988840"/>
            <a:ext cx="7488833" cy="4137323"/>
          </a:xfrm>
        </p:spPr>
        <p:txBody>
          <a:bodyPr/>
          <a:lstStyle/>
          <a:p>
            <a:pPr>
              <a:buNone/>
            </a:pPr>
            <a:r>
              <a:rPr lang="en-GB" sz="2200" b="1" dirty="0"/>
              <a:t>Situation</a:t>
            </a:r>
          </a:p>
          <a:p>
            <a:r>
              <a:rPr lang="en-GB" sz="2200" dirty="0"/>
              <a:t>Some people enjoy taking part in quizzes in their spare time. Keeping an accurate score of points gained by each team, or player, is important when deciding the overall winner. Programmable counter systems can be used to do this quickly and easily, and reduce the likelihood of human error.</a:t>
            </a:r>
            <a:endParaRPr lang="en-GB" sz="800" dirty="0"/>
          </a:p>
          <a:p>
            <a:pPr>
              <a:buNone/>
            </a:pPr>
            <a:r>
              <a:rPr lang="en-GB" sz="2200" b="1" dirty="0"/>
              <a:t>Brief</a:t>
            </a:r>
          </a:p>
          <a:p>
            <a:r>
              <a:rPr lang="en-GB" sz="2200" dirty="0"/>
              <a:t>Using the </a:t>
            </a:r>
            <a:r>
              <a:rPr lang="en-GB" sz="2200" dirty="0" err="1" smtClean="0"/>
              <a:t>micro:bit</a:t>
            </a:r>
            <a:r>
              <a:rPr lang="en-GB" sz="2200" dirty="0"/>
              <a:t>, create a prototype for a score counter for a team taking part in a quiz. The product must keep accurate score for the team. It must be aesthetically pleasing and be able to withstand repeated use.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4149080"/>
            <a:ext cx="1245738" cy="17796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268760"/>
            <a:ext cx="8229600" cy="720080"/>
          </a:xfrm>
        </p:spPr>
        <p:txBody>
          <a:bodyPr/>
          <a:lstStyle/>
          <a:p>
            <a:r>
              <a:rPr lang="en-GB" b="1" dirty="0"/>
              <a:t>Design Criteria</a:t>
            </a:r>
          </a:p>
        </p:txBody>
      </p:sp>
      <p:sp>
        <p:nvSpPr>
          <p:cNvPr id="7" name="Content Placeholder 2"/>
          <p:cNvSpPr>
            <a:spLocks noGrp="1"/>
          </p:cNvSpPr>
          <p:nvPr>
            <p:ph idx="1"/>
          </p:nvPr>
        </p:nvSpPr>
        <p:spPr>
          <a:xfrm>
            <a:off x="323528" y="2060848"/>
            <a:ext cx="8496944" cy="4065315"/>
          </a:xfrm>
        </p:spPr>
        <p:txBody>
          <a:bodyPr/>
          <a:lstStyle/>
          <a:p>
            <a:pPr>
              <a:buNone/>
            </a:pPr>
            <a:r>
              <a:rPr lang="en-GB" sz="2800" b="1" dirty="0"/>
              <a:t>The proposed product prototype must:</a:t>
            </a:r>
            <a:endParaRPr lang="en-GB" sz="800" b="1" dirty="0"/>
          </a:p>
          <a:p>
            <a:r>
              <a:rPr lang="en-GB" sz="2800" dirty="0"/>
              <a:t>Successfully integrate </a:t>
            </a:r>
            <a:r>
              <a:rPr lang="en-GB" sz="2800" dirty="0" smtClean="0"/>
              <a:t>the </a:t>
            </a:r>
            <a:r>
              <a:rPr lang="en-GB" sz="2800" dirty="0" err="1" smtClean="0"/>
              <a:t>micro:bit</a:t>
            </a:r>
            <a:r>
              <a:rPr lang="en-GB" sz="2800" dirty="0" smtClean="0"/>
              <a:t> </a:t>
            </a:r>
            <a:r>
              <a:rPr lang="en-GB" sz="2800" dirty="0"/>
              <a:t>based programmable system.</a:t>
            </a:r>
          </a:p>
          <a:p>
            <a:r>
              <a:rPr lang="en-GB" sz="2800" dirty="0"/>
              <a:t>Accurately count and clearly display the team’s score.</a:t>
            </a:r>
          </a:p>
          <a:p>
            <a:r>
              <a:rPr lang="en-GB" sz="2800" dirty="0"/>
              <a:t>Be suitable for use by young adults.</a:t>
            </a:r>
          </a:p>
          <a:p>
            <a:r>
              <a:rPr lang="en-GB" sz="2800" dirty="0"/>
              <a:t>Be small, light and portable (easy to carry).</a:t>
            </a:r>
          </a:p>
          <a:p>
            <a:r>
              <a:rPr lang="en-GB" sz="2800" dirty="0"/>
              <a:t>Be able to withstand repeated use (durable).</a:t>
            </a:r>
          </a:p>
          <a:p>
            <a:r>
              <a:rPr lang="en-GB" sz="2800" dirty="0"/>
              <a:t>Be aesthetically and ergonomically pleasing.</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956895" y="2420889"/>
            <a:ext cx="4032448" cy="3095129"/>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This program has been written in </a:t>
            </a:r>
            <a:r>
              <a:rPr lang="en-GB" sz="2400" b="1" dirty="0"/>
              <a:t>JavaScript Blocks Editor.</a:t>
            </a:r>
          </a:p>
          <a:p>
            <a:r>
              <a:rPr lang="en-GB" sz="2400" dirty="0"/>
              <a:t>Open the editor and drag the file </a:t>
            </a:r>
            <a:r>
              <a:rPr lang="en-GB" sz="2400" b="1" dirty="0" err="1"/>
              <a:t>microbit</a:t>
            </a:r>
            <a:r>
              <a:rPr lang="en-GB" sz="2400" b="1" dirty="0"/>
              <a:t>-counter-</a:t>
            </a:r>
            <a:r>
              <a:rPr lang="en-GB" sz="2400" b="1" dirty="0" err="1"/>
              <a:t>jsb.hex</a:t>
            </a:r>
            <a:r>
              <a:rPr lang="en-GB" sz="2400" b="1" dirty="0"/>
              <a:t> </a:t>
            </a:r>
            <a:r>
              <a:rPr lang="en-GB" sz="2400" dirty="0"/>
              <a:t>onto the work area.</a:t>
            </a:r>
          </a:p>
          <a:p>
            <a:r>
              <a:rPr lang="en-GB" sz="2400" b="1" dirty="0"/>
              <a:t>Download the program </a:t>
            </a:r>
            <a:r>
              <a:rPr lang="en-GB" sz="2400" dirty="0"/>
              <a:t>onto your BBC micro:bit.</a:t>
            </a:r>
          </a:p>
        </p:txBody>
      </p:sp>
      <p:sp>
        <p:nvSpPr>
          <p:cNvPr id="6" name="Title 1"/>
          <p:cNvSpPr txBox="1">
            <a:spLocks/>
          </p:cNvSpPr>
          <p:nvPr/>
        </p:nvSpPr>
        <p:spPr>
          <a:xfrm>
            <a:off x="4990776" y="1628801"/>
            <a:ext cx="3384376"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Pre-Written Program</a:t>
            </a:r>
          </a:p>
        </p:txBody>
      </p:sp>
      <p:pic>
        <p:nvPicPr>
          <p:cNvPr id="3" name="Picture 2">
            <a:extLst>
              <a:ext uri="{FF2B5EF4-FFF2-40B4-BE49-F238E27FC236}">
                <a16:creationId xmlns="" xmlns:a16="http://schemas.microsoft.com/office/drawing/2014/main" id="{D0486FB6-2ED9-41C3-BA82-51F4F6A0C795}"/>
              </a:ext>
            </a:extLst>
          </p:cNvPr>
          <p:cNvPicPr>
            <a:picLocks noChangeAspect="1"/>
          </p:cNvPicPr>
          <p:nvPr/>
        </p:nvPicPr>
        <p:blipFill rotWithShape="1">
          <a:blip r:embed="rId3"/>
          <a:srcRect l="50788" t="27590" r="25588" b="33192"/>
          <a:stretch/>
        </p:blipFill>
        <p:spPr>
          <a:xfrm>
            <a:off x="395536" y="1628801"/>
            <a:ext cx="4176464" cy="3898035"/>
          </a:xfrm>
          <a:prstGeom prst="rect">
            <a:avLst/>
          </a:prstGeom>
        </p:spPr>
      </p:pic>
    </p:spTree>
    <p:extLst>
      <p:ext uri="{BB962C8B-B14F-4D97-AF65-F5344CB8AC3E}">
        <p14:creationId xmlns:p14="http://schemas.microsoft.com/office/powerpoint/2010/main" val="392931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956895" y="2420889"/>
            <a:ext cx="4032448" cy="3095129"/>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This program has been written in the </a:t>
            </a:r>
            <a:r>
              <a:rPr lang="en-GB" sz="2400" b="1" dirty="0"/>
              <a:t>Python Editor.</a:t>
            </a:r>
          </a:p>
          <a:p>
            <a:r>
              <a:rPr lang="en-GB" sz="2400" dirty="0"/>
              <a:t>Open the editor and drag the file </a:t>
            </a:r>
            <a:r>
              <a:rPr lang="en-GB" sz="2400" b="1" dirty="0"/>
              <a:t>counter.py </a:t>
            </a:r>
            <a:r>
              <a:rPr lang="en-GB" sz="2400" dirty="0"/>
              <a:t>onto the work area.</a:t>
            </a:r>
          </a:p>
          <a:p>
            <a:r>
              <a:rPr lang="en-GB" sz="2400" b="1" dirty="0"/>
              <a:t>Download the program </a:t>
            </a:r>
            <a:r>
              <a:rPr lang="en-GB" sz="2400" dirty="0"/>
              <a:t>onto your BBC </a:t>
            </a:r>
            <a:r>
              <a:rPr lang="en-GB" sz="2400" dirty="0" err="1"/>
              <a:t>micro:bit</a:t>
            </a:r>
            <a:r>
              <a:rPr lang="en-GB" sz="2400" dirty="0"/>
              <a:t>.</a:t>
            </a:r>
          </a:p>
        </p:txBody>
      </p:sp>
      <p:sp>
        <p:nvSpPr>
          <p:cNvPr id="4" name="Title 1"/>
          <p:cNvSpPr txBox="1">
            <a:spLocks/>
          </p:cNvSpPr>
          <p:nvPr/>
        </p:nvSpPr>
        <p:spPr>
          <a:xfrm>
            <a:off x="144745" y="1556379"/>
            <a:ext cx="3384376"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Pre-Written Program</a:t>
            </a:r>
          </a:p>
        </p:txBody>
      </p:sp>
      <p:pic>
        <p:nvPicPr>
          <p:cNvPr id="5" name="Picture 4">
            <a:extLst>
              <a:ext uri="{FF2B5EF4-FFF2-40B4-BE49-F238E27FC236}">
                <a16:creationId xmlns="" xmlns:a16="http://schemas.microsoft.com/office/drawing/2014/main" id="{5BAA59B4-E064-415D-A067-DA7172EFF06E}"/>
              </a:ext>
            </a:extLst>
          </p:cNvPr>
          <p:cNvPicPr>
            <a:picLocks noChangeAspect="1"/>
          </p:cNvPicPr>
          <p:nvPr/>
        </p:nvPicPr>
        <p:blipFill rotWithShape="1">
          <a:blip r:embed="rId3"/>
          <a:srcRect l="-1" t="33192" r="59567" b="23387"/>
          <a:stretch/>
        </p:blipFill>
        <p:spPr>
          <a:xfrm>
            <a:off x="323528" y="2612174"/>
            <a:ext cx="4454518" cy="2689447"/>
          </a:xfrm>
          <a:prstGeom prst="rect">
            <a:avLst/>
          </a:prstGeom>
        </p:spPr>
      </p:pic>
    </p:spTree>
    <p:extLst>
      <p:ext uri="{BB962C8B-B14F-4D97-AF65-F5344CB8AC3E}">
        <p14:creationId xmlns:p14="http://schemas.microsoft.com/office/powerpoint/2010/main" val="791979474"/>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1893</TotalTime>
  <Words>328</Words>
  <Application>Microsoft Office PowerPoint</Application>
  <PresentationFormat>On-screen Show (4:3)</PresentationFormat>
  <Paragraphs>31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Power point template</vt:lpstr>
      <vt:lpstr>Counting the Score -   micro:bit Quiz Counter</vt:lpstr>
      <vt:lpstr>Design Brief</vt:lpstr>
      <vt:lpstr>Design Criteria</vt:lpstr>
      <vt:lpstr>PowerPoint Presentation</vt:lpstr>
      <vt:lpstr>PowerPoint Presentation</vt:lpstr>
    </vt:vector>
  </TitlesOfParts>
  <Company>Attainment in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Margerison,Holly</cp:lastModifiedBy>
  <cp:revision>241</cp:revision>
  <cp:lastPrinted>2015-11-05T21:09:09Z</cp:lastPrinted>
  <dcterms:created xsi:type="dcterms:W3CDTF">2011-06-16T08:08:24Z</dcterms:created>
  <dcterms:modified xsi:type="dcterms:W3CDTF">2018-01-22T11:48:57Z</dcterms:modified>
</cp:coreProperties>
</file>