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varScale="1">
        <p:scale>
          <a:sx n="104" d="100"/>
          <a:sy n="104" d="100"/>
        </p:scale>
        <p:origin x="-181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22/01/2018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this brief with the students</a:t>
            </a:r>
            <a:r>
              <a:rPr lang="en-GB" baseline="0" dirty="0"/>
              <a:t> if not already done from the starter activity.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18013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 block or systems</a:t>
            </a:r>
            <a:r>
              <a:rPr lang="en-GB" baseline="0" dirty="0"/>
              <a:t> diagram shows a possible basic layout of the system. Can be used as an example of how the students may plan out their own system.</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176425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slide contains simple input devices that could be used in the system. However it is anticipated that this slide will be edited by the teacher to reflect what is available in their school or what they wish to be available for students. An additional activity could allow learners to research and find their own suitable input devices, or look at alternatives. </a:t>
            </a:r>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366708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is available and can be handed out to learners.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2307755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is available and can be handed out to learners.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8</a:t>
            </a:fld>
            <a:endParaRPr lang="en-GB" dirty="0"/>
          </a:p>
        </p:txBody>
      </p:sp>
    </p:spTree>
    <p:extLst>
      <p:ext uri="{BB962C8B-B14F-4D97-AF65-F5344CB8AC3E}">
        <p14:creationId xmlns:p14="http://schemas.microsoft.com/office/powerpoint/2010/main" val="137628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22/01/2018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22/01/2018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22/01/2018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032" name="Picture 13" descr="micro-bit Logo stripped_Lantern Colour Grad+Black BBC Logo_RGB"/>
          <p:cNvPicPr>
            <a:picLocks noChangeAspect="1" noChangeArrowheads="1"/>
          </p:cNvPicPr>
          <p:nvPr/>
        </p:nvPicPr>
        <p:blipFill rotWithShape="1">
          <a:blip r:embed="rId16" cstate="print"/>
          <a:srcRect l="30448"/>
          <a:stretch/>
        </p:blipFill>
        <p:spPr bwMode="auto">
          <a:xfrm>
            <a:off x="5625193" y="377860"/>
            <a:ext cx="3051263" cy="59527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crobit.org/co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11560" y="1772816"/>
            <a:ext cx="7920880" cy="1082402"/>
          </a:xfrm>
        </p:spPr>
        <p:txBody>
          <a:bodyPr/>
          <a:lstStyle/>
          <a:p>
            <a:r>
              <a:rPr lang="en-GB" sz="4800" b="1" dirty="0"/>
              <a:t>Saving Lighting Energy with the </a:t>
            </a:r>
            <a:r>
              <a:rPr lang="en-GB" sz="4800" b="1" dirty="0" err="1" smtClean="0"/>
              <a:t>micro:bit</a:t>
            </a:r>
            <a:endParaRPr lang="en-GB" sz="4800" b="1" dirty="0"/>
          </a:p>
        </p:txBody>
      </p:sp>
      <p:sp>
        <p:nvSpPr>
          <p:cNvPr id="9" name="Subtitle 2"/>
          <p:cNvSpPr>
            <a:spLocks noGrp="1"/>
          </p:cNvSpPr>
          <p:nvPr>
            <p:ph type="subTitle" idx="1"/>
          </p:nvPr>
        </p:nvSpPr>
        <p:spPr>
          <a:xfrm>
            <a:off x="1907704" y="3789040"/>
            <a:ext cx="5144616" cy="1536576"/>
          </a:xfrm>
        </p:spPr>
        <p:txBody>
          <a:bodyPr/>
          <a:lstStyle/>
          <a:p>
            <a:r>
              <a:rPr lang="en-GB" dirty="0"/>
              <a:t>Developing the Programmable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268760"/>
            <a:ext cx="8229600" cy="720080"/>
          </a:xfrm>
        </p:spPr>
        <p:txBody>
          <a:bodyPr/>
          <a:lstStyle/>
          <a:p>
            <a:r>
              <a:rPr lang="en-GB" b="1" dirty="0"/>
              <a:t>Design Brief</a:t>
            </a:r>
          </a:p>
        </p:txBody>
      </p:sp>
      <p:sp>
        <p:nvSpPr>
          <p:cNvPr id="8" name="Content Placeholder 2"/>
          <p:cNvSpPr>
            <a:spLocks noGrp="1"/>
          </p:cNvSpPr>
          <p:nvPr>
            <p:ph idx="1"/>
          </p:nvPr>
        </p:nvSpPr>
        <p:spPr>
          <a:xfrm>
            <a:off x="179512" y="1988840"/>
            <a:ext cx="7056784" cy="4137323"/>
          </a:xfrm>
        </p:spPr>
        <p:txBody>
          <a:bodyPr/>
          <a:lstStyle/>
          <a:p>
            <a:pPr>
              <a:buNone/>
            </a:pPr>
            <a:r>
              <a:rPr lang="en-GB" sz="2200" b="1" dirty="0"/>
              <a:t>Situation</a:t>
            </a:r>
          </a:p>
          <a:p>
            <a:r>
              <a:rPr lang="en-GB" sz="2200" dirty="0"/>
              <a:t>People are always looking for ways to save energy. It is estimated that the average UK homeowner could save up to £240 a year alone on the cost of lighting their home.</a:t>
            </a:r>
          </a:p>
          <a:p>
            <a:endParaRPr lang="en-GB" sz="800" dirty="0"/>
          </a:p>
          <a:p>
            <a:pPr marL="0" indent="0">
              <a:buNone/>
            </a:pPr>
            <a:r>
              <a:rPr lang="en-GB" sz="2200" b="1" dirty="0"/>
              <a:t>Brief</a:t>
            </a:r>
          </a:p>
          <a:p>
            <a:r>
              <a:rPr lang="en-GB" sz="2200" dirty="0"/>
              <a:t>Using </a:t>
            </a:r>
            <a:r>
              <a:rPr lang="en-GB" sz="2200" dirty="0" smtClean="0"/>
              <a:t>the </a:t>
            </a:r>
            <a:r>
              <a:rPr lang="en-GB" sz="2200" dirty="0"/>
              <a:t>micro:bit, create a prototype for an automatic lighting system for the home. The system must be able to turn the lighting on when somebody enters a room. It must also turn the lighting off when people leave the room, or after a timed period to save energy.</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6925" t="21651" r="19288" b="21650"/>
          <a:stretch/>
        </p:blipFill>
        <p:spPr>
          <a:xfrm>
            <a:off x="7308303" y="4437112"/>
            <a:ext cx="1731065" cy="153872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848618" y="2119914"/>
            <a:ext cx="2650435" cy="17310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07866"/>
            <a:ext cx="8229600" cy="896998"/>
          </a:xfrm>
        </p:spPr>
        <p:txBody>
          <a:bodyPr/>
          <a:lstStyle/>
          <a:p>
            <a:r>
              <a:rPr lang="en-GB" b="1" dirty="0"/>
              <a:t>Systems Diagram</a:t>
            </a:r>
          </a:p>
        </p:txBody>
      </p:sp>
      <p:sp>
        <p:nvSpPr>
          <p:cNvPr id="4" name="Rectangle 3"/>
          <p:cNvSpPr/>
          <p:nvPr/>
        </p:nvSpPr>
        <p:spPr>
          <a:xfrm>
            <a:off x="1518703" y="292494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Motion Sensor</a:t>
            </a:r>
          </a:p>
        </p:txBody>
      </p:sp>
      <p:sp>
        <p:nvSpPr>
          <p:cNvPr id="6" name="Rectangle 5"/>
          <p:cNvSpPr/>
          <p:nvPr/>
        </p:nvSpPr>
        <p:spPr>
          <a:xfrm>
            <a:off x="3678943" y="292494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Processor</a:t>
            </a:r>
          </a:p>
        </p:txBody>
      </p:sp>
      <p:sp>
        <p:nvSpPr>
          <p:cNvPr id="7" name="Rectangle 6"/>
          <p:cNvSpPr/>
          <p:nvPr/>
        </p:nvSpPr>
        <p:spPr>
          <a:xfrm>
            <a:off x="5839183" y="292494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Hi-bright </a:t>
            </a:r>
          </a:p>
          <a:p>
            <a:pPr algn="ctr"/>
            <a:r>
              <a:rPr lang="en-GB" dirty="0"/>
              <a:t>LEDs</a:t>
            </a:r>
          </a:p>
        </p:txBody>
      </p:sp>
      <p:cxnSp>
        <p:nvCxnSpPr>
          <p:cNvPr id="10" name="Straight Arrow Connector 9"/>
          <p:cNvCxnSpPr>
            <a:stCxn id="4" idx="3"/>
            <a:endCxn id="6" idx="1"/>
          </p:cNvCxnSpPr>
          <p:nvPr/>
        </p:nvCxnSpPr>
        <p:spPr>
          <a:xfrm>
            <a:off x="3030871" y="364502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91111" y="364502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70631" y="364502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351351" y="364502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78743" y="2492896"/>
            <a:ext cx="792088" cy="369332"/>
          </a:xfrm>
          <a:prstGeom prst="rect">
            <a:avLst/>
          </a:prstGeom>
          <a:noFill/>
        </p:spPr>
        <p:txBody>
          <a:bodyPr wrap="square" rtlCol="0">
            <a:spAutoFit/>
          </a:bodyPr>
          <a:lstStyle/>
          <a:p>
            <a:pPr algn="ctr"/>
            <a:r>
              <a:rPr lang="en-GB" b="1" dirty="0"/>
              <a:t>INPUT</a:t>
            </a:r>
          </a:p>
        </p:txBody>
      </p:sp>
      <p:sp>
        <p:nvSpPr>
          <p:cNvPr id="26" name="TextBox 25"/>
          <p:cNvSpPr txBox="1"/>
          <p:nvPr/>
        </p:nvSpPr>
        <p:spPr>
          <a:xfrm>
            <a:off x="3894967" y="2492896"/>
            <a:ext cx="1080120" cy="369332"/>
          </a:xfrm>
          <a:prstGeom prst="rect">
            <a:avLst/>
          </a:prstGeom>
          <a:noFill/>
        </p:spPr>
        <p:txBody>
          <a:bodyPr wrap="square" rtlCol="0">
            <a:spAutoFit/>
          </a:bodyPr>
          <a:lstStyle/>
          <a:p>
            <a:pPr algn="ctr"/>
            <a:r>
              <a:rPr lang="en-GB" b="1" dirty="0"/>
              <a:t>PROCESS</a:t>
            </a:r>
          </a:p>
        </p:txBody>
      </p:sp>
      <p:sp>
        <p:nvSpPr>
          <p:cNvPr id="27" name="TextBox 26"/>
          <p:cNvSpPr txBox="1"/>
          <p:nvPr/>
        </p:nvSpPr>
        <p:spPr>
          <a:xfrm>
            <a:off x="5983199" y="2492896"/>
            <a:ext cx="1224136" cy="369332"/>
          </a:xfrm>
          <a:prstGeom prst="rect">
            <a:avLst/>
          </a:prstGeom>
          <a:noFill/>
        </p:spPr>
        <p:txBody>
          <a:bodyPr wrap="square" rtlCol="0">
            <a:spAutoFit/>
          </a:bodyPr>
          <a:lstStyle/>
          <a:p>
            <a:pPr algn="ctr"/>
            <a:r>
              <a:rPr lang="en-GB" b="1" dirty="0"/>
              <a:t>OUTPUT</a:t>
            </a:r>
          </a:p>
        </p:txBody>
      </p:sp>
      <p:sp>
        <p:nvSpPr>
          <p:cNvPr id="28" name="TextBox 27"/>
          <p:cNvSpPr txBox="1"/>
          <p:nvPr/>
        </p:nvSpPr>
        <p:spPr>
          <a:xfrm>
            <a:off x="7567375" y="3789040"/>
            <a:ext cx="1324831" cy="369332"/>
          </a:xfrm>
          <a:prstGeom prst="rect">
            <a:avLst/>
          </a:prstGeom>
          <a:noFill/>
        </p:spPr>
        <p:txBody>
          <a:bodyPr wrap="square" rtlCol="0">
            <a:spAutoFit/>
          </a:bodyPr>
          <a:lstStyle/>
          <a:p>
            <a:r>
              <a:rPr lang="en-GB" dirty="0"/>
              <a:t>Light</a:t>
            </a:r>
          </a:p>
        </p:txBody>
      </p:sp>
      <p:sp>
        <p:nvSpPr>
          <p:cNvPr id="31" name="TextBox 30"/>
          <p:cNvSpPr txBox="1"/>
          <p:nvPr/>
        </p:nvSpPr>
        <p:spPr>
          <a:xfrm>
            <a:off x="220453" y="3789040"/>
            <a:ext cx="1224136" cy="369332"/>
          </a:xfrm>
          <a:prstGeom prst="rect">
            <a:avLst/>
          </a:prstGeom>
          <a:noFill/>
        </p:spPr>
        <p:txBody>
          <a:bodyPr wrap="square" rtlCol="0">
            <a:spAutoFit/>
          </a:bodyPr>
          <a:lstStyle/>
          <a:p>
            <a:r>
              <a:rPr lang="en-GB" dirty="0"/>
              <a:t>Movement </a:t>
            </a:r>
          </a:p>
        </p:txBody>
      </p:sp>
      <p:sp>
        <p:nvSpPr>
          <p:cNvPr id="32" name="TextBox 31"/>
          <p:cNvSpPr txBox="1"/>
          <p:nvPr/>
        </p:nvSpPr>
        <p:spPr>
          <a:xfrm>
            <a:off x="273198" y="5013722"/>
            <a:ext cx="8535116" cy="646331"/>
          </a:xfrm>
          <a:prstGeom prst="rect">
            <a:avLst/>
          </a:prstGeom>
          <a:noFill/>
        </p:spPr>
        <p:txBody>
          <a:bodyPr wrap="square" rtlCol="0">
            <a:spAutoFit/>
          </a:bodyPr>
          <a:lstStyle/>
          <a:p>
            <a:r>
              <a:rPr lang="en-GB" dirty="0"/>
              <a:t>A systems or block diagram shows the layout of the system to be created. The blocks represent the physical parts of the system and the arrows represent signals.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20080"/>
          </a:xfrm>
        </p:spPr>
        <p:txBody>
          <a:bodyPr/>
          <a:lstStyle/>
          <a:p>
            <a:r>
              <a:rPr lang="en-GB" b="1" dirty="0"/>
              <a:t>Design Criteria</a:t>
            </a:r>
          </a:p>
        </p:txBody>
      </p:sp>
      <p:sp>
        <p:nvSpPr>
          <p:cNvPr id="3" name="Content Placeholder 2"/>
          <p:cNvSpPr>
            <a:spLocks noGrp="1"/>
          </p:cNvSpPr>
          <p:nvPr>
            <p:ph idx="1"/>
          </p:nvPr>
        </p:nvSpPr>
        <p:spPr>
          <a:xfrm>
            <a:off x="107504" y="2060848"/>
            <a:ext cx="9036496" cy="4065315"/>
          </a:xfrm>
        </p:spPr>
        <p:txBody>
          <a:bodyPr/>
          <a:lstStyle/>
          <a:p>
            <a:pPr>
              <a:buNone/>
            </a:pPr>
            <a:r>
              <a:rPr lang="en-GB" sz="2800" b="1" dirty="0"/>
              <a:t>The proposed system must:</a:t>
            </a:r>
          </a:p>
          <a:p>
            <a:r>
              <a:rPr lang="en-GB" sz="2800" dirty="0"/>
              <a:t>Be programmable using the </a:t>
            </a:r>
            <a:r>
              <a:rPr lang="en-GB" sz="2800" dirty="0" err="1" smtClean="0"/>
              <a:t>micro:bit</a:t>
            </a:r>
            <a:r>
              <a:rPr lang="en-GB" sz="2800" dirty="0"/>
              <a:t>.</a:t>
            </a:r>
          </a:p>
          <a:p>
            <a:r>
              <a:rPr lang="en-GB" sz="2800" dirty="0"/>
              <a:t>Use a suitable sensor to detect when somebody has entered a room.</a:t>
            </a:r>
          </a:p>
          <a:p>
            <a:r>
              <a:rPr lang="en-GB" sz="2800" dirty="0"/>
              <a:t>Use one or more hi-bright LEDs to provide the lighting for the room when someone has entered.</a:t>
            </a:r>
          </a:p>
          <a:p>
            <a:r>
              <a:rPr lang="en-GB" sz="2800" dirty="0"/>
              <a:t>Turn off the lighting when people leave the room or after a timed period.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340768"/>
            <a:ext cx="8229600" cy="864096"/>
          </a:xfrm>
        </p:spPr>
        <p:txBody>
          <a:bodyPr/>
          <a:lstStyle/>
          <a:p>
            <a:r>
              <a:rPr lang="en-GB" sz="4000" b="1" dirty="0"/>
              <a:t>Input Device Options</a:t>
            </a:r>
          </a:p>
        </p:txBody>
      </p:sp>
      <p:sp>
        <p:nvSpPr>
          <p:cNvPr id="9" name="Content Placeholder 2"/>
          <p:cNvSpPr>
            <a:spLocks noGrp="1"/>
          </p:cNvSpPr>
          <p:nvPr>
            <p:ph idx="1"/>
          </p:nvPr>
        </p:nvSpPr>
        <p:spPr>
          <a:xfrm>
            <a:off x="489668" y="3068960"/>
            <a:ext cx="6851104" cy="3024337"/>
          </a:xfrm>
        </p:spPr>
        <p:txBody>
          <a:bodyPr/>
          <a:lstStyle/>
          <a:p>
            <a:pPr>
              <a:buNone/>
            </a:pPr>
            <a:r>
              <a:rPr lang="en-GB" sz="2000" b="1" dirty="0"/>
              <a:t>Possible input device options:</a:t>
            </a:r>
          </a:p>
          <a:p>
            <a:r>
              <a:rPr lang="en-GB" sz="2000" dirty="0"/>
              <a:t>Passive infrared (PIR) sensor</a:t>
            </a:r>
          </a:p>
          <a:p>
            <a:r>
              <a:rPr lang="en-GB" sz="2000" dirty="0"/>
              <a:t>Reed switch (attached to room door)</a:t>
            </a:r>
          </a:p>
          <a:p>
            <a:r>
              <a:rPr lang="en-GB" sz="2000" dirty="0"/>
              <a:t>Pressure pad (under floor)</a:t>
            </a:r>
          </a:p>
          <a:p>
            <a:r>
              <a:rPr lang="en-GB" sz="2000" dirty="0"/>
              <a:t>LDR (light dependent resistor)</a:t>
            </a:r>
          </a:p>
          <a:p>
            <a:r>
              <a:rPr lang="en-GB" sz="2000" dirty="0"/>
              <a:t>Any type of motion sensor</a:t>
            </a:r>
          </a:p>
          <a:p>
            <a:endParaRPr lang="en-GB" sz="800" dirty="0"/>
          </a:p>
          <a:p>
            <a:endParaRPr lang="en-GB" sz="2000" dirty="0"/>
          </a:p>
        </p:txBody>
      </p:sp>
      <p:sp>
        <p:nvSpPr>
          <p:cNvPr id="10" name="Rectangle 9"/>
          <p:cNvSpPr/>
          <p:nvPr/>
        </p:nvSpPr>
        <p:spPr>
          <a:xfrm>
            <a:off x="428004" y="2204864"/>
            <a:ext cx="8352928" cy="707886"/>
          </a:xfrm>
          <a:prstGeom prst="rect">
            <a:avLst/>
          </a:prstGeom>
        </p:spPr>
        <p:txBody>
          <a:bodyPr wrap="square">
            <a:spAutoFit/>
          </a:bodyPr>
          <a:lstStyle/>
          <a:p>
            <a:pPr>
              <a:buNone/>
            </a:pPr>
            <a:r>
              <a:rPr lang="en-GB" sz="2000" dirty="0"/>
              <a:t>Input and output devices can be attached to the micro:bit’s input ports using crocodile clips.</a:t>
            </a:r>
          </a:p>
        </p:txBody>
      </p:sp>
      <p:sp>
        <p:nvSpPr>
          <p:cNvPr id="11" name="TextBox 10"/>
          <p:cNvSpPr txBox="1"/>
          <p:nvPr/>
        </p:nvSpPr>
        <p:spPr>
          <a:xfrm>
            <a:off x="4964508" y="3140968"/>
            <a:ext cx="3168352" cy="2185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000" b="1" dirty="0"/>
              <a:t>Additional Activity:</a:t>
            </a:r>
          </a:p>
          <a:p>
            <a:endParaRPr lang="en-GB" sz="800" b="1" dirty="0"/>
          </a:p>
          <a:p>
            <a:r>
              <a:rPr lang="en-GB" sz="2000" dirty="0"/>
              <a:t>Using component catalogues or internet sites, research different input devices that would be suitable for use in this system.</a:t>
            </a:r>
          </a:p>
          <a:p>
            <a:endParaRPr lang="en-GB"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648072"/>
          </a:xfrm>
        </p:spPr>
        <p:txBody>
          <a:bodyPr/>
          <a:lstStyle/>
          <a:p>
            <a:r>
              <a:rPr lang="en-GB" sz="4000" b="1" dirty="0"/>
              <a:t>Time to Develop your Program!</a:t>
            </a:r>
          </a:p>
        </p:txBody>
      </p:sp>
      <p:sp>
        <p:nvSpPr>
          <p:cNvPr id="3" name="Content Placeholder 2"/>
          <p:cNvSpPr>
            <a:spLocks noGrp="1"/>
          </p:cNvSpPr>
          <p:nvPr>
            <p:ph idx="1"/>
          </p:nvPr>
        </p:nvSpPr>
        <p:spPr>
          <a:xfrm>
            <a:off x="457200" y="2060847"/>
            <a:ext cx="8239944" cy="4065315"/>
          </a:xfrm>
        </p:spPr>
        <p:txBody>
          <a:bodyPr/>
          <a:lstStyle/>
          <a:p>
            <a:r>
              <a:rPr lang="en-GB" sz="2800" dirty="0"/>
              <a:t>Your device must be </a:t>
            </a:r>
            <a:r>
              <a:rPr lang="en-GB" sz="2800" b="1" dirty="0"/>
              <a:t>programmed.</a:t>
            </a:r>
          </a:p>
          <a:p>
            <a:r>
              <a:rPr lang="en-GB" sz="2800" dirty="0"/>
              <a:t>Your program must meet the needs of the </a:t>
            </a:r>
            <a:r>
              <a:rPr lang="en-GB" sz="2800" b="1" dirty="0"/>
              <a:t>design brief </a:t>
            </a:r>
            <a:r>
              <a:rPr lang="en-GB" sz="2800" dirty="0"/>
              <a:t>and the </a:t>
            </a:r>
            <a:r>
              <a:rPr lang="en-GB" sz="2800" b="1" dirty="0"/>
              <a:t>design criteria.</a:t>
            </a:r>
          </a:p>
          <a:p>
            <a:r>
              <a:rPr lang="en-GB" sz="2800" dirty="0"/>
              <a:t>You can program your BBC micro:bit using either the  </a:t>
            </a:r>
            <a:r>
              <a:rPr lang="en-GB" sz="2800" b="1" dirty="0"/>
              <a:t>JavaScript Blocks Editor </a:t>
            </a:r>
            <a:r>
              <a:rPr lang="en-GB" sz="2800" dirty="0"/>
              <a:t>or </a:t>
            </a:r>
            <a:r>
              <a:rPr lang="en-GB" sz="2800" b="1" dirty="0"/>
              <a:t>Python Editor.</a:t>
            </a:r>
          </a:p>
          <a:p>
            <a:r>
              <a:rPr lang="en-GB" sz="2800" dirty="0"/>
              <a:t>An </a:t>
            </a:r>
            <a:r>
              <a:rPr lang="en-GB" sz="2800" b="1" dirty="0"/>
              <a:t>example program written in each </a:t>
            </a:r>
            <a:r>
              <a:rPr lang="en-GB" sz="2800" dirty="0"/>
              <a:t>has been given to help get you started.</a:t>
            </a:r>
          </a:p>
          <a:p>
            <a:r>
              <a:rPr lang="en-GB" sz="2800" dirty="0"/>
              <a:t>Go to </a:t>
            </a:r>
            <a:r>
              <a:rPr lang="en-GB" sz="2800" dirty="0">
                <a:hlinkClick r:id="rId2"/>
              </a:rPr>
              <a:t>www.microbit.org/code</a:t>
            </a:r>
            <a:r>
              <a:rPr lang="en-GB" sz="2800" dirty="0"/>
              <a:t> to begin!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79512" y="1268760"/>
            <a:ext cx="7808837"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Example Program – JavaScript Blocks Editor</a:t>
            </a:r>
          </a:p>
          <a:p>
            <a:pPr algn="l"/>
            <a:endParaRPr lang="en-GB" sz="2800" b="1" dirty="0"/>
          </a:p>
        </p:txBody>
      </p:sp>
      <p:sp>
        <p:nvSpPr>
          <p:cNvPr id="10" name="Content Placeholder 2"/>
          <p:cNvSpPr txBox="1">
            <a:spLocks/>
          </p:cNvSpPr>
          <p:nvPr/>
        </p:nvSpPr>
        <p:spPr>
          <a:xfrm>
            <a:off x="179512" y="4005064"/>
            <a:ext cx="8784976" cy="198082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Go to </a:t>
            </a:r>
            <a:r>
              <a:rPr lang="en-GB" sz="2200" dirty="0">
                <a:hlinkClick r:id="rId3"/>
              </a:rPr>
              <a:t>www.microbit.org/code</a:t>
            </a:r>
            <a:r>
              <a:rPr lang="en-GB" sz="2200" dirty="0"/>
              <a:t> and open the </a:t>
            </a:r>
            <a:r>
              <a:rPr lang="en-GB" sz="2200" b="1" dirty="0"/>
              <a:t>JavaScript Blocks Editor.</a:t>
            </a:r>
          </a:p>
          <a:p>
            <a:r>
              <a:rPr lang="en-GB" sz="2200" dirty="0"/>
              <a:t>Drag the file </a:t>
            </a:r>
            <a:r>
              <a:rPr lang="en-GB" sz="2200" b="1" dirty="0" err="1"/>
              <a:t>microbit</a:t>
            </a:r>
            <a:r>
              <a:rPr lang="en-GB" sz="2200" b="1" dirty="0"/>
              <a:t>-lighting-</a:t>
            </a:r>
            <a:r>
              <a:rPr lang="en-GB" sz="2200" b="1" dirty="0" err="1"/>
              <a:t>jsb.hex</a:t>
            </a:r>
            <a:r>
              <a:rPr lang="en-GB" sz="2200" b="1" dirty="0"/>
              <a:t> </a:t>
            </a:r>
            <a:r>
              <a:rPr lang="en-GB" sz="2200" dirty="0"/>
              <a:t>onto the work area.</a:t>
            </a:r>
          </a:p>
          <a:p>
            <a:r>
              <a:rPr lang="en-GB" sz="2200" dirty="0"/>
              <a:t>This program will </a:t>
            </a:r>
            <a:r>
              <a:rPr lang="en-GB" sz="2200" b="1" dirty="0"/>
              <a:t>turn on </a:t>
            </a:r>
            <a:r>
              <a:rPr lang="en-GB" sz="2200" dirty="0"/>
              <a:t>an output attached to </a:t>
            </a:r>
            <a:r>
              <a:rPr lang="en-GB" sz="2200" b="1" dirty="0"/>
              <a:t>pin 1</a:t>
            </a:r>
            <a:r>
              <a:rPr lang="en-GB" sz="2200" dirty="0"/>
              <a:t> (such as an LED) when a </a:t>
            </a:r>
            <a:r>
              <a:rPr lang="en-GB" sz="2200" b="1" dirty="0"/>
              <a:t>high input signal </a:t>
            </a:r>
            <a:r>
              <a:rPr lang="en-GB" sz="2200" dirty="0"/>
              <a:t>is received on </a:t>
            </a:r>
            <a:r>
              <a:rPr lang="en-GB" sz="2200" b="1" dirty="0"/>
              <a:t>pin 0.</a:t>
            </a:r>
          </a:p>
          <a:p>
            <a:r>
              <a:rPr lang="en-GB" sz="2200" dirty="0"/>
              <a:t>Test it, download it and </a:t>
            </a:r>
            <a:r>
              <a:rPr lang="en-GB" sz="2200" b="1" dirty="0"/>
              <a:t>experiment </a:t>
            </a:r>
            <a:r>
              <a:rPr lang="en-GB" sz="2200" dirty="0"/>
              <a:t>with how it works!</a:t>
            </a:r>
          </a:p>
        </p:txBody>
      </p:sp>
      <p:pic>
        <p:nvPicPr>
          <p:cNvPr id="3" name="Picture 2">
            <a:extLst>
              <a:ext uri="{FF2B5EF4-FFF2-40B4-BE49-F238E27FC236}">
                <a16:creationId xmlns="" xmlns:a16="http://schemas.microsoft.com/office/drawing/2014/main" id="{ACB37E68-1A62-48CE-92F0-1242E310196C}"/>
              </a:ext>
            </a:extLst>
          </p:cNvPr>
          <p:cNvPicPr>
            <a:picLocks noChangeAspect="1"/>
          </p:cNvPicPr>
          <p:nvPr/>
        </p:nvPicPr>
        <p:blipFill rotWithShape="1">
          <a:blip r:embed="rId4"/>
          <a:srcRect l="52362" t="35993" r="6688" b="47199"/>
          <a:stretch/>
        </p:blipFill>
        <p:spPr>
          <a:xfrm>
            <a:off x="359379" y="1916831"/>
            <a:ext cx="7800862" cy="1800201"/>
          </a:xfrm>
          <a:prstGeom prst="rect">
            <a:avLst/>
          </a:prstGeom>
        </p:spPr>
      </p:pic>
    </p:spTree>
    <p:extLst>
      <p:ext uri="{BB962C8B-B14F-4D97-AF65-F5344CB8AC3E}">
        <p14:creationId xmlns:p14="http://schemas.microsoft.com/office/powerpoint/2010/main" val="355678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1268760"/>
            <a:ext cx="7808837"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Example Program – Python Editor</a:t>
            </a:r>
          </a:p>
        </p:txBody>
      </p:sp>
      <p:sp>
        <p:nvSpPr>
          <p:cNvPr id="7" name="Content Placeholder 2">
            <a:extLst>
              <a:ext uri="{FF2B5EF4-FFF2-40B4-BE49-F238E27FC236}">
                <a16:creationId xmlns="" xmlns:a16="http://schemas.microsoft.com/office/drawing/2014/main" id="{CC085386-C036-462E-A14D-53E4252FC205}"/>
              </a:ext>
            </a:extLst>
          </p:cNvPr>
          <p:cNvSpPr txBox="1">
            <a:spLocks/>
          </p:cNvSpPr>
          <p:nvPr/>
        </p:nvSpPr>
        <p:spPr>
          <a:xfrm>
            <a:off x="179512" y="4005064"/>
            <a:ext cx="8784976" cy="198082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Go to </a:t>
            </a:r>
            <a:r>
              <a:rPr lang="en-GB" sz="2200" dirty="0">
                <a:hlinkClick r:id="rId3"/>
              </a:rPr>
              <a:t>www.microbit.org/code</a:t>
            </a:r>
            <a:r>
              <a:rPr lang="en-GB" sz="2200" dirty="0"/>
              <a:t> and open the </a:t>
            </a:r>
            <a:r>
              <a:rPr lang="en-GB" sz="2200" b="1" dirty="0"/>
              <a:t>Python Editor.</a:t>
            </a:r>
          </a:p>
          <a:p>
            <a:r>
              <a:rPr lang="en-GB" sz="2200" dirty="0"/>
              <a:t>Drag the file </a:t>
            </a:r>
            <a:r>
              <a:rPr lang="en-GB" sz="2200" b="1" dirty="0"/>
              <a:t>lighting.py </a:t>
            </a:r>
            <a:r>
              <a:rPr lang="en-GB" sz="2200" dirty="0"/>
              <a:t>onto the work area.</a:t>
            </a:r>
          </a:p>
          <a:p>
            <a:r>
              <a:rPr lang="en-GB" sz="2200" dirty="0"/>
              <a:t>This program will </a:t>
            </a:r>
            <a:r>
              <a:rPr lang="en-GB" sz="2200" b="1" dirty="0"/>
              <a:t>turn on </a:t>
            </a:r>
            <a:r>
              <a:rPr lang="en-GB" sz="2200" dirty="0"/>
              <a:t>an output attached to </a:t>
            </a:r>
            <a:r>
              <a:rPr lang="en-GB" sz="2200" b="1" dirty="0"/>
              <a:t>pin 1</a:t>
            </a:r>
            <a:r>
              <a:rPr lang="en-GB" sz="2200" dirty="0"/>
              <a:t> (such as an LED) when a </a:t>
            </a:r>
            <a:r>
              <a:rPr lang="en-GB" sz="2200" b="1" dirty="0"/>
              <a:t>high input signal </a:t>
            </a:r>
            <a:r>
              <a:rPr lang="en-GB" sz="2200" dirty="0"/>
              <a:t>is received on </a:t>
            </a:r>
            <a:r>
              <a:rPr lang="en-GB" sz="2200" b="1" dirty="0"/>
              <a:t>pin 0.</a:t>
            </a:r>
          </a:p>
          <a:p>
            <a:r>
              <a:rPr lang="en-GB" sz="2200" dirty="0"/>
              <a:t>Test it, download it and </a:t>
            </a:r>
            <a:r>
              <a:rPr lang="en-GB" sz="2200" b="1" dirty="0"/>
              <a:t>experiment </a:t>
            </a:r>
            <a:r>
              <a:rPr lang="en-GB" sz="2200" dirty="0"/>
              <a:t>with how it works!</a:t>
            </a:r>
          </a:p>
        </p:txBody>
      </p:sp>
      <p:pic>
        <p:nvPicPr>
          <p:cNvPr id="5" name="Picture 4">
            <a:extLst>
              <a:ext uri="{FF2B5EF4-FFF2-40B4-BE49-F238E27FC236}">
                <a16:creationId xmlns="" xmlns:a16="http://schemas.microsoft.com/office/drawing/2014/main" id="{73F3E65C-BF22-41CC-9004-195A59BCD079}"/>
              </a:ext>
            </a:extLst>
          </p:cNvPr>
          <p:cNvPicPr>
            <a:picLocks noChangeAspect="1"/>
          </p:cNvPicPr>
          <p:nvPr/>
        </p:nvPicPr>
        <p:blipFill rotWithShape="1">
          <a:blip r:embed="rId4"/>
          <a:srcRect t="33192" r="53150" b="50000"/>
          <a:stretch/>
        </p:blipFill>
        <p:spPr>
          <a:xfrm>
            <a:off x="323528" y="2034559"/>
            <a:ext cx="8114595" cy="1636753"/>
          </a:xfrm>
          <a:prstGeom prst="rect">
            <a:avLst/>
          </a:prstGeom>
        </p:spPr>
      </p:pic>
    </p:spTree>
    <p:extLst>
      <p:ext uri="{BB962C8B-B14F-4D97-AF65-F5344CB8AC3E}">
        <p14:creationId xmlns:p14="http://schemas.microsoft.com/office/powerpoint/2010/main" val="302788739"/>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1411</TotalTime>
  <Words>698</Words>
  <Application>Microsoft Office PowerPoint</Application>
  <PresentationFormat>On-screen Show (4:3)</PresentationFormat>
  <Paragraphs>62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 point template</vt:lpstr>
      <vt:lpstr>Saving Lighting Energy with the micro:bit</vt:lpstr>
      <vt:lpstr>Design Brief</vt:lpstr>
      <vt:lpstr>Systems Diagram</vt:lpstr>
      <vt:lpstr>Design Criteria</vt:lpstr>
      <vt:lpstr>Input Device Options</vt:lpstr>
      <vt:lpstr>Time to Develop your Program!</vt:lpstr>
      <vt:lpstr>PowerPoint Presentation</vt:lpstr>
      <vt:lpstr>PowerPoint Presentation</vt:lpstr>
    </vt:vector>
  </TitlesOfParts>
  <Company>Attainment in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Margerison,Holly</cp:lastModifiedBy>
  <cp:revision>168</cp:revision>
  <dcterms:created xsi:type="dcterms:W3CDTF">2011-06-16T08:08:24Z</dcterms:created>
  <dcterms:modified xsi:type="dcterms:W3CDTF">2018-01-22T11:53:15Z</dcterms:modified>
</cp:coreProperties>
</file>