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9606" autoAdjust="0"/>
  </p:normalViewPr>
  <p:slideViewPr>
    <p:cSldViewPr>
      <p:cViewPr>
        <p:scale>
          <a:sx n="110" d="100"/>
          <a:sy n="110" d="100"/>
        </p:scale>
        <p:origin x="-16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22/01/2018</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22/01/2018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Share this brief with the students</a:t>
            </a:r>
            <a:r>
              <a:rPr lang="en-GB" baseline="0" dirty="0"/>
              <a:t> if not already done from the starter activity.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2</a:t>
            </a:fld>
            <a:endParaRPr lang="en-GB" dirty="0"/>
          </a:p>
        </p:txBody>
      </p:sp>
    </p:spTree>
    <p:extLst>
      <p:ext uri="{BB962C8B-B14F-4D97-AF65-F5344CB8AC3E}">
        <p14:creationId xmlns:p14="http://schemas.microsoft.com/office/powerpoint/2010/main" val="18013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 block or systems</a:t>
            </a:r>
            <a:r>
              <a:rPr lang="en-GB" baseline="0" dirty="0"/>
              <a:t> diagram shows a possible basic layout of the system. Can be used as an example of how the students may plan out their own system.</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1764255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3667082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Share this example program with learners to help them. Lower ability learners or those lacking programming confidence could start by writing or experimenting with this program first. They could then adapt and develop it. A PDF handout showing the example programs is available and can be handed out to learners. </a:t>
            </a:r>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2383665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Share this example program with learners to help them. Lower ability learners or those lacking programming confidence could start by writing or experimenting with this program first. They could then adapt and develop it. A PDF handout showing the example programs is available and can be handed out to learners. </a:t>
            </a:r>
          </a:p>
        </p:txBody>
      </p:sp>
      <p:sp>
        <p:nvSpPr>
          <p:cNvPr id="4" name="Slide Number Placeholder 3"/>
          <p:cNvSpPr>
            <a:spLocks noGrp="1"/>
          </p:cNvSpPr>
          <p:nvPr>
            <p:ph type="sldNum" sz="quarter" idx="10"/>
          </p:nvPr>
        </p:nvSpPr>
        <p:spPr/>
        <p:txBody>
          <a:bodyPr/>
          <a:lstStyle/>
          <a:p>
            <a:fld id="{3EB474A7-B749-4504-9847-6E28E627D631}" type="slidenum">
              <a:rPr lang="en-GB" smtClean="0"/>
              <a:pPr/>
              <a:t>8</a:t>
            </a:fld>
            <a:endParaRPr lang="en-GB" dirty="0"/>
          </a:p>
        </p:txBody>
      </p:sp>
    </p:spTree>
    <p:extLst>
      <p:ext uri="{BB962C8B-B14F-4D97-AF65-F5344CB8AC3E}">
        <p14:creationId xmlns:p14="http://schemas.microsoft.com/office/powerpoint/2010/main" val="307939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22/01/2018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22/01/2018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22/01/2018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032" name="Picture 13" descr="micro-bit Logo stripped_Lantern Colour Grad+Black BBC Logo_RGB"/>
          <p:cNvPicPr>
            <a:picLocks noChangeAspect="1" noChangeArrowheads="1"/>
          </p:cNvPicPr>
          <p:nvPr/>
        </p:nvPicPr>
        <p:blipFill rotWithShape="1">
          <a:blip r:embed="rId16" cstate="print"/>
          <a:srcRect l="30038"/>
          <a:stretch/>
        </p:blipFill>
        <p:spPr bwMode="auto">
          <a:xfrm>
            <a:off x="5607170" y="377860"/>
            <a:ext cx="3069286" cy="59527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crobit.org/co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51520" y="1772816"/>
            <a:ext cx="8640960" cy="1082402"/>
          </a:xfrm>
        </p:spPr>
        <p:txBody>
          <a:bodyPr/>
          <a:lstStyle/>
          <a:p>
            <a:r>
              <a:rPr lang="en-GB" sz="4800" b="1" dirty="0"/>
              <a:t>‘Keep off that bag!’</a:t>
            </a:r>
            <a:br>
              <a:rPr lang="en-GB" sz="4800" b="1" dirty="0"/>
            </a:br>
            <a:r>
              <a:rPr lang="en-GB" sz="4800" b="1" dirty="0" err="1" smtClean="0"/>
              <a:t>micro:bit</a:t>
            </a:r>
            <a:r>
              <a:rPr lang="en-GB" sz="4800" b="1" dirty="0" smtClean="0"/>
              <a:t> </a:t>
            </a:r>
            <a:r>
              <a:rPr lang="en-GB" sz="4800" b="1" dirty="0"/>
              <a:t>School Bag Alarm</a:t>
            </a:r>
          </a:p>
        </p:txBody>
      </p:sp>
      <p:sp>
        <p:nvSpPr>
          <p:cNvPr id="7" name="Subtitle 2"/>
          <p:cNvSpPr>
            <a:spLocks noGrp="1"/>
          </p:cNvSpPr>
          <p:nvPr>
            <p:ph type="subTitle" idx="1"/>
          </p:nvPr>
        </p:nvSpPr>
        <p:spPr>
          <a:xfrm>
            <a:off x="1259632" y="3789040"/>
            <a:ext cx="6624736" cy="1536576"/>
          </a:xfrm>
        </p:spPr>
        <p:txBody>
          <a:bodyPr/>
          <a:lstStyle/>
          <a:p>
            <a:r>
              <a:rPr lang="en-GB" dirty="0"/>
              <a:t>Developing the System - Using the  </a:t>
            </a:r>
            <a:r>
              <a:rPr lang="en-GB" dirty="0" err="1" smtClean="0"/>
              <a:t>micro:bit</a:t>
            </a:r>
            <a:r>
              <a:rPr lang="en-GB" dirty="0" smtClean="0"/>
              <a:t> </a:t>
            </a:r>
            <a:r>
              <a:rPr lang="en-GB" dirty="0"/>
              <a:t>Accelerometer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268760"/>
            <a:ext cx="8229600" cy="720080"/>
          </a:xfrm>
        </p:spPr>
        <p:txBody>
          <a:bodyPr/>
          <a:lstStyle/>
          <a:p>
            <a:r>
              <a:rPr lang="en-GB" b="1" dirty="0"/>
              <a:t>Design Brief</a:t>
            </a:r>
          </a:p>
        </p:txBody>
      </p:sp>
      <p:sp>
        <p:nvSpPr>
          <p:cNvPr id="8" name="Content Placeholder 2"/>
          <p:cNvSpPr>
            <a:spLocks noGrp="1"/>
          </p:cNvSpPr>
          <p:nvPr>
            <p:ph idx="1"/>
          </p:nvPr>
        </p:nvSpPr>
        <p:spPr>
          <a:xfrm>
            <a:off x="251520" y="1988840"/>
            <a:ext cx="6984776" cy="4137323"/>
          </a:xfrm>
        </p:spPr>
        <p:txBody>
          <a:bodyPr/>
          <a:lstStyle/>
          <a:p>
            <a:pPr>
              <a:buNone/>
            </a:pPr>
            <a:r>
              <a:rPr lang="en-GB" sz="2200" b="1" dirty="0"/>
              <a:t>Situation</a:t>
            </a:r>
          </a:p>
          <a:p>
            <a:r>
              <a:rPr lang="en-GB" sz="2200" dirty="0"/>
              <a:t>During a busy day school bags can often be left unattended. For example, when playing sports at break time. This could result in them being taken by mistake or even stolen.</a:t>
            </a:r>
          </a:p>
          <a:p>
            <a:endParaRPr lang="en-GB" sz="800" dirty="0"/>
          </a:p>
          <a:p>
            <a:pPr>
              <a:buNone/>
            </a:pPr>
            <a:r>
              <a:rPr lang="en-GB" sz="2200" b="1" dirty="0"/>
              <a:t>Brief</a:t>
            </a:r>
          </a:p>
          <a:p>
            <a:r>
              <a:rPr lang="en-GB" sz="2200" dirty="0"/>
              <a:t>Using </a:t>
            </a:r>
            <a:r>
              <a:rPr lang="en-GB" sz="2200" dirty="0" smtClean="0"/>
              <a:t>the </a:t>
            </a:r>
            <a:r>
              <a:rPr lang="en-GB" sz="2200" dirty="0"/>
              <a:t>micro:bit, create a working alarm system for a school bag. The system must detect when the bag has been moved and warn the person responsible that this is not their bag.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2564904"/>
            <a:ext cx="1482675" cy="18143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576064"/>
          </a:xfrm>
        </p:spPr>
        <p:txBody>
          <a:bodyPr/>
          <a:lstStyle/>
          <a:p>
            <a:r>
              <a:rPr lang="en-GB" b="1" dirty="0"/>
              <a:t>Systems Diagram</a:t>
            </a:r>
          </a:p>
        </p:txBody>
      </p:sp>
      <p:sp>
        <p:nvSpPr>
          <p:cNvPr id="4" name="Rectangle 3"/>
          <p:cNvSpPr/>
          <p:nvPr/>
        </p:nvSpPr>
        <p:spPr>
          <a:xfrm>
            <a:off x="1619672" y="2545351"/>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Accelerometer</a:t>
            </a:r>
          </a:p>
        </p:txBody>
      </p:sp>
      <p:sp>
        <p:nvSpPr>
          <p:cNvPr id="5" name="Rectangle 4"/>
          <p:cNvSpPr/>
          <p:nvPr/>
        </p:nvSpPr>
        <p:spPr>
          <a:xfrm>
            <a:off x="5940152" y="4345551"/>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LED display</a:t>
            </a:r>
          </a:p>
        </p:txBody>
      </p:sp>
      <p:sp>
        <p:nvSpPr>
          <p:cNvPr id="6" name="Rectangle 5"/>
          <p:cNvSpPr/>
          <p:nvPr/>
        </p:nvSpPr>
        <p:spPr>
          <a:xfrm>
            <a:off x="3779912" y="2545351"/>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processor</a:t>
            </a:r>
          </a:p>
        </p:txBody>
      </p:sp>
      <p:sp>
        <p:nvSpPr>
          <p:cNvPr id="7" name="Rectangle 6"/>
          <p:cNvSpPr/>
          <p:nvPr/>
        </p:nvSpPr>
        <p:spPr>
          <a:xfrm>
            <a:off x="5940152" y="2545351"/>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Buzzer</a:t>
            </a:r>
          </a:p>
        </p:txBody>
      </p:sp>
      <p:cxnSp>
        <p:nvCxnSpPr>
          <p:cNvPr id="10" name="Straight Arrow Connector 9"/>
          <p:cNvCxnSpPr>
            <a:stCxn id="4" idx="3"/>
            <a:endCxn id="6" idx="1"/>
          </p:cNvCxnSpPr>
          <p:nvPr/>
        </p:nvCxnSpPr>
        <p:spPr>
          <a:xfrm>
            <a:off x="3131840" y="3265431"/>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92080" y="3265431"/>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71600" y="3265431"/>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466720" y="5065631"/>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452320" y="3265431"/>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99992" y="3821477"/>
            <a:ext cx="0" cy="124415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79712" y="2113303"/>
            <a:ext cx="792088" cy="369332"/>
          </a:xfrm>
          <a:prstGeom prst="rect">
            <a:avLst/>
          </a:prstGeom>
          <a:noFill/>
        </p:spPr>
        <p:txBody>
          <a:bodyPr wrap="square" rtlCol="0">
            <a:spAutoFit/>
          </a:bodyPr>
          <a:lstStyle/>
          <a:p>
            <a:pPr algn="ctr"/>
            <a:r>
              <a:rPr lang="en-GB" b="1" dirty="0"/>
              <a:t>INPUT</a:t>
            </a:r>
          </a:p>
        </p:txBody>
      </p:sp>
      <p:sp>
        <p:nvSpPr>
          <p:cNvPr id="26" name="TextBox 25"/>
          <p:cNvSpPr txBox="1"/>
          <p:nvPr/>
        </p:nvSpPr>
        <p:spPr>
          <a:xfrm>
            <a:off x="3995936" y="2113303"/>
            <a:ext cx="1080120" cy="369332"/>
          </a:xfrm>
          <a:prstGeom prst="rect">
            <a:avLst/>
          </a:prstGeom>
          <a:noFill/>
        </p:spPr>
        <p:txBody>
          <a:bodyPr wrap="square" rtlCol="0">
            <a:spAutoFit/>
          </a:bodyPr>
          <a:lstStyle/>
          <a:p>
            <a:pPr algn="ctr"/>
            <a:r>
              <a:rPr lang="en-GB" b="1" dirty="0"/>
              <a:t>PROCESS</a:t>
            </a:r>
          </a:p>
        </p:txBody>
      </p:sp>
      <p:sp>
        <p:nvSpPr>
          <p:cNvPr id="27" name="TextBox 26"/>
          <p:cNvSpPr txBox="1"/>
          <p:nvPr/>
        </p:nvSpPr>
        <p:spPr>
          <a:xfrm>
            <a:off x="6084168" y="2113303"/>
            <a:ext cx="1224136" cy="369332"/>
          </a:xfrm>
          <a:prstGeom prst="rect">
            <a:avLst/>
          </a:prstGeom>
          <a:noFill/>
        </p:spPr>
        <p:txBody>
          <a:bodyPr wrap="square" rtlCol="0">
            <a:spAutoFit/>
          </a:bodyPr>
          <a:lstStyle/>
          <a:p>
            <a:pPr algn="ctr"/>
            <a:r>
              <a:rPr lang="en-GB" b="1" dirty="0"/>
              <a:t>OUTPUT</a:t>
            </a:r>
          </a:p>
        </p:txBody>
      </p:sp>
      <p:sp>
        <p:nvSpPr>
          <p:cNvPr id="28" name="TextBox 27"/>
          <p:cNvSpPr txBox="1"/>
          <p:nvPr/>
        </p:nvSpPr>
        <p:spPr>
          <a:xfrm>
            <a:off x="7668344" y="3409447"/>
            <a:ext cx="1324831" cy="646331"/>
          </a:xfrm>
          <a:prstGeom prst="rect">
            <a:avLst/>
          </a:prstGeom>
          <a:noFill/>
        </p:spPr>
        <p:txBody>
          <a:bodyPr wrap="square" rtlCol="0">
            <a:spAutoFit/>
          </a:bodyPr>
          <a:lstStyle/>
          <a:p>
            <a:r>
              <a:rPr lang="en-GB" dirty="0"/>
              <a:t>Warning </a:t>
            </a:r>
          </a:p>
          <a:p>
            <a:r>
              <a:rPr lang="en-GB" dirty="0"/>
              <a:t>sound</a:t>
            </a:r>
          </a:p>
        </p:txBody>
      </p:sp>
      <p:sp>
        <p:nvSpPr>
          <p:cNvPr id="30" name="TextBox 29"/>
          <p:cNvSpPr txBox="1"/>
          <p:nvPr/>
        </p:nvSpPr>
        <p:spPr>
          <a:xfrm>
            <a:off x="7697031" y="5241619"/>
            <a:ext cx="1296144" cy="646331"/>
          </a:xfrm>
          <a:prstGeom prst="rect">
            <a:avLst/>
          </a:prstGeom>
          <a:noFill/>
        </p:spPr>
        <p:txBody>
          <a:bodyPr wrap="square" rtlCol="0">
            <a:spAutoFit/>
          </a:bodyPr>
          <a:lstStyle/>
          <a:p>
            <a:r>
              <a:rPr lang="en-GB" dirty="0"/>
              <a:t>Warning Text</a:t>
            </a:r>
          </a:p>
        </p:txBody>
      </p:sp>
      <p:sp>
        <p:nvSpPr>
          <p:cNvPr id="31" name="TextBox 30"/>
          <p:cNvSpPr txBox="1"/>
          <p:nvPr/>
        </p:nvSpPr>
        <p:spPr>
          <a:xfrm>
            <a:off x="321422" y="3409447"/>
            <a:ext cx="1224136" cy="646331"/>
          </a:xfrm>
          <a:prstGeom prst="rect">
            <a:avLst/>
          </a:prstGeom>
          <a:noFill/>
        </p:spPr>
        <p:txBody>
          <a:bodyPr wrap="square" rtlCol="0">
            <a:spAutoFit/>
          </a:bodyPr>
          <a:lstStyle/>
          <a:p>
            <a:r>
              <a:rPr lang="en-GB" dirty="0"/>
              <a:t>Movement of bag</a:t>
            </a:r>
          </a:p>
        </p:txBody>
      </p:sp>
      <p:sp>
        <p:nvSpPr>
          <p:cNvPr id="32" name="TextBox 31"/>
          <p:cNvSpPr txBox="1"/>
          <p:nvPr/>
        </p:nvSpPr>
        <p:spPr>
          <a:xfrm>
            <a:off x="285356" y="4465466"/>
            <a:ext cx="3960440" cy="1477328"/>
          </a:xfrm>
          <a:prstGeom prst="rect">
            <a:avLst/>
          </a:prstGeom>
          <a:noFill/>
        </p:spPr>
        <p:txBody>
          <a:bodyPr wrap="square" rtlCol="0">
            <a:spAutoFit/>
          </a:bodyPr>
          <a:lstStyle/>
          <a:p>
            <a:r>
              <a:rPr lang="en-GB" dirty="0"/>
              <a:t>A systems or block diagram shows the layout of the system to be created. The blocks represent the physical parts of the system and the arrows represent signals.</a:t>
            </a:r>
          </a:p>
        </p:txBody>
      </p:sp>
      <p:cxnSp>
        <p:nvCxnSpPr>
          <p:cNvPr id="23" name="Straight Arrow Connector 22"/>
          <p:cNvCxnSpPr/>
          <p:nvPr/>
        </p:nvCxnSpPr>
        <p:spPr>
          <a:xfrm>
            <a:off x="4499992" y="5065631"/>
            <a:ext cx="144016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GB" b="1" dirty="0"/>
              <a:t>Design Criteria</a:t>
            </a:r>
          </a:p>
        </p:txBody>
      </p:sp>
      <p:sp>
        <p:nvSpPr>
          <p:cNvPr id="3" name="Content Placeholder 2"/>
          <p:cNvSpPr>
            <a:spLocks noGrp="1"/>
          </p:cNvSpPr>
          <p:nvPr>
            <p:ph idx="1"/>
          </p:nvPr>
        </p:nvSpPr>
        <p:spPr>
          <a:xfrm>
            <a:off x="457200" y="2132856"/>
            <a:ext cx="8229600" cy="3993307"/>
          </a:xfrm>
        </p:spPr>
        <p:txBody>
          <a:bodyPr/>
          <a:lstStyle/>
          <a:p>
            <a:pPr>
              <a:buNone/>
            </a:pPr>
            <a:r>
              <a:rPr lang="en-GB" sz="2800" b="1" dirty="0"/>
              <a:t>The proposed system must:</a:t>
            </a:r>
          </a:p>
          <a:p>
            <a:r>
              <a:rPr lang="en-GB" sz="2800" dirty="0"/>
              <a:t>Be programmable using </a:t>
            </a:r>
            <a:r>
              <a:rPr lang="en-GB" sz="2800" dirty="0" smtClean="0"/>
              <a:t>the </a:t>
            </a:r>
            <a:r>
              <a:rPr lang="en-GB" sz="2800" dirty="0"/>
              <a:t>micro:bit.</a:t>
            </a:r>
          </a:p>
          <a:p>
            <a:r>
              <a:rPr lang="en-GB" sz="2800" dirty="0"/>
              <a:t>Use </a:t>
            </a:r>
            <a:r>
              <a:rPr lang="en-GB" sz="2800" dirty="0" smtClean="0"/>
              <a:t>the </a:t>
            </a:r>
            <a:r>
              <a:rPr lang="en-GB" sz="2800" dirty="0"/>
              <a:t>micro:bit’s inbuilt accelerometer to detect when the bag has been moved.</a:t>
            </a:r>
          </a:p>
          <a:p>
            <a:r>
              <a:rPr lang="en-GB" sz="2800" dirty="0"/>
              <a:t>Use a suitable sound output device, such as a buzzer, to warn away anyone who moves the bag.</a:t>
            </a:r>
          </a:p>
          <a:p>
            <a:r>
              <a:rPr lang="en-GB" sz="2800" dirty="0"/>
              <a:t>Use </a:t>
            </a:r>
            <a:r>
              <a:rPr lang="en-GB" sz="2800" dirty="0" smtClean="0"/>
              <a:t>the </a:t>
            </a:r>
            <a:r>
              <a:rPr lang="en-GB" sz="2800" dirty="0"/>
              <a:t>micro:bit’s LED display to show a visual warning to anyone who moves the bag.</a:t>
            </a:r>
          </a:p>
          <a:p>
            <a:endParaRPr lang="en-GB" sz="2400" dirty="0"/>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p:spPr>
        <p:txBody>
          <a:bodyPr/>
          <a:lstStyle/>
          <a:p>
            <a:r>
              <a:rPr lang="en-GB" sz="4000" b="1" dirty="0"/>
              <a:t>What is an Accelerometer?</a:t>
            </a:r>
          </a:p>
        </p:txBody>
      </p:sp>
      <p:sp>
        <p:nvSpPr>
          <p:cNvPr id="6" name="Content Placeholder 5"/>
          <p:cNvSpPr>
            <a:spLocks noGrp="1"/>
          </p:cNvSpPr>
          <p:nvPr>
            <p:ph idx="1"/>
          </p:nvPr>
        </p:nvSpPr>
        <p:spPr>
          <a:xfrm>
            <a:off x="179512" y="2060848"/>
            <a:ext cx="6021238" cy="3417243"/>
          </a:xfrm>
        </p:spPr>
        <p:txBody>
          <a:bodyPr/>
          <a:lstStyle/>
          <a:p>
            <a:r>
              <a:rPr lang="en-GB" sz="3000" dirty="0"/>
              <a:t>Accelerometers measure </a:t>
            </a:r>
            <a:r>
              <a:rPr lang="en-GB" sz="3000" b="1" dirty="0"/>
              <a:t>changes in motion.</a:t>
            </a:r>
          </a:p>
          <a:p>
            <a:r>
              <a:rPr lang="en-GB" sz="3000" dirty="0"/>
              <a:t>They can be used as a </a:t>
            </a:r>
            <a:r>
              <a:rPr lang="en-GB" sz="3000" b="1" dirty="0"/>
              <a:t>sensor</a:t>
            </a:r>
            <a:r>
              <a:rPr lang="en-GB" sz="3000" dirty="0"/>
              <a:t> to detect </a:t>
            </a:r>
            <a:r>
              <a:rPr lang="en-GB" sz="3000" b="1" dirty="0"/>
              <a:t>movement.</a:t>
            </a:r>
          </a:p>
          <a:p>
            <a:r>
              <a:rPr lang="en-GB" sz="3000" dirty="0"/>
              <a:t>They are used in a range of </a:t>
            </a:r>
            <a:r>
              <a:rPr lang="en-GB" sz="3000" b="1" dirty="0"/>
              <a:t>electronic devices. </a:t>
            </a:r>
            <a:r>
              <a:rPr lang="en-GB" sz="3000" dirty="0"/>
              <a:t>E.g. in a smart phone so that it knows the difference between up and down.</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601" y="2286980"/>
            <a:ext cx="2474020" cy="344961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9B8C3A3D-5694-4C53-81D9-1922EC04764F}"/>
              </a:ext>
            </a:extLst>
          </p:cNvPr>
          <p:cNvSpPr>
            <a:spLocks noGrp="1"/>
          </p:cNvSpPr>
          <p:nvPr>
            <p:ph type="title"/>
          </p:nvPr>
        </p:nvSpPr>
        <p:spPr>
          <a:xfrm>
            <a:off x="467544" y="1268760"/>
            <a:ext cx="8229600" cy="648072"/>
          </a:xfrm>
        </p:spPr>
        <p:txBody>
          <a:bodyPr/>
          <a:lstStyle/>
          <a:p>
            <a:r>
              <a:rPr lang="en-GB" sz="4000" b="1" dirty="0"/>
              <a:t>Time to Develop your Program!</a:t>
            </a:r>
          </a:p>
        </p:txBody>
      </p:sp>
      <p:sp>
        <p:nvSpPr>
          <p:cNvPr id="9" name="Content Placeholder 2">
            <a:extLst>
              <a:ext uri="{FF2B5EF4-FFF2-40B4-BE49-F238E27FC236}">
                <a16:creationId xmlns="" xmlns:a16="http://schemas.microsoft.com/office/drawing/2014/main" id="{B8D3B497-1987-448C-90B0-715219B25E94}"/>
              </a:ext>
            </a:extLst>
          </p:cNvPr>
          <p:cNvSpPr>
            <a:spLocks noGrp="1"/>
          </p:cNvSpPr>
          <p:nvPr>
            <p:ph idx="1"/>
          </p:nvPr>
        </p:nvSpPr>
        <p:spPr>
          <a:xfrm>
            <a:off x="457200" y="2060847"/>
            <a:ext cx="8239944" cy="4065315"/>
          </a:xfrm>
        </p:spPr>
        <p:txBody>
          <a:bodyPr/>
          <a:lstStyle/>
          <a:p>
            <a:r>
              <a:rPr lang="en-GB" sz="2800" dirty="0"/>
              <a:t>Your device must be </a:t>
            </a:r>
            <a:r>
              <a:rPr lang="en-GB" sz="2800" b="1" dirty="0"/>
              <a:t>programmed.</a:t>
            </a:r>
          </a:p>
          <a:p>
            <a:r>
              <a:rPr lang="en-GB" sz="2800" dirty="0"/>
              <a:t>Your program must meet the needs of the </a:t>
            </a:r>
            <a:r>
              <a:rPr lang="en-GB" sz="2800" b="1" dirty="0"/>
              <a:t>design brief </a:t>
            </a:r>
            <a:r>
              <a:rPr lang="en-GB" sz="2800" dirty="0"/>
              <a:t>and the </a:t>
            </a:r>
            <a:r>
              <a:rPr lang="en-GB" sz="2800" b="1" dirty="0"/>
              <a:t>design criteria.</a:t>
            </a:r>
          </a:p>
          <a:p>
            <a:r>
              <a:rPr lang="en-GB" sz="2800" dirty="0"/>
              <a:t>You can program your BBC micro:bit using either the  </a:t>
            </a:r>
            <a:r>
              <a:rPr lang="en-GB" sz="2800" b="1" dirty="0"/>
              <a:t>JavaScript Blocks Editor </a:t>
            </a:r>
            <a:r>
              <a:rPr lang="en-GB" sz="2800" dirty="0"/>
              <a:t>or </a:t>
            </a:r>
            <a:r>
              <a:rPr lang="en-GB" sz="2800" b="1" dirty="0"/>
              <a:t>Python Editor.</a:t>
            </a:r>
          </a:p>
          <a:p>
            <a:r>
              <a:rPr lang="en-GB" sz="2800" dirty="0"/>
              <a:t>An </a:t>
            </a:r>
            <a:r>
              <a:rPr lang="en-GB" sz="2800" b="1" dirty="0"/>
              <a:t>example program written in each </a:t>
            </a:r>
            <a:r>
              <a:rPr lang="en-GB" sz="2800" dirty="0"/>
              <a:t>has been given to help get you started.</a:t>
            </a:r>
          </a:p>
          <a:p>
            <a:r>
              <a:rPr lang="en-GB" sz="2800" dirty="0"/>
              <a:t>Go to </a:t>
            </a:r>
            <a:r>
              <a:rPr lang="en-GB" sz="2800" dirty="0">
                <a:hlinkClick r:id="rId2"/>
              </a:rPr>
              <a:t>www.microbit.org/code</a:t>
            </a:r>
            <a:r>
              <a:rPr lang="en-GB" sz="2800" dirty="0"/>
              <a:t> to begin!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0577" y="4221088"/>
            <a:ext cx="8892480" cy="1654969"/>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t>Go to </a:t>
            </a:r>
            <a:r>
              <a:rPr lang="en-GB" sz="2200" dirty="0">
                <a:hlinkClick r:id="rId3"/>
              </a:rPr>
              <a:t>www.microbit.org/code</a:t>
            </a:r>
            <a:r>
              <a:rPr lang="en-GB" sz="2200" dirty="0"/>
              <a:t> and open the </a:t>
            </a:r>
            <a:r>
              <a:rPr lang="en-GB" sz="2200" b="1" dirty="0"/>
              <a:t>JavaScript Blocks Editor.</a:t>
            </a:r>
          </a:p>
          <a:p>
            <a:r>
              <a:rPr lang="en-GB" sz="2200" dirty="0"/>
              <a:t>Drag the file </a:t>
            </a:r>
            <a:r>
              <a:rPr lang="en-GB" sz="2200" b="1" dirty="0" err="1"/>
              <a:t>microbit-bagalarm-jsb.hex</a:t>
            </a:r>
            <a:r>
              <a:rPr lang="en-GB" sz="2200" b="1" dirty="0"/>
              <a:t> </a:t>
            </a:r>
            <a:r>
              <a:rPr lang="en-GB" sz="2200" dirty="0"/>
              <a:t>onto the work area.</a:t>
            </a:r>
          </a:p>
          <a:p>
            <a:r>
              <a:rPr lang="en-GB" sz="2200" dirty="0"/>
              <a:t>This program assumes a </a:t>
            </a:r>
            <a:r>
              <a:rPr lang="en-GB" sz="2200" b="1" dirty="0"/>
              <a:t>buzzer</a:t>
            </a:r>
            <a:r>
              <a:rPr lang="en-GB" sz="2200" dirty="0"/>
              <a:t> has been connected to </a:t>
            </a:r>
            <a:r>
              <a:rPr lang="en-GB" sz="2200" b="1" dirty="0"/>
              <a:t>pin 0.</a:t>
            </a:r>
          </a:p>
          <a:p>
            <a:r>
              <a:rPr lang="en-GB" sz="2200" dirty="0"/>
              <a:t>Test it, download it and </a:t>
            </a:r>
            <a:r>
              <a:rPr lang="en-GB" sz="2200" b="1" dirty="0"/>
              <a:t>experiment </a:t>
            </a:r>
            <a:r>
              <a:rPr lang="en-GB" sz="2200" dirty="0"/>
              <a:t>with how it works!</a:t>
            </a:r>
          </a:p>
        </p:txBody>
      </p:sp>
      <p:sp>
        <p:nvSpPr>
          <p:cNvPr id="5" name="Title 1"/>
          <p:cNvSpPr txBox="1">
            <a:spLocks/>
          </p:cNvSpPr>
          <p:nvPr/>
        </p:nvSpPr>
        <p:spPr>
          <a:xfrm>
            <a:off x="259614" y="1296027"/>
            <a:ext cx="7427767"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Example Program – JavaScript Blocks Editor</a:t>
            </a:r>
          </a:p>
        </p:txBody>
      </p:sp>
      <p:pic>
        <p:nvPicPr>
          <p:cNvPr id="2" name="Picture 1">
            <a:extLst>
              <a:ext uri="{FF2B5EF4-FFF2-40B4-BE49-F238E27FC236}">
                <a16:creationId xmlns="" xmlns:a16="http://schemas.microsoft.com/office/drawing/2014/main" id="{95C66886-908E-49EE-B6A7-F377C6395871}"/>
              </a:ext>
            </a:extLst>
          </p:cNvPr>
          <p:cNvPicPr>
            <a:picLocks noChangeAspect="1"/>
          </p:cNvPicPr>
          <p:nvPr/>
        </p:nvPicPr>
        <p:blipFill rotWithShape="1">
          <a:blip r:embed="rId4"/>
          <a:srcRect l="48346" t="26189" r="16138" b="45797"/>
          <a:stretch/>
        </p:blipFill>
        <p:spPr>
          <a:xfrm>
            <a:off x="395536" y="1944098"/>
            <a:ext cx="4712028" cy="2089574"/>
          </a:xfrm>
          <a:prstGeom prst="rect">
            <a:avLst/>
          </a:prstGeom>
        </p:spPr>
      </p:pic>
    </p:spTree>
    <p:extLst>
      <p:ext uri="{BB962C8B-B14F-4D97-AF65-F5344CB8AC3E}">
        <p14:creationId xmlns:p14="http://schemas.microsoft.com/office/powerpoint/2010/main" val="3312146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9512" y="1355350"/>
            <a:ext cx="8064896" cy="648071"/>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pPr algn="l"/>
            <a:r>
              <a:rPr lang="en-GB" sz="2800" b="1" dirty="0"/>
              <a:t>Example Program – Python Editor</a:t>
            </a:r>
          </a:p>
        </p:txBody>
      </p:sp>
      <p:sp>
        <p:nvSpPr>
          <p:cNvPr id="8" name="Content Placeholder 2">
            <a:extLst>
              <a:ext uri="{FF2B5EF4-FFF2-40B4-BE49-F238E27FC236}">
                <a16:creationId xmlns="" xmlns:a16="http://schemas.microsoft.com/office/drawing/2014/main" id="{F18957AB-2B82-4511-81F0-38FB5EF48EAF}"/>
              </a:ext>
            </a:extLst>
          </p:cNvPr>
          <p:cNvSpPr txBox="1">
            <a:spLocks/>
          </p:cNvSpPr>
          <p:nvPr/>
        </p:nvSpPr>
        <p:spPr>
          <a:xfrm>
            <a:off x="240577" y="4221088"/>
            <a:ext cx="8892480" cy="1654969"/>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t>Go to </a:t>
            </a:r>
            <a:r>
              <a:rPr lang="en-GB" sz="2200" dirty="0">
                <a:hlinkClick r:id="rId3"/>
              </a:rPr>
              <a:t>www.microbit.org/code</a:t>
            </a:r>
            <a:r>
              <a:rPr lang="en-GB" sz="2200" dirty="0"/>
              <a:t> and open the </a:t>
            </a:r>
            <a:r>
              <a:rPr lang="en-GB" sz="2200" b="1" dirty="0"/>
              <a:t>Python Editor.</a:t>
            </a:r>
          </a:p>
          <a:p>
            <a:r>
              <a:rPr lang="en-GB" sz="2200" dirty="0"/>
              <a:t>Drag the file </a:t>
            </a:r>
            <a:r>
              <a:rPr lang="en-GB" sz="2200" b="1" dirty="0"/>
              <a:t>bagalarm.py </a:t>
            </a:r>
            <a:r>
              <a:rPr lang="en-GB" sz="2200" dirty="0"/>
              <a:t>onto the work area.</a:t>
            </a:r>
          </a:p>
          <a:p>
            <a:r>
              <a:rPr lang="en-GB" sz="2200" dirty="0"/>
              <a:t>This program assumes a </a:t>
            </a:r>
            <a:r>
              <a:rPr lang="en-GB" sz="2200" b="1" dirty="0"/>
              <a:t>buzzer</a:t>
            </a:r>
            <a:r>
              <a:rPr lang="en-GB" sz="2200" dirty="0"/>
              <a:t> has been connected to </a:t>
            </a:r>
            <a:r>
              <a:rPr lang="en-GB" sz="2200" b="1" dirty="0"/>
              <a:t>pin 0.</a:t>
            </a:r>
          </a:p>
          <a:p>
            <a:r>
              <a:rPr lang="en-GB" sz="2200" dirty="0"/>
              <a:t>Test it, download it and </a:t>
            </a:r>
            <a:r>
              <a:rPr lang="en-GB" sz="2200" b="1" dirty="0"/>
              <a:t>experiment </a:t>
            </a:r>
            <a:r>
              <a:rPr lang="en-GB" sz="2200" dirty="0"/>
              <a:t>with how it works!</a:t>
            </a:r>
          </a:p>
        </p:txBody>
      </p:sp>
      <p:pic>
        <p:nvPicPr>
          <p:cNvPr id="2" name="Picture 1">
            <a:extLst>
              <a:ext uri="{FF2B5EF4-FFF2-40B4-BE49-F238E27FC236}">
                <a16:creationId xmlns="" xmlns:a16="http://schemas.microsoft.com/office/drawing/2014/main" id="{BF6E34D6-D949-4A58-A470-513AF4A24765}"/>
              </a:ext>
            </a:extLst>
          </p:cNvPr>
          <p:cNvPicPr>
            <a:picLocks noChangeAspect="1"/>
          </p:cNvPicPr>
          <p:nvPr/>
        </p:nvPicPr>
        <p:blipFill rotWithShape="1">
          <a:blip r:embed="rId4"/>
          <a:srcRect t="33192" r="41338" b="37394"/>
          <a:stretch/>
        </p:blipFill>
        <p:spPr>
          <a:xfrm>
            <a:off x="269177" y="2003421"/>
            <a:ext cx="7100390" cy="2001643"/>
          </a:xfrm>
          <a:prstGeom prst="rect">
            <a:avLst/>
          </a:prstGeom>
        </p:spPr>
      </p:pic>
    </p:spTree>
    <p:extLst>
      <p:ext uri="{BB962C8B-B14F-4D97-AF65-F5344CB8AC3E}">
        <p14:creationId xmlns:p14="http://schemas.microsoft.com/office/powerpoint/2010/main" val="2194697267"/>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1357</TotalTime>
  <Words>569</Words>
  <Application>Microsoft Office PowerPoint</Application>
  <PresentationFormat>On-screen Show (4:3)</PresentationFormat>
  <Paragraphs>57</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 point template</vt:lpstr>
      <vt:lpstr>‘Keep off that bag!’ micro:bit School Bag Alarm</vt:lpstr>
      <vt:lpstr>Design Brief</vt:lpstr>
      <vt:lpstr>Systems Diagram</vt:lpstr>
      <vt:lpstr>Design Criteria</vt:lpstr>
      <vt:lpstr>What is an Accelerometer?</vt:lpstr>
      <vt:lpstr>Time to Develop your Program!</vt:lpstr>
      <vt:lpstr>PowerPoint Presentation</vt:lpstr>
      <vt:lpstr>PowerPoint Presentation</vt:lpstr>
    </vt:vector>
  </TitlesOfParts>
  <Company>Attainment in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dc:creator>
  <cp:lastModifiedBy>Margerison,Holly</cp:lastModifiedBy>
  <cp:revision>162</cp:revision>
  <dcterms:created xsi:type="dcterms:W3CDTF">2011-06-16T08:08:24Z</dcterms:created>
  <dcterms:modified xsi:type="dcterms:W3CDTF">2018-01-22T11:51:47Z</dcterms:modified>
</cp:coreProperties>
</file>