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</p:sldMasterIdLst>
  <p:notesMasterIdLst>
    <p:notesMasterId r:id="rId11"/>
  </p:notesMasterIdLst>
  <p:sldIdLst>
    <p:sldId id="256" r:id="rId3"/>
    <p:sldId id="284" r:id="rId4"/>
    <p:sldId id="290" r:id="rId5"/>
    <p:sldId id="286" r:id="rId6"/>
    <p:sldId id="287" r:id="rId7"/>
    <p:sldId id="288" r:id="rId8"/>
    <p:sldId id="289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9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28" autoAdjust="0"/>
  </p:normalViewPr>
  <p:slideViewPr>
    <p:cSldViewPr snapToObjects="1" showGuides="1">
      <p:cViewPr varScale="1">
        <p:scale>
          <a:sx n="102" d="100"/>
          <a:sy n="102" d="100"/>
        </p:scale>
        <p:origin x="1164" y="11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9028-C136-4B59-AFEB-A2A783CA1FA5}" type="datetimeFigureOut">
              <a:rPr lang="en-GB" smtClean="0"/>
              <a:pPr/>
              <a:t>03/05/2019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513D1-043E-4418-B60F-DDDC6CA78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5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5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Exploded views can be drawn as 2D (two dimensional) by taking a view from one direction; they can also be drawn as 3D (three dimensional) by using drawing techniques such </a:t>
            </a:r>
            <a:r>
              <a:rPr lang="en-GB"/>
              <a:t>as isometric.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147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is an edited version of a file from Wikipedia commons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7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drawing was produced by Ben, aged 9,  and is used with permission.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3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385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113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pocket clip shown on Bens drawing was part of the same moulding as the case – if this had been a separate part/detachable, it could have been represented by placing it on a further ‘centre line’, at right angles to the original centre 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43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image is the IET Primary poster ‘Exploded Views’, available for </a:t>
            </a:r>
            <a:r>
              <a:rPr lang="en-GB"/>
              <a:t>free download </a:t>
            </a:r>
            <a:r>
              <a:rPr lang="en-GB" dirty="0"/>
              <a:t>from the IET Faraday primary website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9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25A7-1FCF-4218-B6CF-653056D0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8BA6E-02EE-4B15-A4E6-05734FA5B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2F4F-CFA7-4E19-B4FE-00788CFC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2784F-07F3-4BEB-90B5-6D835F9D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2E747-6920-41A8-B783-1CE4BB48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2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ED71-AF02-49C8-99B1-EAD22473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0719B-FB10-474C-B863-6E05E9CF3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D224D-A115-4B9B-AC4D-1231CE3A0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EDD1A-54B6-4337-8E56-85CFA6BB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1CE53-A9C4-43C2-A397-8043F22E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84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2C6C72-4BE9-4350-9645-89CB98444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E3BF05-212A-4C62-9DBD-23DAE2112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21974-F671-486D-ADB7-528DAC5A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FCBFB-82BE-4831-A1C8-C8882EB3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80C6E-0714-48E1-AC85-9E8E1B17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15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4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69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30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25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0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96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80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0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55AA0-9E44-4569-9715-F41D1A549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3DA0-9077-456D-BD3C-C34E8A408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0C380-F0FD-4A5F-AE3E-C45111BCA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53528-18AB-44A9-8AFA-8EA03299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5A775-BBC8-41F0-9C7F-D92609B24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612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22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0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4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8CDC-BEB6-48DD-9C34-D56F53FB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ACC29-344C-4E95-ABFE-07B31F063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D376F-EB65-4E1D-813D-DC7C4DD06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3E503-04D4-4F29-9722-1E253CC7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5B51-12FA-4847-80AD-E4618AB9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1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5855-7149-4909-B4F9-AEC74BBF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322DF-C295-40DB-A586-53424A731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F80E0-0D3F-4C2B-AB08-597A98138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66487-24A9-46CF-92AB-69C2194DC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79E76-39E5-4E92-B246-F94784FD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2C0F0-6056-45C4-A78B-2F069ED8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95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341B3-7194-41CD-9A09-97411946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CE4BA-25CC-4401-B2C4-266295BB1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4D051-1364-4BB9-9B16-950D262A2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F6878-690F-4975-8FDC-25FFF3F0B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E439E-F4C6-449E-AB06-3986347D8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45EB58-E76E-44F5-8E90-E1BBCBDF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8111F-C0CB-437A-9E91-4B57C39E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71246-A391-49BC-B8B2-34EB273C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10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87E4B-080B-4098-B45F-2FB51C47F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A1489A-B93A-4732-B23B-0714064D9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952CA-5CFB-4D2D-B228-5B2AC4C32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B201A-E422-4CFC-A078-B1813BFF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8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A7614B-4BA6-4647-8922-17C90E4B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066E7-8C36-4E7B-8FDF-93F3EC37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FB072-02C0-424D-AC90-486B4E6D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6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81FB7-1BF1-4B5E-8C69-EEB48EB4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42B0F-FE14-471D-8AF0-36D1C3CAE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5AADD-BA24-46CB-94CD-C2BB58EA5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AB4A9-585F-45D0-967B-30D92EE2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E0003-F7CB-4A26-95EF-5253A8D1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A6690E-E82C-4AF5-BA1E-3785E4A9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6FAA3-1618-466F-A0E8-D8F96CFD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920A5-318C-42AF-9027-4ED134D45A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E4F9D-C849-4BDA-9959-E4D0E5D4C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8E3A2-D649-4843-9A1C-2EB87167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979A3-BD7F-4AD7-BE1F-32E00538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92BE2-BECA-429B-8C62-9E7FFDCE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8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118D3-B488-4A9E-A602-143EDF653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D01A5-E65E-4020-A8AD-803061A58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85184-AA2A-4AE6-9F06-3576EA30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39341-FB01-49F3-9763-722F36FAF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A139B-3922-4387-A320-585E1688F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9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9449B-2E27-418B-91DE-5CAA555BBF07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2E7FB-CF86-43A1-B235-544D89561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75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8457" y="1844824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93D3"/>
                </a:solidFill>
                <a:latin typeface="Arial"/>
                <a:cs typeface="Arial"/>
              </a:rPr>
              <a:t>Exploded Views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983557-E0FA-4717-BC03-55234762300F}"/>
              </a:ext>
            </a:extLst>
          </p:cNvPr>
          <p:cNvSpPr txBox="1"/>
          <p:nvPr/>
        </p:nvSpPr>
        <p:spPr>
          <a:xfrm>
            <a:off x="215516" y="450912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to Draw an Exploded View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1B4EF9B-8BC4-456D-9AE5-3EEB064E0D95}"/>
              </a:ext>
            </a:extLst>
          </p:cNvPr>
          <p:cNvGrpSpPr/>
          <p:nvPr/>
        </p:nvGrpSpPr>
        <p:grpSpPr>
          <a:xfrm>
            <a:off x="633308" y="2949682"/>
            <a:ext cx="7877384" cy="958635"/>
            <a:chOff x="172389" y="4126549"/>
            <a:chExt cx="8604587" cy="108344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62AFEDA-FAF6-4E8A-BC2A-B51ABB104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389" y="4133620"/>
              <a:ext cx="8396630" cy="1076372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0A3C5731-9993-4ECC-B46B-3FBD0E018E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92287" t="-23" r="-346" b="22"/>
            <a:stretch/>
          </p:blipFill>
          <p:spPr>
            <a:xfrm>
              <a:off x="8100392" y="4129810"/>
              <a:ext cx="676584" cy="1076372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D88553B3-D8FE-4835-8356-1B8F917684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97974" t="-23" r="29" b="22"/>
            <a:stretch/>
          </p:blipFill>
          <p:spPr>
            <a:xfrm>
              <a:off x="7932806" y="4126549"/>
              <a:ext cx="167586" cy="1076372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9E55833-E8D1-40D0-9D72-95F4423732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92266" t="17042" r="3967" b="76102"/>
            <a:stretch/>
          </p:blipFill>
          <p:spPr>
            <a:xfrm>
              <a:off x="8100392" y="4464059"/>
              <a:ext cx="316227" cy="73799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22488188-6100-40B3-AD65-E63AFF398E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92287" t="8777" r="3946" b="79128"/>
            <a:stretch/>
          </p:blipFill>
          <p:spPr>
            <a:xfrm>
              <a:off x="8094678" y="4694242"/>
              <a:ext cx="316227" cy="130187"/>
            </a:xfrm>
            <a:prstGeom prst="rect">
              <a:avLst/>
            </a:prstGeom>
          </p:spPr>
        </p:pic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D55A112-B173-4A7A-9D38-990307851BD5}"/>
                </a:ext>
              </a:extLst>
            </p:cNvPr>
            <p:cNvCxnSpPr>
              <a:cxnSpLocks/>
            </p:cNvCxnSpPr>
            <p:nvPr/>
          </p:nvCxnSpPr>
          <p:spPr>
            <a:xfrm>
              <a:off x="282239" y="4606443"/>
              <a:ext cx="8322209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86" y="1298543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Exploded Views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1235" y="1911471"/>
            <a:ext cx="819919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An exploded view is a type of drawing. It can be 2D or 3D.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It shows the parts of a product  taken apart and laid out along a line.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Exploded views are used by people who are putting products together or who are repairing products.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They are often found in instruction booklets.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They were first used over 500 years ago!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We are going to draw an exploded view of a pen…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4079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85" y="1298543"/>
            <a:ext cx="86295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What would an exploded drawing of this pen </a:t>
            </a:r>
          </a:p>
          <a:p>
            <a:pPr algn="ctr"/>
            <a:r>
              <a:rPr lang="en-GB" sz="3200" b="1" dirty="0"/>
              <a:t>look like if it was a photograph?</a:t>
            </a:r>
          </a:p>
        </p:txBody>
      </p:sp>
      <p:pic>
        <p:nvPicPr>
          <p:cNvPr id="1028" name="Picture 4" descr="https://upload.wikimedia.org/wikipedia/commons/f/fd/Ballpoint-pen-parts.jpg">
            <a:extLst>
              <a:ext uri="{FF2B5EF4-FFF2-40B4-BE49-F238E27FC236}">
                <a16:creationId xmlns:a16="http://schemas.microsoft.com/office/drawing/2014/main" id="{BCF0641C-BE17-4B9B-8B7F-4F610B7C1B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51" b="7507"/>
          <a:stretch/>
        </p:blipFill>
        <p:spPr bwMode="auto">
          <a:xfrm>
            <a:off x="1833914" y="2786448"/>
            <a:ext cx="5148064" cy="79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5910D3C-2CDD-472E-A79D-2FF43455EA8D}"/>
              </a:ext>
            </a:extLst>
          </p:cNvPr>
          <p:cNvGrpSpPr/>
          <p:nvPr/>
        </p:nvGrpSpPr>
        <p:grpSpPr>
          <a:xfrm>
            <a:off x="441118" y="4644573"/>
            <a:ext cx="8589247" cy="672122"/>
            <a:chOff x="231225" y="4090246"/>
            <a:chExt cx="8589247" cy="672122"/>
          </a:xfrm>
        </p:grpSpPr>
        <p:pic>
          <p:nvPicPr>
            <p:cNvPr id="1026" name="Picture 2" descr="https://upload.wikimedia.org/wikipedia/commons/f/fd/Ballpoint-pen-parts.jpg">
              <a:extLst>
                <a:ext uri="{FF2B5EF4-FFF2-40B4-BE49-F238E27FC236}">
                  <a16:creationId xmlns:a16="http://schemas.microsoft.com/office/drawing/2014/main" id="{C8DFD92C-04CD-42E7-9606-C108B6968FF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67" r="57595" b="71122"/>
            <a:stretch/>
          </p:blipFill>
          <p:spPr bwMode="auto">
            <a:xfrm>
              <a:off x="231225" y="4483515"/>
              <a:ext cx="1656184" cy="266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https://upload.wikimedia.org/wikipedia/commons/f/fd/Ballpoint-pen-parts.jpg">
              <a:extLst>
                <a:ext uri="{FF2B5EF4-FFF2-40B4-BE49-F238E27FC236}">
                  <a16:creationId xmlns:a16="http://schemas.microsoft.com/office/drawing/2014/main" id="{EB492E1D-ED59-411C-8E2C-84944C507E0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091" t="28885" b="57758"/>
            <a:stretch/>
          </p:blipFill>
          <p:spPr bwMode="auto">
            <a:xfrm>
              <a:off x="7117306" y="4466015"/>
              <a:ext cx="1480607" cy="296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https://upload.wikimedia.org/wikipedia/commons/f/fd/Ballpoint-pen-parts.jpg">
              <a:extLst>
                <a:ext uri="{FF2B5EF4-FFF2-40B4-BE49-F238E27FC236}">
                  <a16:creationId xmlns:a16="http://schemas.microsoft.com/office/drawing/2014/main" id="{82AD9E97-BB3E-4D8E-9106-8D5DC0464FA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46" t="41591" r="27859" b="47970"/>
            <a:stretch/>
          </p:blipFill>
          <p:spPr bwMode="auto">
            <a:xfrm>
              <a:off x="2647803" y="4519782"/>
              <a:ext cx="2690804" cy="231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https://upload.wikimedia.org/wikipedia/commons/f/fd/Ballpoint-pen-parts.jpg">
              <a:extLst>
                <a:ext uri="{FF2B5EF4-FFF2-40B4-BE49-F238E27FC236}">
                  <a16:creationId xmlns:a16="http://schemas.microsoft.com/office/drawing/2014/main" id="{895F8BED-0ED5-4438-B0CA-55E319EB672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415" t="-1992" r="5247" b="72047"/>
            <a:stretch/>
          </p:blipFill>
          <p:spPr bwMode="auto">
            <a:xfrm>
              <a:off x="5330436" y="4090246"/>
              <a:ext cx="1887917" cy="6643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https://upload.wikimedia.org/wikipedia/commons/f/fd/Ballpoint-pen-parts.jpg">
              <a:extLst>
                <a:ext uri="{FF2B5EF4-FFF2-40B4-BE49-F238E27FC236}">
                  <a16:creationId xmlns:a16="http://schemas.microsoft.com/office/drawing/2014/main" id="{339558BB-1EFF-4A22-AC18-B1D20D8685D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77" t="30400" r="77341" b="59751"/>
            <a:stretch/>
          </p:blipFill>
          <p:spPr bwMode="auto">
            <a:xfrm>
              <a:off x="1925647" y="4526658"/>
              <a:ext cx="764825" cy="2185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8A45133-960D-4FDB-836D-8081DC86661F}"/>
                </a:ext>
              </a:extLst>
            </p:cNvPr>
            <p:cNvCxnSpPr>
              <a:cxnSpLocks/>
            </p:cNvCxnSpPr>
            <p:nvPr/>
          </p:nvCxnSpPr>
          <p:spPr>
            <a:xfrm>
              <a:off x="231225" y="4602928"/>
              <a:ext cx="8589247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Arrow: Down 7">
            <a:extLst>
              <a:ext uri="{FF2B5EF4-FFF2-40B4-BE49-F238E27FC236}">
                <a16:creationId xmlns:a16="http://schemas.microsoft.com/office/drawing/2014/main" id="{2B4E899A-CE9E-4736-8819-3A606B2BC323}"/>
              </a:ext>
            </a:extLst>
          </p:cNvPr>
          <p:cNvSpPr/>
          <p:nvPr/>
        </p:nvSpPr>
        <p:spPr>
          <a:xfrm>
            <a:off x="3695261" y="3842940"/>
            <a:ext cx="1741861" cy="792088"/>
          </a:xfrm>
          <a:prstGeom prst="downArrow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43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86" y="1298543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Drawing a Pen - Start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44019" y="4855159"/>
            <a:ext cx="885596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arenR"/>
            </a:pPr>
            <a:r>
              <a:rPr lang="en-GB" sz="2400" dirty="0"/>
              <a:t>Draw a centre line.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GB" sz="2400" dirty="0"/>
              <a:t>Draw the outline of the case of the pen, so the centre line runs along it.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B3C9DD2-618D-40CC-A4EB-9815676FF7C0}"/>
              </a:ext>
            </a:extLst>
          </p:cNvPr>
          <p:cNvGrpSpPr/>
          <p:nvPr/>
        </p:nvGrpSpPr>
        <p:grpSpPr>
          <a:xfrm>
            <a:off x="225612" y="3305511"/>
            <a:ext cx="8692776" cy="1546741"/>
            <a:chOff x="225612" y="3086720"/>
            <a:chExt cx="8692776" cy="154674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0529A95-3925-4F7E-91E2-1DD5FFD2D619}"/>
                </a:ext>
              </a:extLst>
            </p:cNvPr>
            <p:cNvGrpSpPr/>
            <p:nvPr/>
          </p:nvGrpSpPr>
          <p:grpSpPr>
            <a:xfrm>
              <a:off x="225612" y="3086720"/>
              <a:ext cx="8692776" cy="1419099"/>
              <a:chOff x="273199" y="1484784"/>
              <a:chExt cx="8692776" cy="1419099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6BE2533B-278B-4A17-8B58-9F519E956A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199" y="1484784"/>
                <a:ext cx="8692776" cy="1419099"/>
              </a:xfrm>
              <a:prstGeom prst="rect">
                <a:avLst/>
              </a:prstGeom>
            </p:spPr>
          </p:pic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91CBB793-F45A-4ED0-8AD4-C441EA52F96B}"/>
                  </a:ext>
                </a:extLst>
              </p:cNvPr>
              <p:cNvCxnSpPr/>
              <p:nvPr/>
            </p:nvCxnSpPr>
            <p:spPr>
              <a:xfrm>
                <a:off x="395536" y="2112074"/>
                <a:ext cx="849694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ular Callout 23">
              <a:extLst>
                <a:ext uri="{FF2B5EF4-FFF2-40B4-BE49-F238E27FC236}">
                  <a16:creationId xmlns:a16="http://schemas.microsoft.com/office/drawing/2014/main" id="{D45D06A7-F557-41BB-9560-31EBFBEF0441}"/>
                </a:ext>
              </a:extLst>
            </p:cNvPr>
            <p:cNvSpPr/>
            <p:nvPr/>
          </p:nvSpPr>
          <p:spPr>
            <a:xfrm>
              <a:off x="611560" y="4213661"/>
              <a:ext cx="1368413" cy="419800"/>
            </a:xfrm>
            <a:prstGeom prst="wedgeRectCallout">
              <a:avLst>
                <a:gd name="adj1" fmla="val 48970"/>
                <a:gd name="adj2" fmla="val -166229"/>
              </a:avLst>
            </a:prstGeom>
            <a:solidFill>
              <a:srgbClr val="FF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Centre line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04ED41D-393D-4789-A470-9A17B7311A17}"/>
              </a:ext>
            </a:extLst>
          </p:cNvPr>
          <p:cNvSpPr txBox="1"/>
          <p:nvPr/>
        </p:nvSpPr>
        <p:spPr>
          <a:xfrm>
            <a:off x="184555" y="1910443"/>
            <a:ext cx="8855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i="1" dirty="0">
                <a:solidFill>
                  <a:schemeClr val="tx2"/>
                </a:solidFill>
              </a:rPr>
              <a:t>The drawing used in these examples is for a different pen. It was drawn by a Year 5 called Ben. It shows the drawing method but it has an error – see if you can spot it. We will point it out at the end.  </a:t>
            </a:r>
          </a:p>
        </p:txBody>
      </p:sp>
      <p:sp>
        <p:nvSpPr>
          <p:cNvPr id="21" name="Rectangular Callout 23">
            <a:extLst>
              <a:ext uri="{FF2B5EF4-FFF2-40B4-BE49-F238E27FC236}">
                <a16:creationId xmlns:a16="http://schemas.microsoft.com/office/drawing/2014/main" id="{C80C02AB-82B3-4A0E-BD4A-FCCBC6DB6723}"/>
              </a:ext>
            </a:extLst>
          </p:cNvPr>
          <p:cNvSpPr/>
          <p:nvPr/>
        </p:nvSpPr>
        <p:spPr>
          <a:xfrm>
            <a:off x="7151304" y="4618343"/>
            <a:ext cx="1368413" cy="419800"/>
          </a:xfrm>
          <a:prstGeom prst="wedgeRectCallout">
            <a:avLst>
              <a:gd name="adj1" fmla="val -36076"/>
              <a:gd name="adj2" fmla="val -116725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384823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86" y="1298543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Drawing a Pen – Lining up the Parts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1235" y="1911471"/>
            <a:ext cx="8692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arenR" startAt="3"/>
            </a:pPr>
            <a:r>
              <a:rPr lang="en-GB" sz="2400" dirty="0"/>
              <a:t>Add the inside parts to the drawing. Arrange these in order along the centre line.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30622E-BCB5-4190-952A-3B2FA7B17936}"/>
              </a:ext>
            </a:extLst>
          </p:cNvPr>
          <p:cNvGrpSpPr/>
          <p:nvPr/>
        </p:nvGrpSpPr>
        <p:grpSpPr>
          <a:xfrm>
            <a:off x="755576" y="3051429"/>
            <a:ext cx="8268694" cy="1241668"/>
            <a:chOff x="283893" y="2822304"/>
            <a:chExt cx="8692777" cy="122993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CC8D609-4859-4483-8108-BE9CB096C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893" y="2822304"/>
              <a:ext cx="8692777" cy="1229930"/>
            </a:xfrm>
            <a:prstGeom prst="rect">
              <a:avLst/>
            </a:prstGeom>
          </p:spPr>
        </p:pic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8A14FA7-E473-447E-BD49-414053A0EC2F}"/>
                </a:ext>
              </a:extLst>
            </p:cNvPr>
            <p:cNvCxnSpPr/>
            <p:nvPr/>
          </p:nvCxnSpPr>
          <p:spPr>
            <a:xfrm>
              <a:off x="395536" y="3356992"/>
              <a:ext cx="849694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B228905-D504-4A50-94A8-F9F4B06A4F79}"/>
              </a:ext>
            </a:extLst>
          </p:cNvPr>
          <p:cNvGrpSpPr/>
          <p:nvPr/>
        </p:nvGrpSpPr>
        <p:grpSpPr>
          <a:xfrm>
            <a:off x="283893" y="4725144"/>
            <a:ext cx="8717198" cy="1241669"/>
            <a:chOff x="250019" y="3771544"/>
            <a:chExt cx="8717198" cy="1241669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848FC38-6DAA-42AE-9261-5BD8E267AB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0019" y="3771544"/>
              <a:ext cx="8717198" cy="1241669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743A0C8-C6C4-44F0-B61A-A6DBBC7C64C7}"/>
                </a:ext>
              </a:extLst>
            </p:cNvPr>
            <p:cNvCxnSpPr/>
            <p:nvPr/>
          </p:nvCxnSpPr>
          <p:spPr>
            <a:xfrm>
              <a:off x="395536" y="4324269"/>
              <a:ext cx="8496944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ular Callout 23">
            <a:extLst>
              <a:ext uri="{FF2B5EF4-FFF2-40B4-BE49-F238E27FC236}">
                <a16:creationId xmlns:a16="http://schemas.microsoft.com/office/drawing/2014/main" id="{6EB0F9B7-A79D-48BC-9056-8A83AD6B830A}"/>
              </a:ext>
            </a:extLst>
          </p:cNvPr>
          <p:cNvSpPr/>
          <p:nvPr/>
        </p:nvSpPr>
        <p:spPr>
          <a:xfrm>
            <a:off x="7380312" y="4238882"/>
            <a:ext cx="1368413" cy="419800"/>
          </a:xfrm>
          <a:prstGeom prst="wedgeRectCallout">
            <a:avLst>
              <a:gd name="adj1" fmla="val -36076"/>
              <a:gd name="adj2" fmla="val -116725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Case</a:t>
            </a:r>
          </a:p>
        </p:txBody>
      </p:sp>
      <p:sp>
        <p:nvSpPr>
          <p:cNvPr id="18" name="Rectangular Callout 23">
            <a:extLst>
              <a:ext uri="{FF2B5EF4-FFF2-40B4-BE49-F238E27FC236}">
                <a16:creationId xmlns:a16="http://schemas.microsoft.com/office/drawing/2014/main" id="{7C79DB56-A916-42EA-9847-521E3B105AD9}"/>
              </a:ext>
            </a:extLst>
          </p:cNvPr>
          <p:cNvSpPr/>
          <p:nvPr/>
        </p:nvSpPr>
        <p:spPr>
          <a:xfrm>
            <a:off x="7380311" y="4265990"/>
            <a:ext cx="1368413" cy="419800"/>
          </a:xfrm>
          <a:prstGeom prst="wedgeRectCallout">
            <a:avLst>
              <a:gd name="adj1" fmla="val 5687"/>
              <a:gd name="adj2" fmla="val 145646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Case</a:t>
            </a:r>
          </a:p>
        </p:txBody>
      </p:sp>
      <p:sp>
        <p:nvSpPr>
          <p:cNvPr id="19" name="Rectangular Callout 23">
            <a:extLst>
              <a:ext uri="{FF2B5EF4-FFF2-40B4-BE49-F238E27FC236}">
                <a16:creationId xmlns:a16="http://schemas.microsoft.com/office/drawing/2014/main" id="{0369F443-60D3-490C-91BC-2272210F32B1}"/>
              </a:ext>
            </a:extLst>
          </p:cNvPr>
          <p:cNvSpPr/>
          <p:nvPr/>
        </p:nvSpPr>
        <p:spPr>
          <a:xfrm>
            <a:off x="1907704" y="4093981"/>
            <a:ext cx="1906677" cy="589038"/>
          </a:xfrm>
          <a:prstGeom prst="wedgeRectCallout">
            <a:avLst>
              <a:gd name="adj1" fmla="val -38845"/>
              <a:gd name="adj2" fmla="val -130237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Plastic tube holding ink</a:t>
            </a:r>
          </a:p>
        </p:txBody>
      </p:sp>
      <p:sp>
        <p:nvSpPr>
          <p:cNvPr id="21" name="Rectangular Callout 23">
            <a:extLst>
              <a:ext uri="{FF2B5EF4-FFF2-40B4-BE49-F238E27FC236}">
                <a16:creationId xmlns:a16="http://schemas.microsoft.com/office/drawing/2014/main" id="{C8CE30E3-67B7-4D3F-B5F2-4A7D39E9A793}"/>
              </a:ext>
            </a:extLst>
          </p:cNvPr>
          <p:cNvSpPr/>
          <p:nvPr/>
        </p:nvSpPr>
        <p:spPr>
          <a:xfrm>
            <a:off x="1907704" y="4102875"/>
            <a:ext cx="1906677" cy="589038"/>
          </a:xfrm>
          <a:prstGeom prst="wedgeRectCallout">
            <a:avLst>
              <a:gd name="adj1" fmla="val 17832"/>
              <a:gd name="adj2" fmla="val 144954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Plastic tube holding ink</a:t>
            </a:r>
          </a:p>
        </p:txBody>
      </p:sp>
      <p:sp>
        <p:nvSpPr>
          <p:cNvPr id="22" name="Rectangular Callout 23">
            <a:extLst>
              <a:ext uri="{FF2B5EF4-FFF2-40B4-BE49-F238E27FC236}">
                <a16:creationId xmlns:a16="http://schemas.microsoft.com/office/drawing/2014/main" id="{748809C5-6DFE-4E75-BECB-E975B4AAB4EE}"/>
              </a:ext>
            </a:extLst>
          </p:cNvPr>
          <p:cNvSpPr/>
          <p:nvPr/>
        </p:nvSpPr>
        <p:spPr>
          <a:xfrm>
            <a:off x="283893" y="4450993"/>
            <a:ext cx="1259632" cy="415138"/>
          </a:xfrm>
          <a:prstGeom prst="wedgeRectCallout">
            <a:avLst>
              <a:gd name="adj1" fmla="val 40347"/>
              <a:gd name="adj2" fmla="val 127572"/>
            </a:avLst>
          </a:prstGeom>
          <a:solidFill>
            <a:srgbClr val="FFFF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Spring</a:t>
            </a:r>
          </a:p>
        </p:txBody>
      </p:sp>
    </p:spTree>
    <p:extLst>
      <p:ext uri="{BB962C8B-B14F-4D97-AF65-F5344CB8AC3E}">
        <p14:creationId xmlns:p14="http://schemas.microsoft.com/office/powerpoint/2010/main" val="182822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86" y="1298543"/>
            <a:ext cx="7847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Drawing a Pen – Finishing the drawing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1235" y="2071576"/>
            <a:ext cx="632698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arenR" startAt="4"/>
            </a:pPr>
            <a:r>
              <a:rPr lang="en-GB" sz="2400" dirty="0"/>
              <a:t>Add the remaining parts to the drawing.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arenR" startAt="4"/>
            </a:pPr>
            <a:r>
              <a:rPr lang="en-GB" sz="2400" dirty="0"/>
              <a:t>Label all the parts.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599193-235B-4658-83F2-75A99331AC14}"/>
              </a:ext>
            </a:extLst>
          </p:cNvPr>
          <p:cNvGrpSpPr/>
          <p:nvPr/>
        </p:nvGrpSpPr>
        <p:grpSpPr>
          <a:xfrm>
            <a:off x="253186" y="3489542"/>
            <a:ext cx="8717202" cy="1915973"/>
            <a:chOff x="260710" y="3884397"/>
            <a:chExt cx="8717202" cy="1915973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4917DA1-8BF8-4AAE-879F-8E3A66C816FC}"/>
                </a:ext>
              </a:extLst>
            </p:cNvPr>
            <p:cNvGrpSpPr/>
            <p:nvPr/>
          </p:nvGrpSpPr>
          <p:grpSpPr>
            <a:xfrm>
              <a:off x="260710" y="4543302"/>
              <a:ext cx="8717202" cy="1143924"/>
              <a:chOff x="260710" y="4726703"/>
              <a:chExt cx="8717202" cy="1143924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866BE12A-176E-4941-BA73-C5E4BCBC85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710" y="4726703"/>
                <a:ext cx="8717202" cy="1143924"/>
              </a:xfrm>
              <a:prstGeom prst="rect">
                <a:avLst/>
              </a:prstGeom>
            </p:spPr>
          </p:pic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B8A45133-960D-4FDB-836D-8081DC86661F}"/>
                  </a:ext>
                </a:extLst>
              </p:cNvPr>
              <p:cNvCxnSpPr/>
              <p:nvPr/>
            </p:nvCxnSpPr>
            <p:spPr>
              <a:xfrm>
                <a:off x="374754" y="5229200"/>
                <a:ext cx="8496944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ular Callout 23">
              <a:extLst>
                <a:ext uri="{FF2B5EF4-FFF2-40B4-BE49-F238E27FC236}">
                  <a16:creationId xmlns:a16="http://schemas.microsoft.com/office/drawing/2014/main" id="{6ED5E7C0-44DD-41C6-B8F3-10AEBD5F8DCC}"/>
                </a:ext>
              </a:extLst>
            </p:cNvPr>
            <p:cNvSpPr/>
            <p:nvPr/>
          </p:nvSpPr>
          <p:spPr>
            <a:xfrm>
              <a:off x="7383371" y="4080987"/>
              <a:ext cx="1368413" cy="419800"/>
            </a:xfrm>
            <a:prstGeom prst="wedgeRectCallout">
              <a:avLst>
                <a:gd name="adj1" fmla="val 5687"/>
                <a:gd name="adj2" fmla="val 145646"/>
              </a:avLst>
            </a:prstGeom>
            <a:solidFill>
              <a:srgbClr val="FF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Case</a:t>
              </a:r>
            </a:p>
          </p:txBody>
        </p:sp>
        <p:sp>
          <p:nvSpPr>
            <p:cNvPr id="18" name="Rectangular Callout 23">
              <a:extLst>
                <a:ext uri="{FF2B5EF4-FFF2-40B4-BE49-F238E27FC236}">
                  <a16:creationId xmlns:a16="http://schemas.microsoft.com/office/drawing/2014/main" id="{2ED23654-8369-4442-A18F-FEFD48E3DF24}"/>
                </a:ext>
              </a:extLst>
            </p:cNvPr>
            <p:cNvSpPr/>
            <p:nvPr/>
          </p:nvSpPr>
          <p:spPr>
            <a:xfrm>
              <a:off x="2406210" y="3884397"/>
              <a:ext cx="1906677" cy="589038"/>
            </a:xfrm>
            <a:prstGeom prst="wedgeRectCallout">
              <a:avLst>
                <a:gd name="adj1" fmla="val -4512"/>
                <a:gd name="adj2" fmla="val 143190"/>
              </a:avLst>
            </a:prstGeom>
            <a:solidFill>
              <a:srgbClr val="FF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Plastic tube holding ink</a:t>
              </a:r>
            </a:p>
          </p:txBody>
        </p:sp>
        <p:sp>
          <p:nvSpPr>
            <p:cNvPr id="19" name="Rectangular Callout 23">
              <a:extLst>
                <a:ext uri="{FF2B5EF4-FFF2-40B4-BE49-F238E27FC236}">
                  <a16:creationId xmlns:a16="http://schemas.microsoft.com/office/drawing/2014/main" id="{63D9C85B-A707-4531-9BC6-DD20E7E731FB}"/>
                </a:ext>
              </a:extLst>
            </p:cNvPr>
            <p:cNvSpPr/>
            <p:nvPr/>
          </p:nvSpPr>
          <p:spPr>
            <a:xfrm>
              <a:off x="683908" y="4206164"/>
              <a:ext cx="1259632" cy="415138"/>
            </a:xfrm>
            <a:prstGeom prst="wedgeRectCallout">
              <a:avLst>
                <a:gd name="adj1" fmla="val 27148"/>
                <a:gd name="adj2" fmla="val 140087"/>
              </a:avLst>
            </a:prstGeom>
            <a:solidFill>
              <a:srgbClr val="FF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Spring</a:t>
              </a:r>
            </a:p>
          </p:txBody>
        </p:sp>
        <p:sp>
          <p:nvSpPr>
            <p:cNvPr id="20" name="Rectangular Callout 23">
              <a:extLst>
                <a:ext uri="{FF2B5EF4-FFF2-40B4-BE49-F238E27FC236}">
                  <a16:creationId xmlns:a16="http://schemas.microsoft.com/office/drawing/2014/main" id="{2AE4451A-9452-4105-83AB-132BF54F24C9}"/>
                </a:ext>
              </a:extLst>
            </p:cNvPr>
            <p:cNvSpPr/>
            <p:nvPr/>
          </p:nvSpPr>
          <p:spPr>
            <a:xfrm>
              <a:off x="827584" y="5385232"/>
              <a:ext cx="1259632" cy="415138"/>
            </a:xfrm>
            <a:prstGeom prst="wedgeRectCallout">
              <a:avLst>
                <a:gd name="adj1" fmla="val -27296"/>
                <a:gd name="adj2" fmla="val -95195"/>
              </a:avLst>
            </a:prstGeom>
            <a:solidFill>
              <a:srgbClr val="FF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End cap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101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86" y="1298543"/>
            <a:ext cx="7847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Did you Spot the Error in Bens drawing?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1235" y="1911471"/>
            <a:ext cx="7479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The push button at the end should also have been placed along the line, not as part of the case.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1CE08-CBC1-4A56-8C1F-9E8E564EDFAC}"/>
              </a:ext>
            </a:extLst>
          </p:cNvPr>
          <p:cNvGrpSpPr/>
          <p:nvPr/>
        </p:nvGrpSpPr>
        <p:grpSpPr>
          <a:xfrm>
            <a:off x="172389" y="3513625"/>
            <a:ext cx="8604587" cy="2359624"/>
            <a:chOff x="172389" y="3513625"/>
            <a:chExt cx="8604587" cy="23596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D5DBFA8-166D-4338-BEDE-33CA51BB1104}"/>
                </a:ext>
              </a:extLst>
            </p:cNvPr>
            <p:cNvGrpSpPr/>
            <p:nvPr/>
          </p:nvGrpSpPr>
          <p:grpSpPr>
            <a:xfrm>
              <a:off x="172389" y="4126549"/>
              <a:ext cx="8604587" cy="1083443"/>
              <a:chOff x="172389" y="4126549"/>
              <a:chExt cx="8604587" cy="1083443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866BE12A-176E-4941-BA73-C5E4BCBC85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389" y="4133620"/>
                <a:ext cx="8396630" cy="1076372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FA9D6DE4-493C-42E7-B1D0-E7F91AC0CB0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2287" t="-23" r="-346" b="22"/>
              <a:stretch/>
            </p:blipFill>
            <p:spPr>
              <a:xfrm>
                <a:off x="8100392" y="4129810"/>
                <a:ext cx="676584" cy="1076372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9719CCCA-635A-418B-BC0B-BC663DA57A1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7974" t="-23" r="29" b="22"/>
              <a:stretch/>
            </p:blipFill>
            <p:spPr>
              <a:xfrm>
                <a:off x="7932806" y="4126549"/>
                <a:ext cx="167586" cy="1076372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D7BD68ED-9206-451D-B332-DEB2E9CED4E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2266" t="17042" r="3967" b="76102"/>
              <a:stretch/>
            </p:blipFill>
            <p:spPr>
              <a:xfrm>
                <a:off x="8100392" y="4464059"/>
                <a:ext cx="316227" cy="73799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C56D5381-91D0-4F9A-8EE5-01C1D9ED7DE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2287" t="8777" r="3946" b="79128"/>
              <a:stretch/>
            </p:blipFill>
            <p:spPr>
              <a:xfrm>
                <a:off x="8094678" y="4694242"/>
                <a:ext cx="316227" cy="130187"/>
              </a:xfrm>
              <a:prstGeom prst="rect">
                <a:avLst/>
              </a:prstGeom>
            </p:spPr>
          </p:pic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B8A45133-960D-4FDB-836D-8081DC8666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2239" y="4606443"/>
                <a:ext cx="8322209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ular Callout 23">
              <a:extLst>
                <a:ext uri="{FF2B5EF4-FFF2-40B4-BE49-F238E27FC236}">
                  <a16:creationId xmlns:a16="http://schemas.microsoft.com/office/drawing/2014/main" id="{2ED23654-8369-4442-A18F-FEFD48E3DF24}"/>
                </a:ext>
              </a:extLst>
            </p:cNvPr>
            <p:cNvSpPr/>
            <p:nvPr/>
          </p:nvSpPr>
          <p:spPr>
            <a:xfrm>
              <a:off x="2238989" y="3513625"/>
              <a:ext cx="1836560" cy="554254"/>
            </a:xfrm>
            <a:prstGeom prst="wedgeRectCallout">
              <a:avLst>
                <a:gd name="adj1" fmla="val -4512"/>
                <a:gd name="adj2" fmla="val 143190"/>
              </a:avLst>
            </a:prstGeom>
            <a:solidFill>
              <a:srgbClr val="FF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Plastic tube holding ink</a:t>
              </a:r>
            </a:p>
          </p:txBody>
        </p:sp>
        <p:sp>
          <p:nvSpPr>
            <p:cNvPr id="19" name="Rectangular Callout 23">
              <a:extLst>
                <a:ext uri="{FF2B5EF4-FFF2-40B4-BE49-F238E27FC236}">
                  <a16:creationId xmlns:a16="http://schemas.microsoft.com/office/drawing/2014/main" id="{63D9C85B-A707-4531-9BC6-DD20E7E731FB}"/>
                </a:ext>
              </a:extLst>
            </p:cNvPr>
            <p:cNvSpPr/>
            <p:nvPr/>
          </p:nvSpPr>
          <p:spPr>
            <a:xfrm>
              <a:off x="580024" y="3816391"/>
              <a:ext cx="1213309" cy="390623"/>
            </a:xfrm>
            <a:prstGeom prst="wedgeRectCallout">
              <a:avLst>
                <a:gd name="adj1" fmla="val 27148"/>
                <a:gd name="adj2" fmla="val 140087"/>
              </a:avLst>
            </a:prstGeom>
            <a:solidFill>
              <a:srgbClr val="FF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Spring</a:t>
              </a:r>
            </a:p>
          </p:txBody>
        </p:sp>
        <p:sp>
          <p:nvSpPr>
            <p:cNvPr id="20" name="Rectangular Callout 23">
              <a:extLst>
                <a:ext uri="{FF2B5EF4-FFF2-40B4-BE49-F238E27FC236}">
                  <a16:creationId xmlns:a16="http://schemas.microsoft.com/office/drawing/2014/main" id="{2AE4451A-9452-4105-83AB-132BF54F24C9}"/>
                </a:ext>
              </a:extLst>
            </p:cNvPr>
            <p:cNvSpPr/>
            <p:nvPr/>
          </p:nvSpPr>
          <p:spPr>
            <a:xfrm>
              <a:off x="718416" y="4925831"/>
              <a:ext cx="1213309" cy="390623"/>
            </a:xfrm>
            <a:prstGeom prst="wedgeRectCallout">
              <a:avLst>
                <a:gd name="adj1" fmla="val -27296"/>
                <a:gd name="adj2" fmla="val -95195"/>
              </a:avLst>
            </a:prstGeom>
            <a:solidFill>
              <a:srgbClr val="FF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End cap</a:t>
              </a:r>
            </a:p>
          </p:txBody>
        </p:sp>
        <p:sp>
          <p:nvSpPr>
            <p:cNvPr id="17" name="Rectangular Callout 23">
              <a:extLst>
                <a:ext uri="{FF2B5EF4-FFF2-40B4-BE49-F238E27FC236}">
                  <a16:creationId xmlns:a16="http://schemas.microsoft.com/office/drawing/2014/main" id="{6ED5E7C0-44DD-41C6-B8F3-10AEBD5F8DCC}"/>
                </a:ext>
              </a:extLst>
            </p:cNvPr>
            <p:cNvSpPr/>
            <p:nvPr/>
          </p:nvSpPr>
          <p:spPr>
            <a:xfrm>
              <a:off x="5940152" y="3607459"/>
              <a:ext cx="1318090" cy="395010"/>
            </a:xfrm>
            <a:prstGeom prst="wedgeRectCallout">
              <a:avLst>
                <a:gd name="adj1" fmla="val 5687"/>
                <a:gd name="adj2" fmla="val 145646"/>
              </a:avLst>
            </a:prstGeom>
            <a:solidFill>
              <a:srgbClr val="FF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Case</a:t>
              </a:r>
            </a:p>
          </p:txBody>
        </p:sp>
        <p:sp>
          <p:nvSpPr>
            <p:cNvPr id="24" name="Rectangular Callout 23">
              <a:extLst>
                <a:ext uri="{FF2B5EF4-FFF2-40B4-BE49-F238E27FC236}">
                  <a16:creationId xmlns:a16="http://schemas.microsoft.com/office/drawing/2014/main" id="{92479854-5B74-47F5-92F9-8AF27C7C35A6}"/>
                </a:ext>
              </a:extLst>
            </p:cNvPr>
            <p:cNvSpPr/>
            <p:nvPr/>
          </p:nvSpPr>
          <p:spPr>
            <a:xfrm>
              <a:off x="6948264" y="5478239"/>
              <a:ext cx="1490420" cy="395010"/>
            </a:xfrm>
            <a:prstGeom prst="wedgeRectCallout">
              <a:avLst>
                <a:gd name="adj1" fmla="val 36258"/>
                <a:gd name="adj2" fmla="val -244745"/>
              </a:avLst>
            </a:prstGeom>
            <a:solidFill>
              <a:srgbClr val="FF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Push button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8984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0E23F4-BB5A-445D-B1B6-3C056B155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2536" y="-9880"/>
            <a:ext cx="9697596" cy="686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4527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 testing vehic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434</Words>
  <Application>Microsoft Office PowerPoint</Application>
  <PresentationFormat>On-screen Show (4:3)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Custom Design</vt:lpstr>
      <vt:lpstr>Presentation testing vehicles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program?</dc:title>
  <dc:creator>Attainment in Education</dc:creator>
  <cp:lastModifiedBy>Clerke,Natalie</cp:lastModifiedBy>
  <cp:revision>163</cp:revision>
  <dcterms:created xsi:type="dcterms:W3CDTF">2012-08-07T14:34:21Z</dcterms:created>
  <dcterms:modified xsi:type="dcterms:W3CDTF">2019-05-03T10:18:37Z</dcterms:modified>
</cp:coreProperties>
</file>