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15"/>
  </p:notesMasterIdLst>
  <p:sldIdLst>
    <p:sldId id="256" r:id="rId3"/>
    <p:sldId id="279" r:id="rId4"/>
    <p:sldId id="280" r:id="rId5"/>
    <p:sldId id="281" r:id="rId6"/>
    <p:sldId id="282" r:id="rId7"/>
    <p:sldId id="284" r:id="rId8"/>
    <p:sldId id="285" r:id="rId9"/>
    <p:sldId id="283" r:id="rId10"/>
    <p:sldId id="286" r:id="rId11"/>
    <p:sldId id="269" r:id="rId12"/>
    <p:sldId id="277" r:id="rId13"/>
    <p:sldId id="27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4" autoAdjust="0"/>
    <p:restoredTop sz="76779" autoAdjust="0"/>
  </p:normalViewPr>
  <p:slideViewPr>
    <p:cSldViewPr snapToObjects="1" showGuides="1">
      <p:cViewPr varScale="1">
        <p:scale>
          <a:sx n="88" d="100"/>
          <a:sy n="88" d="100"/>
        </p:scale>
        <p:origin x="1602" y="78"/>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03/05/2019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a:p>
        </p:txBody>
      </p:sp>
    </p:spTree>
    <p:extLst>
      <p:ext uri="{BB962C8B-B14F-4D97-AF65-F5344CB8AC3E}">
        <p14:creationId xmlns:p14="http://schemas.microsoft.com/office/powerpoint/2010/main" val="1383250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If available show examples of magnets and magnetic materials. The IET Faraday resource ‘Magnetic Materials’ explores magnetic and non-magnetic materials further and can be used as an introductory lesson to this activity.</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10</a:t>
            </a:fld>
            <a:endParaRPr lang="en-GB"/>
          </a:p>
        </p:txBody>
      </p:sp>
    </p:spTree>
    <p:extLst>
      <p:ext uri="{BB962C8B-B14F-4D97-AF65-F5344CB8AC3E}">
        <p14:creationId xmlns:p14="http://schemas.microsoft.com/office/powerpoint/2010/main" val="266280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Demonstrate by showing two magnets and how they attract or repel each other.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11</a:t>
            </a:fld>
            <a:endParaRPr lang="en-GB"/>
          </a:p>
        </p:txBody>
      </p:sp>
    </p:spTree>
    <p:extLst>
      <p:ext uri="{BB962C8B-B14F-4D97-AF65-F5344CB8AC3E}">
        <p14:creationId xmlns:p14="http://schemas.microsoft.com/office/powerpoint/2010/main" val="1774385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Demonstrate by showing two magnets and how they attract or repel each other.</a:t>
            </a:r>
          </a:p>
        </p:txBody>
      </p:sp>
      <p:sp>
        <p:nvSpPr>
          <p:cNvPr id="4" name="Slide Number Placeholder 3"/>
          <p:cNvSpPr>
            <a:spLocks noGrp="1"/>
          </p:cNvSpPr>
          <p:nvPr>
            <p:ph type="sldNum" sz="quarter" idx="10"/>
          </p:nvPr>
        </p:nvSpPr>
        <p:spPr/>
        <p:txBody>
          <a:bodyPr/>
          <a:lstStyle/>
          <a:p>
            <a:fld id="{F05513D1-043E-4418-B60F-DDDC6CA78FAA}" type="slidenum">
              <a:rPr lang="en-GB" smtClean="0"/>
              <a:pPr/>
              <a:t>12</a:t>
            </a:fld>
            <a:endParaRPr lang="en-GB"/>
          </a:p>
        </p:txBody>
      </p:sp>
    </p:spTree>
    <p:extLst>
      <p:ext uri="{BB962C8B-B14F-4D97-AF65-F5344CB8AC3E}">
        <p14:creationId xmlns:p14="http://schemas.microsoft.com/office/powerpoint/2010/main" val="371847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Discuss how this works and show an example if available. </a:t>
            </a:r>
          </a:p>
          <a:p>
            <a:r>
              <a:rPr lang="en-GB" dirty="0"/>
              <a:t>Images from Pixabay.com (public domain)</a:t>
            </a: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a:p>
        </p:txBody>
      </p:sp>
    </p:spTree>
    <p:extLst>
      <p:ext uri="{BB962C8B-B14F-4D97-AF65-F5344CB8AC3E}">
        <p14:creationId xmlns:p14="http://schemas.microsoft.com/office/powerpoint/2010/main" val="356204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Learners could use hot glue guns instead of masking tape to make the joins if available. The above instructions would need to be modified in this instance.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a:p>
        </p:txBody>
      </p:sp>
    </p:spTree>
    <p:extLst>
      <p:ext uri="{BB962C8B-B14F-4D97-AF65-F5344CB8AC3E}">
        <p14:creationId xmlns:p14="http://schemas.microsoft.com/office/powerpoint/2010/main" val="406375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100 - 120 mm lengths of string can be used. Tying the knots in step 2 and step 3 will result in this reducing. See note on step 3 regarding the suggested final length of each piece of string after the magnets have been tied and secured to the frame. Any leftover string from the knot could be trimmed using scissors. Cotton thread could be used as an alternative to string.</a:t>
            </a:r>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a:p>
        </p:txBody>
      </p:sp>
    </p:spTree>
    <p:extLst>
      <p:ext uri="{BB962C8B-B14F-4D97-AF65-F5344CB8AC3E}">
        <p14:creationId xmlns:p14="http://schemas.microsoft.com/office/powerpoint/2010/main" val="2643640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final length of each piece of string joining the magnet to the frame should be around 50 mm, giving learners plenty of remaining length from their original piece to tie around the frame. If the string is too long it may cause problems with the magnets attracting and joining to each other whilst construction is taking place. Alternatively a hot glue gun can be used to join the string to the frame. The magnets used in this example have a flat side and an indented side, which shows which pole is which. </a:t>
            </a:r>
            <a:r>
              <a:rPr lang="en-GB" sz="1200" kern="1200" dirty="0">
                <a:solidFill>
                  <a:schemeClr val="tx1"/>
                </a:solidFill>
                <a:effectLst/>
                <a:latin typeface="+mn-lt"/>
                <a:ea typeface="+mn-ea"/>
                <a:cs typeface="+mn-cs"/>
              </a:rPr>
              <a:t>For the effect to work during testing, the poles of the outer magnets (1 and 3) should be facing towards the same poles from the middle magnet (2) (e.g. N to N or S to S), causing them to repel each other.</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a:p>
        </p:txBody>
      </p:sp>
    </p:spTree>
    <p:extLst>
      <p:ext uri="{BB962C8B-B14F-4D97-AF65-F5344CB8AC3E}">
        <p14:creationId xmlns:p14="http://schemas.microsoft.com/office/powerpoint/2010/main" val="241733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final length of each piece of string joining the magnet to the frame should be around 50 mm, giving learners plenty of remaining length from their original piece to tie around the frame. If the string is too long it may cause problems with the magnets attracting and joining to each other whilst construction is taking place. Alternatively a hot glue gun can be used to join the string to the frame. The magnets used in this example have a flat side and an indented side, which shows which pole is which. </a:t>
            </a:r>
            <a:r>
              <a:rPr lang="en-GB" sz="1200" kern="1200" dirty="0">
                <a:solidFill>
                  <a:schemeClr val="tx1"/>
                </a:solidFill>
                <a:effectLst/>
                <a:latin typeface="+mn-lt"/>
                <a:ea typeface="+mn-ea"/>
                <a:cs typeface="+mn-cs"/>
              </a:rPr>
              <a:t>For the effect to work during testing, the poles of the outer magnets (1 and 3) should be facing towards the same poles from the middle magnet (2) (e.g. N to N or S to S), causing them to repel each other.</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a:p>
        </p:txBody>
      </p:sp>
    </p:spTree>
    <p:extLst>
      <p:ext uri="{BB962C8B-B14F-4D97-AF65-F5344CB8AC3E}">
        <p14:creationId xmlns:p14="http://schemas.microsoft.com/office/powerpoint/2010/main" val="158173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final length of each piece of string joining the magnet to the frame should be around 50 mm, giving learners plenty of remaining length from their original piece to tie around the frame. If the string is too long it may cause problems with the magnets attracting and joining to each other whilst construction is taking place. Alternatively a hot glue gun can be used to join the string to the frame. The magnets used in this example have a flat side and an indented side, which shows which pole is which. </a:t>
            </a:r>
            <a:r>
              <a:rPr lang="en-GB" sz="1200" kern="1200" dirty="0">
                <a:solidFill>
                  <a:schemeClr val="tx1"/>
                </a:solidFill>
                <a:effectLst/>
                <a:latin typeface="+mn-lt"/>
                <a:ea typeface="+mn-ea"/>
                <a:cs typeface="+mn-cs"/>
              </a:rPr>
              <a:t>For the effect to work during testing, the poles of the outer magnets (1 and 3) should be facing towards the same poles from the middle magnet (2) (e.g. N to N or S to S), causing them to repel each other.</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7</a:t>
            </a:fld>
            <a:endParaRPr lang="en-GB"/>
          </a:p>
        </p:txBody>
      </p:sp>
    </p:spTree>
    <p:extLst>
      <p:ext uri="{BB962C8B-B14F-4D97-AF65-F5344CB8AC3E}">
        <p14:creationId xmlns:p14="http://schemas.microsoft.com/office/powerpoint/2010/main" val="1084729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magnets should repel against each other. They may, depending on their strength, then flip and attract. This is a very different outcome to when using a traditional Newton’s cradle!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8</a:t>
            </a:fld>
            <a:endParaRPr lang="en-GB"/>
          </a:p>
        </p:txBody>
      </p:sp>
    </p:spTree>
    <p:extLst>
      <p:ext uri="{BB962C8B-B14F-4D97-AF65-F5344CB8AC3E}">
        <p14:creationId xmlns:p14="http://schemas.microsoft.com/office/powerpoint/2010/main" val="130064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magnets should repel against each other. They may, depending on their strength, then flip and attract. This is a very different outcome to when using a traditional Newton’s cradle!</a:t>
            </a:r>
          </a:p>
        </p:txBody>
      </p:sp>
      <p:sp>
        <p:nvSpPr>
          <p:cNvPr id="4" name="Slide Number Placeholder 3"/>
          <p:cNvSpPr>
            <a:spLocks noGrp="1"/>
          </p:cNvSpPr>
          <p:nvPr>
            <p:ph type="sldNum" sz="quarter" idx="10"/>
          </p:nvPr>
        </p:nvSpPr>
        <p:spPr/>
        <p:txBody>
          <a:bodyPr/>
          <a:lstStyle/>
          <a:p>
            <a:fld id="{F05513D1-043E-4418-B60F-DDDC6CA78FAA}" type="slidenum">
              <a:rPr lang="en-GB" smtClean="0"/>
              <a:pPr/>
              <a:t>9</a:t>
            </a:fld>
            <a:endParaRPr lang="en-GB"/>
          </a:p>
        </p:txBody>
      </p:sp>
    </p:spTree>
    <p:extLst>
      <p:ext uri="{BB962C8B-B14F-4D97-AF65-F5344CB8AC3E}">
        <p14:creationId xmlns:p14="http://schemas.microsoft.com/office/powerpoint/2010/main" val="199856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5/3/2019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5/3/2019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5/3/2019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5/3/2019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5/3/2019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03/05/2019</a:t>
            </a:fld>
            <a:endParaRPr lang="en-GB"/>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03/05/2019</a:t>
            </a:fld>
            <a:endParaRPr lang="en-GB"/>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03/05/2019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604" y="1556792"/>
            <a:ext cx="7128792" cy="830997"/>
          </a:xfrm>
          <a:prstGeom prst="rect">
            <a:avLst/>
          </a:prstGeom>
          <a:noFill/>
        </p:spPr>
        <p:txBody>
          <a:bodyPr wrap="square" rtlCol="0">
            <a:spAutoFit/>
          </a:bodyPr>
          <a:lstStyle/>
          <a:p>
            <a:pPr algn="ctr"/>
            <a:r>
              <a:rPr lang="en-GB" sz="4800" b="1" dirty="0">
                <a:solidFill>
                  <a:srgbClr val="0093D3"/>
                </a:solidFill>
                <a:latin typeface="Arial"/>
                <a:cs typeface="Arial"/>
              </a:rPr>
              <a:t>Not Newton’s Cradle</a:t>
            </a:r>
          </a:p>
        </p:txBody>
      </p:sp>
      <p:sp>
        <p:nvSpPr>
          <p:cNvPr id="3" name="TextBox 2">
            <a:extLst>
              <a:ext uri="{FF2B5EF4-FFF2-40B4-BE49-F238E27FC236}">
                <a16:creationId xmlns:a16="http://schemas.microsoft.com/office/drawing/2014/main" id="{86983557-E0FA-4717-BC03-55234762300F}"/>
              </a:ext>
            </a:extLst>
          </p:cNvPr>
          <p:cNvSpPr txBox="1"/>
          <p:nvPr/>
        </p:nvSpPr>
        <p:spPr>
          <a:xfrm>
            <a:off x="1763688" y="4885709"/>
            <a:ext cx="561662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a cradle using magnets that repel each other</a:t>
            </a:r>
          </a:p>
        </p:txBody>
      </p:sp>
      <p:pic>
        <p:nvPicPr>
          <p:cNvPr id="4" name="Picture 3">
            <a:extLst>
              <a:ext uri="{FF2B5EF4-FFF2-40B4-BE49-F238E27FC236}">
                <a16:creationId xmlns:a16="http://schemas.microsoft.com/office/drawing/2014/main" id="{836FD7EA-1A3F-457F-AA55-0D432BE115C2}"/>
              </a:ext>
            </a:extLst>
          </p:cNvPr>
          <p:cNvPicPr>
            <a:picLocks noChangeAspect="1"/>
          </p:cNvPicPr>
          <p:nvPr/>
        </p:nvPicPr>
        <p:blipFill rotWithShape="1">
          <a:blip r:embed="rId3"/>
          <a:srcRect l="9051" t="15350" b="29000"/>
          <a:stretch/>
        </p:blipFill>
        <p:spPr>
          <a:xfrm>
            <a:off x="333399" y="2508598"/>
            <a:ext cx="4876227" cy="2237712"/>
          </a:xfrm>
          <a:prstGeom prst="rect">
            <a:avLst/>
          </a:prstGeom>
        </p:spPr>
      </p:pic>
      <p:grpSp>
        <p:nvGrpSpPr>
          <p:cNvPr id="5" name="Group 4">
            <a:extLst>
              <a:ext uri="{FF2B5EF4-FFF2-40B4-BE49-F238E27FC236}">
                <a16:creationId xmlns:a16="http://schemas.microsoft.com/office/drawing/2014/main" id="{7D9890CE-9F56-4FDF-A21B-8196530F9638}"/>
              </a:ext>
            </a:extLst>
          </p:cNvPr>
          <p:cNvGrpSpPr/>
          <p:nvPr/>
        </p:nvGrpSpPr>
        <p:grpSpPr>
          <a:xfrm>
            <a:off x="5445139" y="2773429"/>
            <a:ext cx="3488774" cy="1866589"/>
            <a:chOff x="5445139" y="2178063"/>
            <a:chExt cx="3488774" cy="1866589"/>
          </a:xfrm>
        </p:grpSpPr>
        <p:cxnSp>
          <p:nvCxnSpPr>
            <p:cNvPr id="6" name="Straight Connector 5">
              <a:extLst>
                <a:ext uri="{FF2B5EF4-FFF2-40B4-BE49-F238E27FC236}">
                  <a16:creationId xmlns:a16="http://schemas.microsoft.com/office/drawing/2014/main" id="{1C43723C-DA19-441A-A7A6-42B235BFB6DB}"/>
                </a:ext>
              </a:extLst>
            </p:cNvPr>
            <p:cNvCxnSpPr>
              <a:cxnSpLocks/>
            </p:cNvCxnSpPr>
            <p:nvPr/>
          </p:nvCxnSpPr>
          <p:spPr>
            <a:xfrm flipH="1">
              <a:off x="5765945" y="2178063"/>
              <a:ext cx="2808312"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7" name="Straight Connector 6">
              <a:extLst>
                <a:ext uri="{FF2B5EF4-FFF2-40B4-BE49-F238E27FC236}">
                  <a16:creationId xmlns:a16="http://schemas.microsoft.com/office/drawing/2014/main" id="{470825A7-966B-4BC3-A797-7CDBBA927630}"/>
                </a:ext>
              </a:extLst>
            </p:cNvPr>
            <p:cNvCxnSpPr>
              <a:cxnSpLocks/>
            </p:cNvCxnSpPr>
            <p:nvPr/>
          </p:nvCxnSpPr>
          <p:spPr>
            <a:xfrm flipV="1">
              <a:off x="6008218" y="2182115"/>
              <a:ext cx="0" cy="1067517"/>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0770AF4C-A874-482D-B6F2-30657286834F}"/>
                </a:ext>
              </a:extLst>
            </p:cNvPr>
            <p:cNvCxnSpPr>
              <a:cxnSpLocks/>
            </p:cNvCxnSpPr>
            <p:nvPr/>
          </p:nvCxnSpPr>
          <p:spPr>
            <a:xfrm flipV="1">
              <a:off x="8358233" y="2178063"/>
              <a:ext cx="0" cy="1131086"/>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2D0F3F56-32F1-4193-A451-4BE7558290A2}"/>
                </a:ext>
              </a:extLst>
            </p:cNvPr>
            <p:cNvCxnSpPr>
              <a:cxnSpLocks/>
            </p:cNvCxnSpPr>
            <p:nvPr/>
          </p:nvCxnSpPr>
          <p:spPr>
            <a:xfrm flipV="1">
              <a:off x="7206105" y="2182116"/>
              <a:ext cx="0" cy="1127033"/>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sp>
          <p:nvSpPr>
            <p:cNvPr id="10" name="Rectangle 9">
              <a:extLst>
                <a:ext uri="{FF2B5EF4-FFF2-40B4-BE49-F238E27FC236}">
                  <a16:creationId xmlns:a16="http://schemas.microsoft.com/office/drawing/2014/main" id="{4098B1EE-98F0-441F-996B-D57C6655E82E}"/>
                </a:ext>
              </a:extLst>
            </p:cNvPr>
            <p:cNvSpPr/>
            <p:nvPr/>
          </p:nvSpPr>
          <p:spPr>
            <a:xfrm>
              <a:off x="5933433" y="3190979"/>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C0FE892-5F1F-4606-9588-B7260CF193C6}"/>
                </a:ext>
              </a:extLst>
            </p:cNvPr>
            <p:cNvSpPr/>
            <p:nvPr/>
          </p:nvSpPr>
          <p:spPr>
            <a:xfrm>
              <a:off x="7128456" y="3190978"/>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2FCE554-8CC9-44DA-80FE-7E6D25596ADF}"/>
                </a:ext>
              </a:extLst>
            </p:cNvPr>
            <p:cNvSpPr/>
            <p:nvPr/>
          </p:nvSpPr>
          <p:spPr>
            <a:xfrm>
              <a:off x="8283448" y="3203543"/>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13" name="Arrow: Curved Up 12">
              <a:extLst>
                <a:ext uri="{FF2B5EF4-FFF2-40B4-BE49-F238E27FC236}">
                  <a16:creationId xmlns:a16="http://schemas.microsoft.com/office/drawing/2014/main" id="{80BD1DB0-0368-4EA4-BEF5-3762BE83BC51}"/>
                </a:ext>
              </a:extLst>
            </p:cNvPr>
            <p:cNvSpPr/>
            <p:nvPr/>
          </p:nvSpPr>
          <p:spPr>
            <a:xfrm>
              <a:off x="8214601"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14" name="Arrow: Curved Up 13">
              <a:extLst>
                <a:ext uri="{FF2B5EF4-FFF2-40B4-BE49-F238E27FC236}">
                  <a16:creationId xmlns:a16="http://schemas.microsoft.com/office/drawing/2014/main" id="{5C928E7A-6808-4AE8-937E-E16CCC93BE32}"/>
                </a:ext>
              </a:extLst>
            </p:cNvPr>
            <p:cNvSpPr/>
            <p:nvPr/>
          </p:nvSpPr>
          <p:spPr>
            <a:xfrm flipH="1">
              <a:off x="5445139"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8921082" cy="646331"/>
          </a:xfrm>
          <a:prstGeom prst="rect">
            <a:avLst/>
          </a:prstGeom>
          <a:noFill/>
        </p:spPr>
        <p:txBody>
          <a:bodyPr wrap="square" rtlCol="0">
            <a:spAutoFit/>
          </a:bodyPr>
          <a:lstStyle/>
          <a:p>
            <a:r>
              <a:rPr lang="en-GB" sz="3600" b="1" dirty="0"/>
              <a:t>Additional Information - What are Magnets?</a:t>
            </a:r>
          </a:p>
        </p:txBody>
      </p:sp>
      <p:sp>
        <p:nvSpPr>
          <p:cNvPr id="6" name="TextBox 5">
            <a:extLst>
              <a:ext uri="{FF2B5EF4-FFF2-40B4-BE49-F238E27FC236}">
                <a16:creationId xmlns:a16="http://schemas.microsoft.com/office/drawing/2014/main" id="{9178DBF1-CD54-4289-AFD0-A4B78114B42D}"/>
              </a:ext>
            </a:extLst>
          </p:cNvPr>
          <p:cNvSpPr txBox="1"/>
          <p:nvPr/>
        </p:nvSpPr>
        <p:spPr>
          <a:xfrm>
            <a:off x="98579" y="1923695"/>
            <a:ext cx="9036496" cy="1538883"/>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a:t>Magnets are made from materials such as </a:t>
            </a:r>
            <a:r>
              <a:rPr lang="en-GB" sz="2800" b="1" dirty="0"/>
              <a:t>iron</a:t>
            </a:r>
            <a:r>
              <a:rPr lang="en-GB" sz="2800" dirty="0"/>
              <a:t> and </a:t>
            </a:r>
            <a:r>
              <a:rPr lang="en-GB" sz="2800" b="1" dirty="0"/>
              <a:t>nickel.</a:t>
            </a:r>
          </a:p>
          <a:p>
            <a:pPr marL="457200" indent="-457200">
              <a:spcAft>
                <a:spcPts val="600"/>
              </a:spcAft>
              <a:buFont typeface="Arial" panose="020B0604020202020204" pitchFamily="34" charset="0"/>
              <a:buChar char="•"/>
            </a:pPr>
            <a:r>
              <a:rPr lang="en-GB" sz="2800" dirty="0"/>
              <a:t>They can </a:t>
            </a:r>
            <a:r>
              <a:rPr lang="en-GB" sz="2800" b="1" dirty="0"/>
              <a:t>stick</a:t>
            </a:r>
            <a:r>
              <a:rPr lang="en-GB" sz="2800" dirty="0"/>
              <a:t> to some </a:t>
            </a:r>
            <a:r>
              <a:rPr lang="en-GB" sz="2800" b="1" dirty="0"/>
              <a:t>metals</a:t>
            </a:r>
            <a:r>
              <a:rPr lang="en-GB" sz="2800" dirty="0"/>
              <a:t>, but not others.</a:t>
            </a:r>
          </a:p>
          <a:p>
            <a:pPr marL="457200" indent="-457200">
              <a:spcAft>
                <a:spcPts val="600"/>
              </a:spcAft>
              <a:buFont typeface="Arial" panose="020B0604020202020204" pitchFamily="34" charset="0"/>
              <a:buChar char="•"/>
            </a:pPr>
            <a:r>
              <a:rPr lang="en-GB" sz="2800" dirty="0"/>
              <a:t>Magnets have a </a:t>
            </a:r>
            <a:r>
              <a:rPr lang="en-GB" sz="2800" b="1" dirty="0"/>
              <a:t>north pole </a:t>
            </a:r>
            <a:r>
              <a:rPr lang="en-GB" sz="2800" dirty="0"/>
              <a:t>and a </a:t>
            </a:r>
            <a:r>
              <a:rPr lang="en-GB" sz="2800" b="1" dirty="0"/>
              <a:t>south pole.</a:t>
            </a:r>
          </a:p>
        </p:txBody>
      </p:sp>
      <p:grpSp>
        <p:nvGrpSpPr>
          <p:cNvPr id="7" name="Group 6">
            <a:extLst>
              <a:ext uri="{FF2B5EF4-FFF2-40B4-BE49-F238E27FC236}">
                <a16:creationId xmlns:a16="http://schemas.microsoft.com/office/drawing/2014/main" id="{41EE4947-B05E-4491-A4DF-0DC90FC51075}"/>
              </a:ext>
            </a:extLst>
          </p:cNvPr>
          <p:cNvGrpSpPr/>
          <p:nvPr/>
        </p:nvGrpSpPr>
        <p:grpSpPr>
          <a:xfrm>
            <a:off x="1369774" y="3933056"/>
            <a:ext cx="6048672" cy="1296144"/>
            <a:chOff x="5508104" y="1988840"/>
            <a:chExt cx="1728192" cy="504056"/>
          </a:xfrm>
        </p:grpSpPr>
        <p:sp>
          <p:nvSpPr>
            <p:cNvPr id="2" name="Rectangle 1">
              <a:extLst>
                <a:ext uri="{FF2B5EF4-FFF2-40B4-BE49-F238E27FC236}">
                  <a16:creationId xmlns:a16="http://schemas.microsoft.com/office/drawing/2014/main" id="{5A81205D-67C0-478C-9D4B-9A9005B5FADE}"/>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E6AB3ABE-FD5C-4DFF-945C-1F06AA31BC3F}"/>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F0B83727-DE4F-4E71-8C47-799DDA7B2C0B}"/>
                </a:ext>
              </a:extLst>
            </p:cNvPr>
            <p:cNvSpPr txBox="1"/>
            <p:nvPr/>
          </p:nvSpPr>
          <p:spPr>
            <a:xfrm>
              <a:off x="5508104" y="2056202"/>
              <a:ext cx="432048" cy="369332"/>
            </a:xfrm>
            <a:prstGeom prst="rect">
              <a:avLst/>
            </a:prstGeom>
            <a:noFill/>
          </p:spPr>
          <p:txBody>
            <a:bodyPr wrap="square" rtlCol="0">
              <a:spAutoFit/>
            </a:bodyPr>
            <a:lstStyle/>
            <a:p>
              <a:r>
                <a:rPr lang="en-GB" sz="5400" dirty="0"/>
                <a:t>N</a:t>
              </a:r>
            </a:p>
          </p:txBody>
        </p:sp>
        <p:sp>
          <p:nvSpPr>
            <p:cNvPr id="8" name="TextBox 7">
              <a:extLst>
                <a:ext uri="{FF2B5EF4-FFF2-40B4-BE49-F238E27FC236}">
                  <a16:creationId xmlns:a16="http://schemas.microsoft.com/office/drawing/2014/main" id="{8C3F96BD-7E10-4EA6-9E09-61FE474A431F}"/>
                </a:ext>
              </a:extLst>
            </p:cNvPr>
            <p:cNvSpPr txBox="1"/>
            <p:nvPr/>
          </p:nvSpPr>
          <p:spPr>
            <a:xfrm>
              <a:off x="6804248" y="2049962"/>
              <a:ext cx="432048" cy="369332"/>
            </a:xfrm>
            <a:prstGeom prst="rect">
              <a:avLst/>
            </a:prstGeom>
            <a:noFill/>
          </p:spPr>
          <p:txBody>
            <a:bodyPr wrap="square" rtlCol="0">
              <a:spAutoFit/>
            </a:bodyPr>
            <a:lstStyle/>
            <a:p>
              <a:pPr algn="r"/>
              <a:r>
                <a:rPr lang="en-GB" sz="5400" dirty="0"/>
                <a:t>S</a:t>
              </a:r>
            </a:p>
          </p:txBody>
        </p:sp>
      </p:grpSp>
    </p:spTree>
    <p:extLst>
      <p:ext uri="{BB962C8B-B14F-4D97-AF65-F5344CB8AC3E}">
        <p14:creationId xmlns:p14="http://schemas.microsoft.com/office/powerpoint/2010/main" val="369692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Opposite Poles Attract</a:t>
            </a:r>
          </a:p>
        </p:txBody>
      </p:sp>
      <p:sp>
        <p:nvSpPr>
          <p:cNvPr id="6" name="TextBox 5">
            <a:extLst>
              <a:ext uri="{FF2B5EF4-FFF2-40B4-BE49-F238E27FC236}">
                <a16:creationId xmlns:a16="http://schemas.microsoft.com/office/drawing/2014/main" id="{9178DBF1-CD54-4289-AFD0-A4B78114B42D}"/>
              </a:ext>
            </a:extLst>
          </p:cNvPr>
          <p:cNvSpPr txBox="1"/>
          <p:nvPr/>
        </p:nvSpPr>
        <p:spPr>
          <a:xfrm>
            <a:off x="107504" y="2005303"/>
            <a:ext cx="8712968" cy="1384995"/>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a:t>When the </a:t>
            </a:r>
            <a:r>
              <a:rPr lang="en-GB" sz="2800" b="1" dirty="0"/>
              <a:t>north pole </a:t>
            </a:r>
            <a:r>
              <a:rPr lang="en-GB" sz="2800" dirty="0"/>
              <a:t>of a magnet is placed near the </a:t>
            </a:r>
            <a:r>
              <a:rPr lang="en-GB" sz="2800" b="1" dirty="0"/>
              <a:t>south pole </a:t>
            </a:r>
            <a:r>
              <a:rPr lang="en-GB" sz="2800" dirty="0"/>
              <a:t>of another magnet, they will </a:t>
            </a:r>
            <a:r>
              <a:rPr lang="en-GB" sz="2800" b="1" dirty="0"/>
              <a:t>attract</a:t>
            </a:r>
            <a:r>
              <a:rPr lang="en-GB" sz="2800" dirty="0"/>
              <a:t> each other.</a:t>
            </a:r>
          </a:p>
        </p:txBody>
      </p:sp>
      <p:grpSp>
        <p:nvGrpSpPr>
          <p:cNvPr id="9" name="Group 8">
            <a:extLst>
              <a:ext uri="{FF2B5EF4-FFF2-40B4-BE49-F238E27FC236}">
                <a16:creationId xmlns:a16="http://schemas.microsoft.com/office/drawing/2014/main" id="{B3DAF67C-818E-4A26-BE2D-D56539F878CE}"/>
              </a:ext>
            </a:extLst>
          </p:cNvPr>
          <p:cNvGrpSpPr/>
          <p:nvPr/>
        </p:nvGrpSpPr>
        <p:grpSpPr>
          <a:xfrm>
            <a:off x="1169622" y="4041422"/>
            <a:ext cx="6588732" cy="743988"/>
            <a:chOff x="4788024" y="2016656"/>
            <a:chExt cx="4104456" cy="504056"/>
          </a:xfrm>
        </p:grpSpPr>
        <p:cxnSp>
          <p:nvCxnSpPr>
            <p:cNvPr id="16" name="Straight Arrow Connector 15">
              <a:extLst>
                <a:ext uri="{FF2B5EF4-FFF2-40B4-BE49-F238E27FC236}">
                  <a16:creationId xmlns:a16="http://schemas.microsoft.com/office/drawing/2014/main" id="{32A0797F-3861-4A8F-B323-CB8253D261F1}"/>
                </a:ext>
              </a:extLst>
            </p:cNvPr>
            <p:cNvCxnSpPr>
              <a:cxnSpLocks/>
            </p:cNvCxnSpPr>
            <p:nvPr/>
          </p:nvCxnSpPr>
          <p:spPr>
            <a:xfrm>
              <a:off x="6516216" y="2084018"/>
              <a:ext cx="3070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E4E3B445-56F4-46C8-A27D-E9B80E800429}"/>
                </a:ext>
              </a:extLst>
            </p:cNvPr>
            <p:cNvCxnSpPr>
              <a:cxnSpLocks/>
            </p:cNvCxnSpPr>
            <p:nvPr/>
          </p:nvCxnSpPr>
          <p:spPr>
            <a:xfrm flipH="1">
              <a:off x="6876256" y="2090258"/>
              <a:ext cx="28803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09C9DF3-1FDF-416E-898B-C4361F72F7F8}"/>
                </a:ext>
              </a:extLst>
            </p:cNvPr>
            <p:cNvCxnSpPr/>
            <p:nvPr/>
          </p:nvCxnSpPr>
          <p:spPr>
            <a:xfrm>
              <a:off x="6535249" y="2268684"/>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0E576AF-11E2-4015-A03C-A45D2D20BE32}"/>
                </a:ext>
              </a:extLst>
            </p:cNvPr>
            <p:cNvCxnSpPr>
              <a:cxnSpLocks/>
            </p:cNvCxnSpPr>
            <p:nvPr/>
          </p:nvCxnSpPr>
          <p:spPr>
            <a:xfrm flipH="1" flipV="1">
              <a:off x="6876256" y="2268684"/>
              <a:ext cx="307065" cy="6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0A93453A-E137-4C4B-AEA9-61F6C9A86A8A}"/>
                </a:ext>
              </a:extLst>
            </p:cNvPr>
            <p:cNvCxnSpPr/>
            <p:nvPr/>
          </p:nvCxnSpPr>
          <p:spPr>
            <a:xfrm>
              <a:off x="6535249" y="2456470"/>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5CDDF7B-B668-42BE-B4D9-F3FD6A6081E9}"/>
                </a:ext>
              </a:extLst>
            </p:cNvPr>
            <p:cNvCxnSpPr>
              <a:cxnSpLocks/>
            </p:cNvCxnSpPr>
            <p:nvPr/>
          </p:nvCxnSpPr>
          <p:spPr>
            <a:xfrm flipH="1" flipV="1">
              <a:off x="6876256" y="2456470"/>
              <a:ext cx="307065" cy="62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41EE4947-B05E-4491-A4DF-0DC90FC51075}"/>
                </a:ext>
              </a:extLst>
            </p:cNvPr>
            <p:cNvGrpSpPr/>
            <p:nvPr/>
          </p:nvGrpSpPr>
          <p:grpSpPr>
            <a:xfrm>
              <a:off x="4788024" y="2016656"/>
              <a:ext cx="1728192" cy="504056"/>
              <a:chOff x="5508104" y="1988840"/>
              <a:chExt cx="1728192" cy="504056"/>
            </a:xfrm>
          </p:grpSpPr>
          <p:sp>
            <p:nvSpPr>
              <p:cNvPr id="2" name="Rectangle 1">
                <a:extLst>
                  <a:ext uri="{FF2B5EF4-FFF2-40B4-BE49-F238E27FC236}">
                    <a16:creationId xmlns:a16="http://schemas.microsoft.com/office/drawing/2014/main" id="{5A81205D-67C0-478C-9D4B-9A9005B5FADE}"/>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 name="Rectangle 2">
                <a:extLst>
                  <a:ext uri="{FF2B5EF4-FFF2-40B4-BE49-F238E27FC236}">
                    <a16:creationId xmlns:a16="http://schemas.microsoft.com/office/drawing/2014/main" id="{E6AB3ABE-FD5C-4DFF-945C-1F06AA31BC3F}"/>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 name="TextBox 3">
                <a:extLst>
                  <a:ext uri="{FF2B5EF4-FFF2-40B4-BE49-F238E27FC236}">
                    <a16:creationId xmlns:a16="http://schemas.microsoft.com/office/drawing/2014/main" id="{F0B83727-DE4F-4E71-8C47-799DDA7B2C0B}"/>
                  </a:ext>
                </a:extLst>
              </p:cNvPr>
              <p:cNvSpPr txBox="1"/>
              <p:nvPr/>
            </p:nvSpPr>
            <p:spPr>
              <a:xfrm>
                <a:off x="5508104" y="2056202"/>
                <a:ext cx="432048" cy="396188"/>
              </a:xfrm>
              <a:prstGeom prst="rect">
                <a:avLst/>
              </a:prstGeom>
              <a:noFill/>
            </p:spPr>
            <p:txBody>
              <a:bodyPr wrap="square" rtlCol="0">
                <a:spAutoFit/>
              </a:bodyPr>
              <a:lstStyle/>
              <a:p>
                <a:r>
                  <a:rPr lang="en-GB" sz="3200" dirty="0"/>
                  <a:t>N</a:t>
                </a:r>
              </a:p>
            </p:txBody>
          </p:sp>
          <p:sp>
            <p:nvSpPr>
              <p:cNvPr id="8" name="TextBox 7">
                <a:extLst>
                  <a:ext uri="{FF2B5EF4-FFF2-40B4-BE49-F238E27FC236}">
                    <a16:creationId xmlns:a16="http://schemas.microsoft.com/office/drawing/2014/main" id="{8C3F96BD-7E10-4EA6-9E09-61FE474A431F}"/>
                  </a:ext>
                </a:extLst>
              </p:cNvPr>
              <p:cNvSpPr txBox="1"/>
              <p:nvPr/>
            </p:nvSpPr>
            <p:spPr>
              <a:xfrm>
                <a:off x="6804248" y="2049962"/>
                <a:ext cx="432048" cy="396188"/>
              </a:xfrm>
              <a:prstGeom prst="rect">
                <a:avLst/>
              </a:prstGeom>
              <a:noFill/>
            </p:spPr>
            <p:txBody>
              <a:bodyPr wrap="square" rtlCol="0">
                <a:spAutoFit/>
              </a:bodyPr>
              <a:lstStyle/>
              <a:p>
                <a:pPr algn="r"/>
                <a:r>
                  <a:rPr lang="en-GB" sz="3200" dirty="0"/>
                  <a:t>S</a:t>
                </a:r>
              </a:p>
            </p:txBody>
          </p:sp>
        </p:grpSp>
        <p:grpSp>
          <p:nvGrpSpPr>
            <p:cNvPr id="10" name="Group 9">
              <a:extLst>
                <a:ext uri="{FF2B5EF4-FFF2-40B4-BE49-F238E27FC236}">
                  <a16:creationId xmlns:a16="http://schemas.microsoft.com/office/drawing/2014/main" id="{CBB53E73-0AAC-4C4A-8D68-A32F1313C3B4}"/>
                </a:ext>
              </a:extLst>
            </p:cNvPr>
            <p:cNvGrpSpPr/>
            <p:nvPr/>
          </p:nvGrpSpPr>
          <p:grpSpPr>
            <a:xfrm>
              <a:off x="7164288" y="2016656"/>
              <a:ext cx="1728192" cy="504056"/>
              <a:chOff x="5508104" y="1988840"/>
              <a:chExt cx="1728192" cy="504056"/>
            </a:xfrm>
          </p:grpSpPr>
          <p:sp>
            <p:nvSpPr>
              <p:cNvPr id="11" name="Rectangle 10">
                <a:extLst>
                  <a:ext uri="{FF2B5EF4-FFF2-40B4-BE49-F238E27FC236}">
                    <a16:creationId xmlns:a16="http://schemas.microsoft.com/office/drawing/2014/main" id="{092EE3F7-7D1D-42EF-BBF6-ACD13C82397E}"/>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9350B5A8-9752-44FE-8712-D7FE3430AE39}"/>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3" name="TextBox 12">
                <a:extLst>
                  <a:ext uri="{FF2B5EF4-FFF2-40B4-BE49-F238E27FC236}">
                    <a16:creationId xmlns:a16="http://schemas.microsoft.com/office/drawing/2014/main" id="{F3396E5F-9DDF-46CE-A97C-BFA830382C08}"/>
                  </a:ext>
                </a:extLst>
              </p:cNvPr>
              <p:cNvSpPr txBox="1"/>
              <p:nvPr/>
            </p:nvSpPr>
            <p:spPr>
              <a:xfrm>
                <a:off x="5508104" y="2056202"/>
                <a:ext cx="432048" cy="396188"/>
              </a:xfrm>
              <a:prstGeom prst="rect">
                <a:avLst/>
              </a:prstGeom>
              <a:noFill/>
            </p:spPr>
            <p:txBody>
              <a:bodyPr wrap="square" rtlCol="0">
                <a:spAutoFit/>
              </a:bodyPr>
              <a:lstStyle/>
              <a:p>
                <a:r>
                  <a:rPr lang="en-GB" sz="3200" dirty="0"/>
                  <a:t>N</a:t>
                </a:r>
              </a:p>
            </p:txBody>
          </p:sp>
          <p:sp>
            <p:nvSpPr>
              <p:cNvPr id="14" name="TextBox 13">
                <a:extLst>
                  <a:ext uri="{FF2B5EF4-FFF2-40B4-BE49-F238E27FC236}">
                    <a16:creationId xmlns:a16="http://schemas.microsoft.com/office/drawing/2014/main" id="{58A84096-7886-4987-A0D5-A1F865F244AD}"/>
                  </a:ext>
                </a:extLst>
              </p:cNvPr>
              <p:cNvSpPr txBox="1"/>
              <p:nvPr/>
            </p:nvSpPr>
            <p:spPr>
              <a:xfrm>
                <a:off x="6804248" y="2049962"/>
                <a:ext cx="432048" cy="396188"/>
              </a:xfrm>
              <a:prstGeom prst="rect">
                <a:avLst/>
              </a:prstGeom>
              <a:noFill/>
            </p:spPr>
            <p:txBody>
              <a:bodyPr wrap="square" rtlCol="0">
                <a:spAutoFit/>
              </a:bodyPr>
              <a:lstStyle/>
              <a:p>
                <a:pPr algn="r"/>
                <a:r>
                  <a:rPr lang="en-GB" sz="3200" dirty="0"/>
                  <a:t>S</a:t>
                </a:r>
              </a:p>
            </p:txBody>
          </p:sp>
        </p:grpSp>
      </p:grpSp>
    </p:spTree>
    <p:extLst>
      <p:ext uri="{BB962C8B-B14F-4D97-AF65-F5344CB8AC3E}">
        <p14:creationId xmlns:p14="http://schemas.microsoft.com/office/powerpoint/2010/main" val="356773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Similar Poles Repel</a:t>
            </a:r>
          </a:p>
        </p:txBody>
      </p:sp>
      <p:sp>
        <p:nvSpPr>
          <p:cNvPr id="6" name="TextBox 5">
            <a:extLst>
              <a:ext uri="{FF2B5EF4-FFF2-40B4-BE49-F238E27FC236}">
                <a16:creationId xmlns:a16="http://schemas.microsoft.com/office/drawing/2014/main" id="{9178DBF1-CD54-4289-AFD0-A4B78114B42D}"/>
              </a:ext>
            </a:extLst>
          </p:cNvPr>
          <p:cNvSpPr txBox="1"/>
          <p:nvPr/>
        </p:nvSpPr>
        <p:spPr>
          <a:xfrm>
            <a:off x="107504" y="1923695"/>
            <a:ext cx="8784976" cy="1831271"/>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GB" sz="2800" dirty="0"/>
              <a:t>When </a:t>
            </a:r>
            <a:r>
              <a:rPr lang="en-GB" sz="2800" b="1" dirty="0"/>
              <a:t>two poles </a:t>
            </a:r>
            <a:r>
              <a:rPr lang="en-GB" sz="2800" dirty="0"/>
              <a:t>that are </a:t>
            </a:r>
            <a:r>
              <a:rPr lang="en-GB" sz="2800" b="1" dirty="0"/>
              <a:t>the same </a:t>
            </a:r>
            <a:r>
              <a:rPr lang="en-GB" sz="2800" dirty="0"/>
              <a:t>are placed near each other, they will </a:t>
            </a:r>
            <a:r>
              <a:rPr lang="en-GB" sz="2800" b="1" dirty="0"/>
              <a:t>repel </a:t>
            </a:r>
            <a:r>
              <a:rPr lang="en-GB" sz="2800" dirty="0"/>
              <a:t>each other. For example, </a:t>
            </a:r>
            <a:r>
              <a:rPr lang="en-GB" sz="2800" b="1" dirty="0"/>
              <a:t>north to north </a:t>
            </a:r>
            <a:r>
              <a:rPr lang="en-GB" sz="2800" dirty="0"/>
              <a:t>and </a:t>
            </a:r>
            <a:r>
              <a:rPr lang="en-GB" sz="2800" b="1" dirty="0"/>
              <a:t>south to south.</a:t>
            </a:r>
          </a:p>
          <a:p>
            <a:pPr marL="457200" indent="-457200">
              <a:spcAft>
                <a:spcPts val="600"/>
              </a:spcAft>
              <a:buFont typeface="Arial" panose="020B0604020202020204" pitchFamily="34" charset="0"/>
              <a:buChar char="•"/>
            </a:pPr>
            <a:endParaRPr lang="en-GB" sz="2400" dirty="0"/>
          </a:p>
        </p:txBody>
      </p:sp>
      <p:grpSp>
        <p:nvGrpSpPr>
          <p:cNvPr id="85" name="Group 84">
            <a:extLst>
              <a:ext uri="{FF2B5EF4-FFF2-40B4-BE49-F238E27FC236}">
                <a16:creationId xmlns:a16="http://schemas.microsoft.com/office/drawing/2014/main" id="{6A41E686-187D-4D6A-995B-1F809A096A1C}"/>
              </a:ext>
            </a:extLst>
          </p:cNvPr>
          <p:cNvGrpSpPr/>
          <p:nvPr/>
        </p:nvGrpSpPr>
        <p:grpSpPr>
          <a:xfrm>
            <a:off x="1112403" y="3632593"/>
            <a:ext cx="6912768" cy="753031"/>
            <a:chOff x="4791237" y="3176972"/>
            <a:chExt cx="4104456" cy="504056"/>
          </a:xfrm>
        </p:grpSpPr>
        <p:cxnSp>
          <p:nvCxnSpPr>
            <p:cNvPr id="26" name="Straight Arrow Connector 25">
              <a:extLst>
                <a:ext uri="{FF2B5EF4-FFF2-40B4-BE49-F238E27FC236}">
                  <a16:creationId xmlns:a16="http://schemas.microsoft.com/office/drawing/2014/main" id="{F8DF1989-C95B-4662-951D-A3E51B3AF5A0}"/>
                </a:ext>
              </a:extLst>
            </p:cNvPr>
            <p:cNvCxnSpPr>
              <a:cxnSpLocks/>
            </p:cNvCxnSpPr>
            <p:nvPr/>
          </p:nvCxnSpPr>
          <p:spPr>
            <a:xfrm>
              <a:off x="6868346" y="3259521"/>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F97729A-FD01-47A9-AFD6-C04DB6293332}"/>
                </a:ext>
              </a:extLst>
            </p:cNvPr>
            <p:cNvCxnSpPr>
              <a:cxnSpLocks/>
            </p:cNvCxnSpPr>
            <p:nvPr/>
          </p:nvCxnSpPr>
          <p:spPr>
            <a:xfrm flipH="1">
              <a:off x="6521960" y="3259521"/>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EC7AAB63-93B6-4D90-ADB3-2BDE3B17DBC6}"/>
                </a:ext>
              </a:extLst>
            </p:cNvPr>
            <p:cNvCxnSpPr>
              <a:cxnSpLocks/>
            </p:cNvCxnSpPr>
            <p:nvPr/>
          </p:nvCxnSpPr>
          <p:spPr>
            <a:xfrm>
              <a:off x="6868346" y="3429000"/>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C4FCA91F-0044-486B-ACAF-68EE0C957AA9}"/>
                </a:ext>
              </a:extLst>
            </p:cNvPr>
            <p:cNvCxnSpPr>
              <a:cxnSpLocks/>
            </p:cNvCxnSpPr>
            <p:nvPr/>
          </p:nvCxnSpPr>
          <p:spPr>
            <a:xfrm flipH="1">
              <a:off x="6523524" y="3429000"/>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6B243246-FC02-4409-BBC5-2941870F8363}"/>
                </a:ext>
              </a:extLst>
            </p:cNvPr>
            <p:cNvCxnSpPr>
              <a:cxnSpLocks/>
            </p:cNvCxnSpPr>
            <p:nvPr/>
          </p:nvCxnSpPr>
          <p:spPr>
            <a:xfrm>
              <a:off x="6877862" y="3607426"/>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AAA63AE7-CDBB-499E-A557-EEB9FF1C6A0B}"/>
                </a:ext>
              </a:extLst>
            </p:cNvPr>
            <p:cNvCxnSpPr>
              <a:cxnSpLocks/>
            </p:cNvCxnSpPr>
            <p:nvPr/>
          </p:nvCxnSpPr>
          <p:spPr>
            <a:xfrm flipH="1">
              <a:off x="6522389" y="3607426"/>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42539247-0C77-4165-8F34-B2CCAFFEA7F3}"/>
                </a:ext>
              </a:extLst>
            </p:cNvPr>
            <p:cNvGrpSpPr/>
            <p:nvPr/>
          </p:nvGrpSpPr>
          <p:grpSpPr>
            <a:xfrm>
              <a:off x="4791237" y="3176972"/>
              <a:ext cx="1728192" cy="504056"/>
              <a:chOff x="5508104" y="1988840"/>
              <a:chExt cx="1728192" cy="504056"/>
            </a:xfrm>
          </p:grpSpPr>
          <p:sp>
            <p:nvSpPr>
              <p:cNvPr id="33" name="Rectangle 32">
                <a:extLst>
                  <a:ext uri="{FF2B5EF4-FFF2-40B4-BE49-F238E27FC236}">
                    <a16:creationId xmlns:a16="http://schemas.microsoft.com/office/drawing/2014/main" id="{C211F7B3-EA9F-4E23-9060-7A60AAF132A5}"/>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a:p>
            </p:txBody>
          </p:sp>
          <p:sp>
            <p:nvSpPr>
              <p:cNvPr id="34" name="Rectangle 33">
                <a:extLst>
                  <a:ext uri="{FF2B5EF4-FFF2-40B4-BE49-F238E27FC236}">
                    <a16:creationId xmlns:a16="http://schemas.microsoft.com/office/drawing/2014/main" id="{B406ACA8-84F2-4EFB-88FB-0D03DA6FE834}"/>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35" name="TextBox 34">
                <a:extLst>
                  <a:ext uri="{FF2B5EF4-FFF2-40B4-BE49-F238E27FC236}">
                    <a16:creationId xmlns:a16="http://schemas.microsoft.com/office/drawing/2014/main" id="{914B80D2-75B3-448F-AC03-503F7301CBC9}"/>
                  </a:ext>
                </a:extLst>
              </p:cNvPr>
              <p:cNvSpPr txBox="1"/>
              <p:nvPr/>
            </p:nvSpPr>
            <p:spPr>
              <a:xfrm>
                <a:off x="5508104" y="2056202"/>
                <a:ext cx="432048" cy="391431"/>
              </a:xfrm>
              <a:prstGeom prst="rect">
                <a:avLst/>
              </a:prstGeom>
              <a:noFill/>
            </p:spPr>
            <p:txBody>
              <a:bodyPr wrap="square" rtlCol="0">
                <a:spAutoFit/>
              </a:bodyPr>
              <a:lstStyle/>
              <a:p>
                <a:r>
                  <a:rPr lang="en-GB" sz="3200" dirty="0"/>
                  <a:t>N</a:t>
                </a:r>
              </a:p>
            </p:txBody>
          </p:sp>
          <p:sp>
            <p:nvSpPr>
              <p:cNvPr id="36" name="TextBox 35">
                <a:extLst>
                  <a:ext uri="{FF2B5EF4-FFF2-40B4-BE49-F238E27FC236}">
                    <a16:creationId xmlns:a16="http://schemas.microsoft.com/office/drawing/2014/main" id="{80867875-724C-48E7-BF83-DEB1DA158675}"/>
                  </a:ext>
                </a:extLst>
              </p:cNvPr>
              <p:cNvSpPr txBox="1"/>
              <p:nvPr/>
            </p:nvSpPr>
            <p:spPr>
              <a:xfrm>
                <a:off x="6804248" y="2049962"/>
                <a:ext cx="432048" cy="391431"/>
              </a:xfrm>
              <a:prstGeom prst="rect">
                <a:avLst/>
              </a:prstGeom>
              <a:noFill/>
            </p:spPr>
            <p:txBody>
              <a:bodyPr wrap="square" rtlCol="0">
                <a:spAutoFit/>
              </a:bodyPr>
              <a:lstStyle/>
              <a:p>
                <a:pPr algn="r"/>
                <a:r>
                  <a:rPr lang="en-GB" sz="3200" dirty="0"/>
                  <a:t>S</a:t>
                </a:r>
              </a:p>
            </p:txBody>
          </p:sp>
        </p:grpSp>
        <p:grpSp>
          <p:nvGrpSpPr>
            <p:cNvPr id="37" name="Group 36">
              <a:extLst>
                <a:ext uri="{FF2B5EF4-FFF2-40B4-BE49-F238E27FC236}">
                  <a16:creationId xmlns:a16="http://schemas.microsoft.com/office/drawing/2014/main" id="{774C0221-DC35-46D3-825B-26CE6C3A7A43}"/>
                </a:ext>
              </a:extLst>
            </p:cNvPr>
            <p:cNvGrpSpPr/>
            <p:nvPr/>
          </p:nvGrpSpPr>
          <p:grpSpPr>
            <a:xfrm>
              <a:off x="7167501" y="3176972"/>
              <a:ext cx="1728192" cy="504056"/>
              <a:chOff x="5508104" y="1988840"/>
              <a:chExt cx="1728192" cy="504056"/>
            </a:xfrm>
          </p:grpSpPr>
          <p:sp>
            <p:nvSpPr>
              <p:cNvPr id="38" name="Rectangle 37">
                <a:extLst>
                  <a:ext uri="{FF2B5EF4-FFF2-40B4-BE49-F238E27FC236}">
                    <a16:creationId xmlns:a16="http://schemas.microsoft.com/office/drawing/2014/main" id="{0D201380-051B-47D8-90A6-2DDE38339469}"/>
                  </a:ext>
                </a:extLst>
              </p:cNvPr>
              <p:cNvSpPr/>
              <p:nvPr/>
            </p:nvSpPr>
            <p:spPr>
              <a:xfrm>
                <a:off x="5508104" y="1988840"/>
                <a:ext cx="1728192"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39" name="Rectangle 38">
                <a:extLst>
                  <a:ext uri="{FF2B5EF4-FFF2-40B4-BE49-F238E27FC236}">
                    <a16:creationId xmlns:a16="http://schemas.microsoft.com/office/drawing/2014/main" id="{9A5C2E2C-913F-45BE-A3E6-ACE76ABF636A}"/>
                  </a:ext>
                </a:extLst>
              </p:cNvPr>
              <p:cNvSpPr/>
              <p:nvPr/>
            </p:nvSpPr>
            <p:spPr>
              <a:xfrm>
                <a:off x="6372200" y="1988840"/>
                <a:ext cx="864096"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40" name="TextBox 39">
                <a:extLst>
                  <a:ext uri="{FF2B5EF4-FFF2-40B4-BE49-F238E27FC236}">
                    <a16:creationId xmlns:a16="http://schemas.microsoft.com/office/drawing/2014/main" id="{4213AD8B-51E7-4B85-A6BC-752EAF838DBC}"/>
                  </a:ext>
                </a:extLst>
              </p:cNvPr>
              <p:cNvSpPr txBox="1"/>
              <p:nvPr/>
            </p:nvSpPr>
            <p:spPr>
              <a:xfrm>
                <a:off x="5508104" y="2056202"/>
                <a:ext cx="432048" cy="391431"/>
              </a:xfrm>
              <a:prstGeom prst="rect">
                <a:avLst/>
              </a:prstGeom>
              <a:noFill/>
            </p:spPr>
            <p:txBody>
              <a:bodyPr wrap="square" rtlCol="0">
                <a:spAutoFit/>
              </a:bodyPr>
              <a:lstStyle/>
              <a:p>
                <a:r>
                  <a:rPr lang="en-GB" sz="3200" dirty="0"/>
                  <a:t>S</a:t>
                </a:r>
              </a:p>
            </p:txBody>
          </p:sp>
          <p:sp>
            <p:nvSpPr>
              <p:cNvPr id="41" name="TextBox 40">
                <a:extLst>
                  <a:ext uri="{FF2B5EF4-FFF2-40B4-BE49-F238E27FC236}">
                    <a16:creationId xmlns:a16="http://schemas.microsoft.com/office/drawing/2014/main" id="{CBF48B31-6CC7-41ED-99E3-9889967FB7FA}"/>
                  </a:ext>
                </a:extLst>
              </p:cNvPr>
              <p:cNvSpPr txBox="1"/>
              <p:nvPr/>
            </p:nvSpPr>
            <p:spPr>
              <a:xfrm>
                <a:off x="6804248" y="2049962"/>
                <a:ext cx="432048" cy="391431"/>
              </a:xfrm>
              <a:prstGeom prst="rect">
                <a:avLst/>
              </a:prstGeom>
              <a:noFill/>
            </p:spPr>
            <p:txBody>
              <a:bodyPr wrap="square" rtlCol="0">
                <a:spAutoFit/>
              </a:bodyPr>
              <a:lstStyle/>
              <a:p>
                <a:pPr algn="r"/>
                <a:r>
                  <a:rPr lang="en-GB" sz="3200" dirty="0"/>
                  <a:t>N</a:t>
                </a:r>
              </a:p>
            </p:txBody>
          </p:sp>
        </p:grpSp>
      </p:grpSp>
      <p:grpSp>
        <p:nvGrpSpPr>
          <p:cNvPr id="84" name="Group 83">
            <a:extLst>
              <a:ext uri="{FF2B5EF4-FFF2-40B4-BE49-F238E27FC236}">
                <a16:creationId xmlns:a16="http://schemas.microsoft.com/office/drawing/2014/main" id="{FEDC0A19-CA4C-4932-BD03-86CA355F9D57}"/>
              </a:ext>
            </a:extLst>
          </p:cNvPr>
          <p:cNvGrpSpPr/>
          <p:nvPr/>
        </p:nvGrpSpPr>
        <p:grpSpPr>
          <a:xfrm>
            <a:off x="1109190" y="4991165"/>
            <a:ext cx="6912768" cy="753031"/>
            <a:chOff x="4788024" y="4411090"/>
            <a:chExt cx="4104456" cy="504056"/>
          </a:xfrm>
        </p:grpSpPr>
        <p:cxnSp>
          <p:nvCxnSpPr>
            <p:cNvPr id="68" name="Straight Arrow Connector 67">
              <a:extLst>
                <a:ext uri="{FF2B5EF4-FFF2-40B4-BE49-F238E27FC236}">
                  <a16:creationId xmlns:a16="http://schemas.microsoft.com/office/drawing/2014/main" id="{D267C81F-DF9D-461D-9FC1-1FCD185A3558}"/>
                </a:ext>
              </a:extLst>
            </p:cNvPr>
            <p:cNvCxnSpPr>
              <a:cxnSpLocks/>
            </p:cNvCxnSpPr>
            <p:nvPr/>
          </p:nvCxnSpPr>
          <p:spPr>
            <a:xfrm>
              <a:off x="6865133" y="4493639"/>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BE58647D-4A87-49D1-A003-D38B104130FA}"/>
                </a:ext>
              </a:extLst>
            </p:cNvPr>
            <p:cNvCxnSpPr>
              <a:cxnSpLocks/>
            </p:cNvCxnSpPr>
            <p:nvPr/>
          </p:nvCxnSpPr>
          <p:spPr>
            <a:xfrm flipH="1">
              <a:off x="6518747" y="4493639"/>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DAC83662-BC8B-4B11-BAC3-17B00EA0CA5A}"/>
                </a:ext>
              </a:extLst>
            </p:cNvPr>
            <p:cNvCxnSpPr>
              <a:cxnSpLocks/>
            </p:cNvCxnSpPr>
            <p:nvPr/>
          </p:nvCxnSpPr>
          <p:spPr>
            <a:xfrm>
              <a:off x="6865133" y="4663118"/>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EF9EBD8E-7D41-4E4B-833C-7B6BDE600416}"/>
                </a:ext>
              </a:extLst>
            </p:cNvPr>
            <p:cNvCxnSpPr>
              <a:cxnSpLocks/>
            </p:cNvCxnSpPr>
            <p:nvPr/>
          </p:nvCxnSpPr>
          <p:spPr>
            <a:xfrm flipH="1">
              <a:off x="6520311" y="4663118"/>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A7694225-1D64-4F8A-869B-32B7CB98EF3C}"/>
                </a:ext>
              </a:extLst>
            </p:cNvPr>
            <p:cNvCxnSpPr>
              <a:cxnSpLocks/>
            </p:cNvCxnSpPr>
            <p:nvPr/>
          </p:nvCxnSpPr>
          <p:spPr>
            <a:xfrm>
              <a:off x="6874649" y="4841544"/>
              <a:ext cx="28803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0B6E33E6-6448-42CC-9AC3-B8F9FB075030}"/>
                </a:ext>
              </a:extLst>
            </p:cNvPr>
            <p:cNvCxnSpPr>
              <a:cxnSpLocks/>
            </p:cNvCxnSpPr>
            <p:nvPr/>
          </p:nvCxnSpPr>
          <p:spPr>
            <a:xfrm flipH="1">
              <a:off x="6519176" y="4841544"/>
              <a:ext cx="2839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4" name="Group 73">
              <a:extLst>
                <a:ext uri="{FF2B5EF4-FFF2-40B4-BE49-F238E27FC236}">
                  <a16:creationId xmlns:a16="http://schemas.microsoft.com/office/drawing/2014/main" id="{1DC0C323-052C-496E-8FD1-54FE754D5247}"/>
                </a:ext>
              </a:extLst>
            </p:cNvPr>
            <p:cNvGrpSpPr/>
            <p:nvPr/>
          </p:nvGrpSpPr>
          <p:grpSpPr>
            <a:xfrm>
              <a:off x="4788024" y="4411090"/>
              <a:ext cx="1728192" cy="504056"/>
              <a:chOff x="5508104" y="1988840"/>
              <a:chExt cx="1728192" cy="504056"/>
            </a:xfrm>
            <a:solidFill>
              <a:srgbClr val="FF0000"/>
            </a:solidFill>
          </p:grpSpPr>
          <p:sp>
            <p:nvSpPr>
              <p:cNvPr id="75" name="Rectangle 74">
                <a:extLst>
                  <a:ext uri="{FF2B5EF4-FFF2-40B4-BE49-F238E27FC236}">
                    <a16:creationId xmlns:a16="http://schemas.microsoft.com/office/drawing/2014/main" id="{3075CB80-0FE2-40D5-8C38-93BCC283CF5C}"/>
                  </a:ext>
                </a:extLst>
              </p:cNvPr>
              <p:cNvSpPr/>
              <p:nvPr/>
            </p:nvSpPr>
            <p:spPr>
              <a:xfrm>
                <a:off x="5508104" y="1988840"/>
                <a:ext cx="1728192"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a:p>
            </p:txBody>
          </p:sp>
          <p:sp>
            <p:nvSpPr>
              <p:cNvPr id="76" name="Rectangle 75">
                <a:extLst>
                  <a:ext uri="{FF2B5EF4-FFF2-40B4-BE49-F238E27FC236}">
                    <a16:creationId xmlns:a16="http://schemas.microsoft.com/office/drawing/2014/main" id="{55F0411C-81E8-48AB-91E7-C89628567DDD}"/>
                  </a:ext>
                </a:extLst>
              </p:cNvPr>
              <p:cNvSpPr/>
              <p:nvPr/>
            </p:nvSpPr>
            <p:spPr>
              <a:xfrm>
                <a:off x="6372200" y="1988840"/>
                <a:ext cx="864096" cy="504056"/>
              </a:xfrm>
              <a:prstGeom prst="rect">
                <a:avLst/>
              </a:prstGeom>
              <a:grp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77" name="TextBox 76">
                <a:extLst>
                  <a:ext uri="{FF2B5EF4-FFF2-40B4-BE49-F238E27FC236}">
                    <a16:creationId xmlns:a16="http://schemas.microsoft.com/office/drawing/2014/main" id="{C93C7B6C-740D-4AAD-94E9-3C4DADC33B68}"/>
                  </a:ext>
                </a:extLst>
              </p:cNvPr>
              <p:cNvSpPr txBox="1"/>
              <p:nvPr/>
            </p:nvSpPr>
            <p:spPr>
              <a:xfrm>
                <a:off x="5519227" y="2056202"/>
                <a:ext cx="420924" cy="391431"/>
              </a:xfrm>
              <a:prstGeom prst="rect">
                <a:avLst/>
              </a:prstGeom>
              <a:noFill/>
            </p:spPr>
            <p:txBody>
              <a:bodyPr wrap="square" rtlCol="0">
                <a:spAutoFit/>
              </a:bodyPr>
              <a:lstStyle/>
              <a:p>
                <a:r>
                  <a:rPr lang="en-GB" sz="3200" dirty="0"/>
                  <a:t>S</a:t>
                </a:r>
              </a:p>
            </p:txBody>
          </p:sp>
          <p:sp>
            <p:nvSpPr>
              <p:cNvPr id="78" name="TextBox 77">
                <a:extLst>
                  <a:ext uri="{FF2B5EF4-FFF2-40B4-BE49-F238E27FC236}">
                    <a16:creationId xmlns:a16="http://schemas.microsoft.com/office/drawing/2014/main" id="{81E6471F-FE7D-4264-8813-AED830BAA404}"/>
                  </a:ext>
                </a:extLst>
              </p:cNvPr>
              <p:cNvSpPr txBox="1"/>
              <p:nvPr/>
            </p:nvSpPr>
            <p:spPr>
              <a:xfrm>
                <a:off x="6804248" y="2049962"/>
                <a:ext cx="432048" cy="391431"/>
              </a:xfrm>
              <a:prstGeom prst="rect">
                <a:avLst/>
              </a:prstGeom>
              <a:noFill/>
            </p:spPr>
            <p:txBody>
              <a:bodyPr wrap="square" rtlCol="0">
                <a:spAutoFit/>
              </a:bodyPr>
              <a:lstStyle/>
              <a:p>
                <a:pPr algn="r"/>
                <a:r>
                  <a:rPr lang="en-GB" sz="3200" dirty="0"/>
                  <a:t>N</a:t>
                </a:r>
              </a:p>
            </p:txBody>
          </p:sp>
        </p:grpSp>
        <p:grpSp>
          <p:nvGrpSpPr>
            <p:cNvPr id="79" name="Group 78">
              <a:extLst>
                <a:ext uri="{FF2B5EF4-FFF2-40B4-BE49-F238E27FC236}">
                  <a16:creationId xmlns:a16="http://schemas.microsoft.com/office/drawing/2014/main" id="{4E2C0FFD-460A-45EF-A60E-5653AB7FD952}"/>
                </a:ext>
              </a:extLst>
            </p:cNvPr>
            <p:cNvGrpSpPr/>
            <p:nvPr/>
          </p:nvGrpSpPr>
          <p:grpSpPr>
            <a:xfrm>
              <a:off x="7164288" y="4411090"/>
              <a:ext cx="1728192" cy="504056"/>
              <a:chOff x="5508104" y="1988840"/>
              <a:chExt cx="1728192" cy="504056"/>
            </a:xfrm>
          </p:grpSpPr>
          <p:sp>
            <p:nvSpPr>
              <p:cNvPr id="80" name="Rectangle 79">
                <a:extLst>
                  <a:ext uri="{FF2B5EF4-FFF2-40B4-BE49-F238E27FC236}">
                    <a16:creationId xmlns:a16="http://schemas.microsoft.com/office/drawing/2014/main" id="{C203BB05-84D5-4479-B09D-2AD7A2403BE2}"/>
                  </a:ext>
                </a:extLst>
              </p:cNvPr>
              <p:cNvSpPr/>
              <p:nvPr/>
            </p:nvSpPr>
            <p:spPr>
              <a:xfrm>
                <a:off x="5508104" y="1988840"/>
                <a:ext cx="1728192" cy="504056"/>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81" name="Rectangle 80">
                <a:extLst>
                  <a:ext uri="{FF2B5EF4-FFF2-40B4-BE49-F238E27FC236}">
                    <a16:creationId xmlns:a16="http://schemas.microsoft.com/office/drawing/2014/main" id="{C4093D60-432A-4122-8EFF-E718EE7AD954}"/>
                  </a:ext>
                </a:extLst>
              </p:cNvPr>
              <p:cNvSpPr/>
              <p:nvPr/>
            </p:nvSpPr>
            <p:spPr>
              <a:xfrm>
                <a:off x="6372200" y="1988840"/>
                <a:ext cx="864096" cy="504056"/>
              </a:xfrm>
              <a:prstGeom prst="rect">
                <a:avLst/>
              </a:prstGeom>
              <a:solidFill>
                <a:srgbClr val="92D050"/>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sz="3200" dirty="0"/>
              </a:p>
            </p:txBody>
          </p:sp>
          <p:sp>
            <p:nvSpPr>
              <p:cNvPr id="82" name="TextBox 81">
                <a:extLst>
                  <a:ext uri="{FF2B5EF4-FFF2-40B4-BE49-F238E27FC236}">
                    <a16:creationId xmlns:a16="http://schemas.microsoft.com/office/drawing/2014/main" id="{B4DB311D-4D04-4440-936B-628D36474D9B}"/>
                  </a:ext>
                </a:extLst>
              </p:cNvPr>
              <p:cNvSpPr txBox="1"/>
              <p:nvPr/>
            </p:nvSpPr>
            <p:spPr>
              <a:xfrm>
                <a:off x="5508104" y="2056202"/>
                <a:ext cx="432048" cy="391431"/>
              </a:xfrm>
              <a:prstGeom prst="rect">
                <a:avLst/>
              </a:prstGeom>
              <a:noFill/>
            </p:spPr>
            <p:txBody>
              <a:bodyPr wrap="square" rtlCol="0">
                <a:spAutoFit/>
              </a:bodyPr>
              <a:lstStyle/>
              <a:p>
                <a:r>
                  <a:rPr lang="en-GB" sz="3200" dirty="0"/>
                  <a:t>N</a:t>
                </a:r>
              </a:p>
            </p:txBody>
          </p:sp>
          <p:sp>
            <p:nvSpPr>
              <p:cNvPr id="83" name="TextBox 82">
                <a:extLst>
                  <a:ext uri="{FF2B5EF4-FFF2-40B4-BE49-F238E27FC236}">
                    <a16:creationId xmlns:a16="http://schemas.microsoft.com/office/drawing/2014/main" id="{F89C9AA9-6D34-4640-89E4-7145B4052B14}"/>
                  </a:ext>
                </a:extLst>
              </p:cNvPr>
              <p:cNvSpPr txBox="1"/>
              <p:nvPr/>
            </p:nvSpPr>
            <p:spPr>
              <a:xfrm>
                <a:off x="6804248" y="2049962"/>
                <a:ext cx="432048" cy="391431"/>
              </a:xfrm>
              <a:prstGeom prst="rect">
                <a:avLst/>
              </a:prstGeom>
              <a:noFill/>
            </p:spPr>
            <p:txBody>
              <a:bodyPr wrap="square" rtlCol="0">
                <a:spAutoFit/>
              </a:bodyPr>
              <a:lstStyle/>
              <a:p>
                <a:pPr algn="r"/>
                <a:r>
                  <a:rPr lang="en-GB" sz="3200" dirty="0"/>
                  <a:t>S</a:t>
                </a:r>
              </a:p>
            </p:txBody>
          </p:sp>
        </p:grpSp>
      </p:grpSp>
    </p:spTree>
    <p:extLst>
      <p:ext uri="{BB962C8B-B14F-4D97-AF65-F5344CB8AC3E}">
        <p14:creationId xmlns:p14="http://schemas.microsoft.com/office/powerpoint/2010/main" val="163399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‘Regular’ Newton’s Cradle</a:t>
            </a:r>
          </a:p>
        </p:txBody>
      </p:sp>
      <p:pic>
        <p:nvPicPr>
          <p:cNvPr id="1026" name="Picture 2" descr="Newton'S Cradle, Balls, Sphere, Action, Reaction">
            <a:extLst>
              <a:ext uri="{FF2B5EF4-FFF2-40B4-BE49-F238E27FC236}">
                <a16:creationId xmlns:a16="http://schemas.microsoft.com/office/drawing/2014/main" id="{439E5503-C47C-4BA3-B4F6-45F8314BF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1996691"/>
            <a:ext cx="5535504" cy="38806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ton'S Cradle, Physics, Sphere, Pendulum, Business">
            <a:extLst>
              <a:ext uri="{FF2B5EF4-FFF2-40B4-BE49-F238E27FC236}">
                <a16:creationId xmlns:a16="http://schemas.microsoft.com/office/drawing/2014/main" id="{80337495-1DEA-44C2-B662-3209594710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7" y="1988879"/>
            <a:ext cx="2592288"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39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9" y="1250335"/>
            <a:ext cx="7703190" cy="646331"/>
          </a:xfrm>
          <a:prstGeom prst="rect">
            <a:avLst/>
          </a:prstGeom>
          <a:noFill/>
        </p:spPr>
        <p:txBody>
          <a:bodyPr wrap="square" rtlCol="0">
            <a:spAutoFit/>
          </a:bodyPr>
          <a:lstStyle/>
          <a:p>
            <a:r>
              <a:rPr lang="en-GB" sz="3600" b="1" dirty="0"/>
              <a:t>Step 1 – Making the wooden frame </a:t>
            </a:r>
          </a:p>
        </p:txBody>
      </p:sp>
      <p:sp>
        <p:nvSpPr>
          <p:cNvPr id="6" name="TextBox 5">
            <a:extLst>
              <a:ext uri="{FF2B5EF4-FFF2-40B4-BE49-F238E27FC236}">
                <a16:creationId xmlns:a16="http://schemas.microsoft.com/office/drawing/2014/main" id="{6F659E52-88F4-4644-A9FE-538537899714}"/>
              </a:ext>
            </a:extLst>
          </p:cNvPr>
          <p:cNvSpPr txBox="1"/>
          <p:nvPr/>
        </p:nvSpPr>
        <p:spPr>
          <a:xfrm>
            <a:off x="98580" y="1923695"/>
            <a:ext cx="4816752" cy="4201150"/>
          </a:xfrm>
          <a:prstGeom prst="rect">
            <a:avLst/>
          </a:prstGeom>
          <a:noFill/>
        </p:spPr>
        <p:txBody>
          <a:bodyPr wrap="square" rtlCol="0">
            <a:spAutoFit/>
          </a:bodyPr>
          <a:lstStyle/>
          <a:p>
            <a:pPr marL="514350" indent="-514350">
              <a:spcAft>
                <a:spcPts val="600"/>
              </a:spcAft>
              <a:buFont typeface="+mj-lt"/>
              <a:buAutoNum type="arabicParenR"/>
            </a:pPr>
            <a:r>
              <a:rPr lang="en-GB" sz="2800" dirty="0"/>
              <a:t>Lay out the </a:t>
            </a:r>
            <a:r>
              <a:rPr lang="en-GB" sz="2800" b="1" dirty="0"/>
              <a:t>shape shown to the right. </a:t>
            </a:r>
            <a:r>
              <a:rPr lang="en-GB" sz="2800" dirty="0"/>
              <a:t>This uses </a:t>
            </a:r>
            <a:r>
              <a:rPr lang="en-GB" sz="2800" b="1" dirty="0"/>
              <a:t>two 75 mm </a:t>
            </a:r>
            <a:r>
              <a:rPr lang="en-GB" sz="2800" dirty="0"/>
              <a:t>and </a:t>
            </a:r>
            <a:r>
              <a:rPr lang="en-GB" sz="2800" b="1" dirty="0"/>
              <a:t>two 150 mm </a:t>
            </a:r>
            <a:r>
              <a:rPr lang="en-GB" sz="2800" dirty="0"/>
              <a:t>lengths of </a:t>
            </a:r>
            <a:r>
              <a:rPr lang="en-GB" sz="2800" b="1" dirty="0"/>
              <a:t>dowel.</a:t>
            </a:r>
          </a:p>
          <a:p>
            <a:pPr marL="514350" indent="-514350">
              <a:spcAft>
                <a:spcPts val="600"/>
              </a:spcAft>
              <a:buFont typeface="+mj-lt"/>
              <a:buAutoNum type="arabicParenR"/>
            </a:pPr>
            <a:r>
              <a:rPr lang="en-GB" sz="2800" dirty="0"/>
              <a:t>Join the lengths of </a:t>
            </a:r>
            <a:r>
              <a:rPr lang="en-GB" sz="2800" b="1" dirty="0"/>
              <a:t>dowel</a:t>
            </a:r>
            <a:r>
              <a:rPr lang="en-GB" sz="2800" dirty="0"/>
              <a:t> together by wrapping </a:t>
            </a:r>
            <a:r>
              <a:rPr lang="en-GB" sz="2800" b="1" dirty="0"/>
              <a:t>masking tape </a:t>
            </a:r>
            <a:r>
              <a:rPr lang="en-GB" sz="2800" dirty="0"/>
              <a:t>around them.</a:t>
            </a:r>
          </a:p>
          <a:p>
            <a:pPr marL="514350" indent="-514350">
              <a:spcAft>
                <a:spcPts val="600"/>
              </a:spcAft>
              <a:buFont typeface="+mj-lt"/>
              <a:buAutoNum type="arabicParenR"/>
            </a:pPr>
            <a:endParaRPr lang="en-GB" sz="2800" dirty="0"/>
          </a:p>
          <a:p>
            <a:pPr marL="514350" indent="-514350">
              <a:spcAft>
                <a:spcPts val="600"/>
              </a:spcAft>
              <a:buFont typeface="+mj-lt"/>
              <a:buAutoNum type="arabicParenR"/>
            </a:pPr>
            <a:endParaRPr lang="en-GB" sz="2800" b="1" dirty="0"/>
          </a:p>
        </p:txBody>
      </p:sp>
      <p:sp>
        <p:nvSpPr>
          <p:cNvPr id="2" name="TextBox 1">
            <a:extLst>
              <a:ext uri="{FF2B5EF4-FFF2-40B4-BE49-F238E27FC236}">
                <a16:creationId xmlns:a16="http://schemas.microsoft.com/office/drawing/2014/main" id="{9DD96F50-093C-401C-BCCA-622EBA325048}"/>
              </a:ext>
            </a:extLst>
          </p:cNvPr>
          <p:cNvSpPr txBox="1"/>
          <p:nvPr/>
        </p:nvSpPr>
        <p:spPr>
          <a:xfrm>
            <a:off x="5855731" y="4653136"/>
            <a:ext cx="2110501" cy="830997"/>
          </a:xfrm>
          <a:prstGeom prst="rect">
            <a:avLst/>
          </a:prstGeom>
          <a:noFill/>
        </p:spPr>
        <p:txBody>
          <a:bodyPr wrap="square" rtlCol="0">
            <a:spAutoFit/>
          </a:bodyPr>
          <a:lstStyle/>
          <a:p>
            <a:pPr algn="ctr"/>
            <a:r>
              <a:rPr lang="en-GB" sz="2400" dirty="0"/>
              <a:t>150 mm length of dowel</a:t>
            </a:r>
          </a:p>
        </p:txBody>
      </p:sp>
      <p:sp>
        <p:nvSpPr>
          <p:cNvPr id="9" name="TextBox 8">
            <a:extLst>
              <a:ext uri="{FF2B5EF4-FFF2-40B4-BE49-F238E27FC236}">
                <a16:creationId xmlns:a16="http://schemas.microsoft.com/office/drawing/2014/main" id="{B6D6145B-A7FD-4CEC-81A7-CB3D18F24A5D}"/>
              </a:ext>
            </a:extLst>
          </p:cNvPr>
          <p:cNvSpPr txBox="1"/>
          <p:nvPr/>
        </p:nvSpPr>
        <p:spPr>
          <a:xfrm>
            <a:off x="5792883" y="2796237"/>
            <a:ext cx="2110510" cy="830997"/>
          </a:xfrm>
          <a:prstGeom prst="rect">
            <a:avLst/>
          </a:prstGeom>
          <a:noFill/>
        </p:spPr>
        <p:txBody>
          <a:bodyPr wrap="square" rtlCol="0">
            <a:spAutoFit/>
          </a:bodyPr>
          <a:lstStyle/>
          <a:p>
            <a:pPr algn="ctr"/>
            <a:r>
              <a:rPr lang="en-GB" sz="2400" dirty="0"/>
              <a:t>75 mm length of dowel</a:t>
            </a:r>
          </a:p>
        </p:txBody>
      </p:sp>
      <p:cxnSp>
        <p:nvCxnSpPr>
          <p:cNvPr id="10" name="Straight Arrow Connector 9">
            <a:extLst>
              <a:ext uri="{FF2B5EF4-FFF2-40B4-BE49-F238E27FC236}">
                <a16:creationId xmlns:a16="http://schemas.microsoft.com/office/drawing/2014/main" id="{E3F4784A-5411-4861-9100-8034B222BBD3}"/>
              </a:ext>
            </a:extLst>
          </p:cNvPr>
          <p:cNvCxnSpPr>
            <a:cxnSpLocks/>
            <a:stCxn id="9" idx="0"/>
          </p:cNvCxnSpPr>
          <p:nvPr/>
        </p:nvCxnSpPr>
        <p:spPr>
          <a:xfrm flipV="1">
            <a:off x="6848138" y="2264678"/>
            <a:ext cx="62843" cy="531559"/>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9761B722-BAFD-4948-A2BB-12F54824C9CB}"/>
              </a:ext>
            </a:extLst>
          </p:cNvPr>
          <p:cNvGrpSpPr/>
          <p:nvPr/>
        </p:nvGrpSpPr>
        <p:grpSpPr>
          <a:xfrm rot="5400000">
            <a:off x="5038875" y="2836550"/>
            <a:ext cx="3600400" cy="2312640"/>
            <a:chOff x="5004048" y="2087121"/>
            <a:chExt cx="3600400" cy="2312640"/>
          </a:xfrm>
        </p:grpSpPr>
        <p:cxnSp>
          <p:nvCxnSpPr>
            <p:cNvPr id="13" name="Straight Connector 12">
              <a:extLst>
                <a:ext uri="{FF2B5EF4-FFF2-40B4-BE49-F238E27FC236}">
                  <a16:creationId xmlns:a16="http://schemas.microsoft.com/office/drawing/2014/main" id="{668B425B-94E4-4C9F-B80C-B9E5A6319A41}"/>
                </a:ext>
              </a:extLst>
            </p:cNvPr>
            <p:cNvCxnSpPr/>
            <p:nvPr/>
          </p:nvCxnSpPr>
          <p:spPr>
            <a:xfrm>
              <a:off x="5076056" y="2231137"/>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4" name="Straight Connector 13">
              <a:extLst>
                <a:ext uri="{FF2B5EF4-FFF2-40B4-BE49-F238E27FC236}">
                  <a16:creationId xmlns:a16="http://schemas.microsoft.com/office/drawing/2014/main" id="{C7240C19-5DB5-4FF6-8809-D3C93599D162}"/>
                </a:ext>
              </a:extLst>
            </p:cNvPr>
            <p:cNvCxnSpPr/>
            <p:nvPr/>
          </p:nvCxnSpPr>
          <p:spPr>
            <a:xfrm>
              <a:off x="8537194" y="2231137"/>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D23A645A-7716-4E7D-B4FF-221D0116CB6B}"/>
                </a:ext>
              </a:extLst>
            </p:cNvPr>
            <p:cNvCxnSpPr>
              <a:cxnSpLocks/>
            </p:cNvCxnSpPr>
            <p:nvPr/>
          </p:nvCxnSpPr>
          <p:spPr>
            <a:xfrm flipH="1">
              <a:off x="5004048" y="4399761"/>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F63FC4CF-0420-4BCC-AC57-7613C0AA9C2D}"/>
                </a:ext>
              </a:extLst>
            </p:cNvPr>
            <p:cNvCxnSpPr>
              <a:cxnSpLocks/>
            </p:cNvCxnSpPr>
            <p:nvPr/>
          </p:nvCxnSpPr>
          <p:spPr>
            <a:xfrm flipH="1">
              <a:off x="5004048" y="2087121"/>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cxnSp>
        <p:nvCxnSpPr>
          <p:cNvPr id="4" name="Straight Arrow Connector 3">
            <a:extLst>
              <a:ext uri="{FF2B5EF4-FFF2-40B4-BE49-F238E27FC236}">
                <a16:creationId xmlns:a16="http://schemas.microsoft.com/office/drawing/2014/main" id="{7EF3B274-554C-43B1-8CD1-BC14828CFE81}"/>
              </a:ext>
            </a:extLst>
          </p:cNvPr>
          <p:cNvCxnSpPr>
            <a:cxnSpLocks/>
          </p:cNvCxnSpPr>
          <p:nvPr/>
        </p:nvCxnSpPr>
        <p:spPr>
          <a:xfrm flipV="1">
            <a:off x="6910981" y="4293096"/>
            <a:ext cx="1055251" cy="36004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8626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543137" cy="646331"/>
          </a:xfrm>
          <a:prstGeom prst="rect">
            <a:avLst/>
          </a:prstGeom>
          <a:noFill/>
        </p:spPr>
        <p:txBody>
          <a:bodyPr wrap="square" rtlCol="0">
            <a:spAutoFit/>
          </a:bodyPr>
          <a:lstStyle/>
          <a:p>
            <a:r>
              <a:rPr lang="en-GB" sz="3600" b="1" dirty="0"/>
              <a:t>Step 2 – Attaching string to the magnets</a:t>
            </a:r>
          </a:p>
        </p:txBody>
      </p:sp>
      <p:sp>
        <p:nvSpPr>
          <p:cNvPr id="6" name="TextBox 5">
            <a:extLst>
              <a:ext uri="{FF2B5EF4-FFF2-40B4-BE49-F238E27FC236}">
                <a16:creationId xmlns:a16="http://schemas.microsoft.com/office/drawing/2014/main" id="{6F659E52-88F4-4644-A9FE-538537899714}"/>
              </a:ext>
            </a:extLst>
          </p:cNvPr>
          <p:cNvSpPr txBox="1"/>
          <p:nvPr/>
        </p:nvSpPr>
        <p:spPr>
          <a:xfrm>
            <a:off x="98579" y="2035171"/>
            <a:ext cx="5403008" cy="4124206"/>
          </a:xfrm>
          <a:prstGeom prst="rect">
            <a:avLst/>
          </a:prstGeom>
          <a:noFill/>
        </p:spPr>
        <p:txBody>
          <a:bodyPr wrap="square" rtlCol="0">
            <a:spAutoFit/>
          </a:bodyPr>
          <a:lstStyle/>
          <a:p>
            <a:pPr marL="514350" indent="-514350">
              <a:spcAft>
                <a:spcPts val="600"/>
              </a:spcAft>
              <a:buFont typeface="+mj-lt"/>
              <a:buAutoNum type="arabicParenR"/>
            </a:pPr>
            <a:r>
              <a:rPr lang="en-GB" sz="2800" dirty="0"/>
              <a:t>Place a piece of </a:t>
            </a:r>
            <a:r>
              <a:rPr lang="en-GB" sz="2800" b="1" dirty="0"/>
              <a:t>string</a:t>
            </a:r>
            <a:r>
              <a:rPr lang="en-GB" sz="2800" dirty="0"/>
              <a:t> through the </a:t>
            </a:r>
            <a:r>
              <a:rPr lang="en-GB" sz="2800" b="1" dirty="0"/>
              <a:t>hole</a:t>
            </a:r>
            <a:r>
              <a:rPr lang="en-GB" sz="2800" dirty="0"/>
              <a:t> in one of the </a:t>
            </a:r>
            <a:r>
              <a:rPr lang="en-GB" sz="2800" b="1" dirty="0"/>
              <a:t>magnets. Tie</a:t>
            </a:r>
            <a:r>
              <a:rPr lang="en-GB" sz="2800" dirty="0"/>
              <a:t> the string in a knot.</a:t>
            </a:r>
          </a:p>
          <a:p>
            <a:pPr marL="514350" indent="-514350">
              <a:spcAft>
                <a:spcPts val="600"/>
              </a:spcAft>
              <a:buFont typeface="+mj-lt"/>
              <a:buAutoNum type="arabicParenR"/>
            </a:pPr>
            <a:r>
              <a:rPr lang="en-GB" sz="2800" dirty="0"/>
              <a:t>Place another piece of </a:t>
            </a:r>
            <a:r>
              <a:rPr lang="en-GB" sz="2800" b="1" dirty="0"/>
              <a:t>string </a:t>
            </a:r>
            <a:r>
              <a:rPr lang="en-GB" sz="2800" dirty="0"/>
              <a:t>through the </a:t>
            </a:r>
            <a:r>
              <a:rPr lang="en-GB" sz="2800" b="1" dirty="0"/>
              <a:t>hole</a:t>
            </a:r>
            <a:r>
              <a:rPr lang="en-GB" sz="2800" dirty="0"/>
              <a:t> in the </a:t>
            </a:r>
            <a:r>
              <a:rPr lang="en-GB" sz="2800" b="1" dirty="0"/>
              <a:t>same</a:t>
            </a:r>
            <a:r>
              <a:rPr lang="en-GB" sz="2800" dirty="0"/>
              <a:t> </a:t>
            </a:r>
            <a:r>
              <a:rPr lang="en-GB" sz="2800" b="1" dirty="0"/>
              <a:t>magnet. Tie</a:t>
            </a:r>
            <a:r>
              <a:rPr lang="en-GB" sz="2800" dirty="0"/>
              <a:t> this in a knot as well. </a:t>
            </a:r>
          </a:p>
          <a:p>
            <a:pPr marL="514350" indent="-514350">
              <a:spcAft>
                <a:spcPts val="600"/>
              </a:spcAft>
              <a:buFont typeface="+mj-lt"/>
              <a:buAutoNum type="arabicParenR"/>
            </a:pPr>
            <a:r>
              <a:rPr lang="en-GB" sz="2800" dirty="0"/>
              <a:t>Repeat the above stages with </a:t>
            </a:r>
            <a:r>
              <a:rPr lang="en-GB" sz="2800" b="1" dirty="0"/>
              <a:t>three different magnets.</a:t>
            </a:r>
          </a:p>
        </p:txBody>
      </p:sp>
      <p:pic>
        <p:nvPicPr>
          <p:cNvPr id="3" name="Picture 2">
            <a:extLst>
              <a:ext uri="{FF2B5EF4-FFF2-40B4-BE49-F238E27FC236}">
                <a16:creationId xmlns:a16="http://schemas.microsoft.com/office/drawing/2014/main" id="{A50730C5-7832-4ED1-A697-681522A5CFFC}"/>
              </a:ext>
            </a:extLst>
          </p:cNvPr>
          <p:cNvPicPr>
            <a:picLocks noChangeAspect="1"/>
          </p:cNvPicPr>
          <p:nvPr/>
        </p:nvPicPr>
        <p:blipFill rotWithShape="1">
          <a:blip r:embed="rId3"/>
          <a:srcRect l="44966" t="62502" r="41453" b="23400"/>
          <a:stretch/>
        </p:blipFill>
        <p:spPr>
          <a:xfrm>
            <a:off x="6062524" y="3941440"/>
            <a:ext cx="2662052" cy="2072544"/>
          </a:xfrm>
          <a:prstGeom prst="rect">
            <a:avLst/>
          </a:prstGeom>
        </p:spPr>
      </p:pic>
      <p:grpSp>
        <p:nvGrpSpPr>
          <p:cNvPr id="7" name="Group 6">
            <a:extLst>
              <a:ext uri="{FF2B5EF4-FFF2-40B4-BE49-F238E27FC236}">
                <a16:creationId xmlns:a16="http://schemas.microsoft.com/office/drawing/2014/main" id="{3D2F6D15-1751-4886-BB90-0C8E5FA81971}"/>
              </a:ext>
            </a:extLst>
          </p:cNvPr>
          <p:cNvGrpSpPr/>
          <p:nvPr/>
        </p:nvGrpSpPr>
        <p:grpSpPr>
          <a:xfrm>
            <a:off x="6539880" y="2241836"/>
            <a:ext cx="1824880" cy="1443384"/>
            <a:chOff x="6539880" y="2241836"/>
            <a:chExt cx="1824880" cy="1443384"/>
          </a:xfrm>
        </p:grpSpPr>
        <p:sp>
          <p:nvSpPr>
            <p:cNvPr id="4" name="Oval 3">
              <a:extLst>
                <a:ext uri="{FF2B5EF4-FFF2-40B4-BE49-F238E27FC236}">
                  <a16:creationId xmlns:a16="http://schemas.microsoft.com/office/drawing/2014/main" id="{563E3257-593F-4234-A638-B342DBFF3916}"/>
                </a:ext>
              </a:extLst>
            </p:cNvPr>
            <p:cNvSpPr/>
            <p:nvPr/>
          </p:nvSpPr>
          <p:spPr>
            <a:xfrm>
              <a:off x="6876256" y="2533092"/>
              <a:ext cx="1152128" cy="1152128"/>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F6A6E922-BA5F-49C6-8CCD-5E81270D75E6}"/>
                </a:ext>
              </a:extLst>
            </p:cNvPr>
            <p:cNvSpPr/>
            <p:nvPr/>
          </p:nvSpPr>
          <p:spPr>
            <a:xfrm>
              <a:off x="7137841" y="2789312"/>
              <a:ext cx="639688" cy="639688"/>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0" name="Straight Connector 9">
              <a:extLst>
                <a:ext uri="{FF2B5EF4-FFF2-40B4-BE49-F238E27FC236}">
                  <a16:creationId xmlns:a16="http://schemas.microsoft.com/office/drawing/2014/main" id="{DEB0F3A4-57BC-43F3-A68F-2B77A79E9857}"/>
                </a:ext>
              </a:extLst>
            </p:cNvPr>
            <p:cNvCxnSpPr>
              <a:cxnSpLocks/>
            </p:cNvCxnSpPr>
            <p:nvPr/>
          </p:nvCxnSpPr>
          <p:spPr>
            <a:xfrm flipV="1">
              <a:off x="7713467" y="2241836"/>
              <a:ext cx="651293" cy="780464"/>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id="{4BEDF64C-15B6-4178-9B85-F3B7EBE0AFB9}"/>
                </a:ext>
              </a:extLst>
            </p:cNvPr>
            <p:cNvCxnSpPr>
              <a:cxnSpLocks/>
            </p:cNvCxnSpPr>
            <p:nvPr/>
          </p:nvCxnSpPr>
          <p:spPr>
            <a:xfrm flipH="1" flipV="1">
              <a:off x="6539880" y="2300104"/>
              <a:ext cx="626652" cy="722196"/>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sp>
        <p:nvSpPr>
          <p:cNvPr id="17" name="TextBox 16">
            <a:extLst>
              <a:ext uri="{FF2B5EF4-FFF2-40B4-BE49-F238E27FC236}">
                <a16:creationId xmlns:a16="http://schemas.microsoft.com/office/drawing/2014/main" id="{85FEA6F4-EDB5-4001-82D4-B9ECD35F80BF}"/>
              </a:ext>
            </a:extLst>
          </p:cNvPr>
          <p:cNvSpPr txBox="1"/>
          <p:nvPr/>
        </p:nvSpPr>
        <p:spPr>
          <a:xfrm>
            <a:off x="5816454" y="1835131"/>
            <a:ext cx="1082364" cy="400110"/>
          </a:xfrm>
          <a:prstGeom prst="rect">
            <a:avLst/>
          </a:prstGeom>
          <a:noFill/>
        </p:spPr>
        <p:txBody>
          <a:bodyPr wrap="square" rtlCol="0">
            <a:spAutoFit/>
          </a:bodyPr>
          <a:lstStyle/>
          <a:p>
            <a:pPr algn="ctr"/>
            <a:r>
              <a:rPr lang="en-GB" sz="2000" dirty="0"/>
              <a:t>string</a:t>
            </a:r>
          </a:p>
        </p:txBody>
      </p:sp>
      <p:sp>
        <p:nvSpPr>
          <p:cNvPr id="18" name="TextBox 17">
            <a:extLst>
              <a:ext uri="{FF2B5EF4-FFF2-40B4-BE49-F238E27FC236}">
                <a16:creationId xmlns:a16="http://schemas.microsoft.com/office/drawing/2014/main" id="{1321793A-6A4A-4D6F-ACC8-7CD6E475C82B}"/>
              </a:ext>
            </a:extLst>
          </p:cNvPr>
          <p:cNvSpPr txBox="1"/>
          <p:nvPr/>
        </p:nvSpPr>
        <p:spPr>
          <a:xfrm>
            <a:off x="7910952" y="1842429"/>
            <a:ext cx="1082364" cy="400110"/>
          </a:xfrm>
          <a:prstGeom prst="rect">
            <a:avLst/>
          </a:prstGeom>
          <a:noFill/>
        </p:spPr>
        <p:txBody>
          <a:bodyPr wrap="square" rtlCol="0">
            <a:spAutoFit/>
          </a:bodyPr>
          <a:lstStyle/>
          <a:p>
            <a:pPr algn="ctr"/>
            <a:r>
              <a:rPr lang="en-GB" sz="2000" dirty="0"/>
              <a:t>string</a:t>
            </a:r>
          </a:p>
        </p:txBody>
      </p:sp>
      <p:sp>
        <p:nvSpPr>
          <p:cNvPr id="19" name="TextBox 18">
            <a:extLst>
              <a:ext uri="{FF2B5EF4-FFF2-40B4-BE49-F238E27FC236}">
                <a16:creationId xmlns:a16="http://schemas.microsoft.com/office/drawing/2014/main" id="{5330FFA8-331A-45B0-B3A0-D762B2ADA062}"/>
              </a:ext>
            </a:extLst>
          </p:cNvPr>
          <p:cNvSpPr txBox="1"/>
          <p:nvPr/>
        </p:nvSpPr>
        <p:spPr>
          <a:xfrm>
            <a:off x="7927929" y="3337033"/>
            <a:ext cx="1082364" cy="400110"/>
          </a:xfrm>
          <a:prstGeom prst="rect">
            <a:avLst/>
          </a:prstGeom>
          <a:noFill/>
        </p:spPr>
        <p:txBody>
          <a:bodyPr wrap="square" rtlCol="0">
            <a:spAutoFit/>
          </a:bodyPr>
          <a:lstStyle/>
          <a:p>
            <a:pPr algn="ctr"/>
            <a:r>
              <a:rPr lang="en-GB" sz="2000" dirty="0"/>
              <a:t>magnet</a:t>
            </a:r>
          </a:p>
        </p:txBody>
      </p:sp>
      <p:sp>
        <p:nvSpPr>
          <p:cNvPr id="20" name="TextBox 19">
            <a:extLst>
              <a:ext uri="{FF2B5EF4-FFF2-40B4-BE49-F238E27FC236}">
                <a16:creationId xmlns:a16="http://schemas.microsoft.com/office/drawing/2014/main" id="{5F834046-0853-4C4D-B5DB-942C0E9756F0}"/>
              </a:ext>
            </a:extLst>
          </p:cNvPr>
          <p:cNvSpPr txBox="1"/>
          <p:nvPr/>
        </p:nvSpPr>
        <p:spPr>
          <a:xfrm>
            <a:off x="6048522" y="3022300"/>
            <a:ext cx="1036389" cy="646331"/>
          </a:xfrm>
          <a:prstGeom prst="rect">
            <a:avLst/>
          </a:prstGeom>
          <a:noFill/>
        </p:spPr>
        <p:txBody>
          <a:bodyPr wrap="square" rtlCol="0">
            <a:spAutoFit/>
          </a:bodyPr>
          <a:lstStyle/>
          <a:p>
            <a:r>
              <a:rPr lang="en-GB" sz="3600" dirty="0"/>
              <a:t>x 3</a:t>
            </a:r>
          </a:p>
        </p:txBody>
      </p:sp>
    </p:spTree>
    <p:extLst>
      <p:ext uri="{BB962C8B-B14F-4D97-AF65-F5344CB8AC3E}">
        <p14:creationId xmlns:p14="http://schemas.microsoft.com/office/powerpoint/2010/main" val="331896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Step 3 – Attaching the magnets to the frame</a:t>
            </a:r>
          </a:p>
        </p:txBody>
      </p:sp>
      <p:sp>
        <p:nvSpPr>
          <p:cNvPr id="6" name="TextBox 5">
            <a:extLst>
              <a:ext uri="{FF2B5EF4-FFF2-40B4-BE49-F238E27FC236}">
                <a16:creationId xmlns:a16="http://schemas.microsoft.com/office/drawing/2014/main" id="{6F659E52-88F4-4644-A9FE-538537899714}"/>
              </a:ext>
            </a:extLst>
          </p:cNvPr>
          <p:cNvSpPr txBox="1"/>
          <p:nvPr/>
        </p:nvSpPr>
        <p:spPr>
          <a:xfrm>
            <a:off x="106340" y="2106779"/>
            <a:ext cx="5587639" cy="3939540"/>
          </a:xfrm>
          <a:prstGeom prst="rect">
            <a:avLst/>
          </a:prstGeom>
          <a:noFill/>
        </p:spPr>
        <p:txBody>
          <a:bodyPr wrap="square" rtlCol="0">
            <a:spAutoFit/>
          </a:bodyPr>
          <a:lstStyle/>
          <a:p>
            <a:pPr marL="514350" indent="-514350">
              <a:spcAft>
                <a:spcPts val="600"/>
              </a:spcAft>
              <a:buFont typeface="+mj-lt"/>
              <a:buAutoNum type="arabicParenR"/>
            </a:pPr>
            <a:r>
              <a:rPr lang="en-GB" sz="2400" dirty="0"/>
              <a:t>Wrap the </a:t>
            </a:r>
            <a:r>
              <a:rPr lang="en-GB" sz="2400" b="1" dirty="0"/>
              <a:t>free ends </a:t>
            </a:r>
            <a:r>
              <a:rPr lang="en-GB" sz="2400" dirty="0"/>
              <a:t>of the </a:t>
            </a:r>
            <a:r>
              <a:rPr lang="en-GB" sz="2400" b="1" dirty="0"/>
              <a:t>string</a:t>
            </a:r>
            <a:r>
              <a:rPr lang="en-GB" sz="2400" dirty="0"/>
              <a:t> joined to </a:t>
            </a:r>
            <a:r>
              <a:rPr lang="en-GB" sz="2400" b="1" dirty="0"/>
              <a:t>magnet 1 </a:t>
            </a:r>
            <a:r>
              <a:rPr lang="en-GB" sz="2400" dirty="0"/>
              <a:t>around the </a:t>
            </a:r>
            <a:r>
              <a:rPr lang="en-GB" sz="2400" b="1" dirty="0"/>
              <a:t>frame</a:t>
            </a:r>
            <a:r>
              <a:rPr lang="en-GB" sz="2400" dirty="0"/>
              <a:t> in the positions shown. The </a:t>
            </a:r>
            <a:r>
              <a:rPr lang="en-GB" sz="2400" b="1" dirty="0"/>
              <a:t>flat side </a:t>
            </a:r>
            <a:r>
              <a:rPr lang="en-GB" sz="2400" dirty="0"/>
              <a:t>of the magnet should be facing </a:t>
            </a:r>
            <a:r>
              <a:rPr lang="en-GB" sz="2400" b="1" dirty="0"/>
              <a:t>downwards. </a:t>
            </a:r>
          </a:p>
          <a:p>
            <a:pPr marL="514350" indent="-514350">
              <a:spcAft>
                <a:spcPts val="600"/>
              </a:spcAft>
              <a:buFont typeface="+mj-lt"/>
              <a:buAutoNum type="arabicParenR"/>
            </a:pPr>
            <a:r>
              <a:rPr lang="en-GB" sz="2400" dirty="0"/>
              <a:t>Use a </a:t>
            </a:r>
            <a:r>
              <a:rPr lang="en-GB" sz="2400" b="1" dirty="0"/>
              <a:t>ruler</a:t>
            </a:r>
            <a:r>
              <a:rPr lang="en-GB" sz="2400" dirty="0"/>
              <a:t> to check the </a:t>
            </a:r>
            <a:r>
              <a:rPr lang="en-GB" sz="2400" b="1" dirty="0"/>
              <a:t>string lengths </a:t>
            </a:r>
            <a:r>
              <a:rPr lang="en-GB" sz="2400" dirty="0"/>
              <a:t>between the frame and the magnet are </a:t>
            </a:r>
            <a:r>
              <a:rPr lang="en-GB" sz="2400" b="1" dirty="0"/>
              <a:t>around 50 mm each.</a:t>
            </a:r>
            <a:r>
              <a:rPr lang="en-GB" sz="2400" dirty="0"/>
              <a:t> If not, wrap </a:t>
            </a:r>
            <a:r>
              <a:rPr lang="en-GB" sz="2400" b="1" dirty="0"/>
              <a:t>extra string </a:t>
            </a:r>
            <a:r>
              <a:rPr lang="en-GB" sz="2400" dirty="0"/>
              <a:t>around the frame.</a:t>
            </a:r>
          </a:p>
          <a:p>
            <a:pPr marL="514350" indent="-514350">
              <a:spcAft>
                <a:spcPts val="600"/>
              </a:spcAft>
              <a:buFont typeface="+mj-lt"/>
              <a:buAutoNum type="arabicParenR"/>
            </a:pPr>
            <a:r>
              <a:rPr lang="en-GB" sz="2400" dirty="0"/>
              <a:t>Tie each piece of </a:t>
            </a:r>
            <a:r>
              <a:rPr lang="en-GB" sz="2400" b="1" dirty="0"/>
              <a:t>string</a:t>
            </a:r>
            <a:r>
              <a:rPr lang="en-GB" sz="2400" dirty="0"/>
              <a:t> to the </a:t>
            </a:r>
            <a:r>
              <a:rPr lang="en-GB" sz="2400" b="1" dirty="0"/>
              <a:t>frame</a:t>
            </a:r>
            <a:r>
              <a:rPr lang="en-GB" sz="2400" dirty="0"/>
              <a:t> and </a:t>
            </a:r>
            <a:r>
              <a:rPr lang="en-GB" sz="2400" b="1" dirty="0"/>
              <a:t>secure</a:t>
            </a:r>
            <a:r>
              <a:rPr lang="en-GB" sz="2400" dirty="0"/>
              <a:t> with </a:t>
            </a:r>
            <a:r>
              <a:rPr lang="en-GB" sz="2400" b="1" dirty="0"/>
              <a:t>masking tape. </a:t>
            </a:r>
          </a:p>
        </p:txBody>
      </p:sp>
      <p:sp>
        <p:nvSpPr>
          <p:cNvPr id="13" name="TextBox 12">
            <a:extLst>
              <a:ext uri="{FF2B5EF4-FFF2-40B4-BE49-F238E27FC236}">
                <a16:creationId xmlns:a16="http://schemas.microsoft.com/office/drawing/2014/main" id="{541ABCE1-0AB7-4DF8-8AA4-94BF7FE0A5B4}"/>
              </a:ext>
            </a:extLst>
          </p:cNvPr>
          <p:cNvSpPr txBox="1"/>
          <p:nvPr/>
        </p:nvSpPr>
        <p:spPr>
          <a:xfrm>
            <a:off x="7529989" y="5584654"/>
            <a:ext cx="1516090" cy="461665"/>
          </a:xfrm>
          <a:prstGeom prst="rect">
            <a:avLst/>
          </a:prstGeom>
          <a:noFill/>
        </p:spPr>
        <p:txBody>
          <a:bodyPr wrap="square" rtlCol="0">
            <a:spAutoFit/>
          </a:bodyPr>
          <a:lstStyle/>
          <a:p>
            <a:pPr algn="ctr"/>
            <a:r>
              <a:rPr lang="en-GB" sz="2400" b="1" dirty="0"/>
              <a:t>Magnet 1</a:t>
            </a:r>
          </a:p>
        </p:txBody>
      </p:sp>
      <p:grpSp>
        <p:nvGrpSpPr>
          <p:cNvPr id="2" name="Group 1">
            <a:extLst>
              <a:ext uri="{FF2B5EF4-FFF2-40B4-BE49-F238E27FC236}">
                <a16:creationId xmlns:a16="http://schemas.microsoft.com/office/drawing/2014/main" id="{F864EB94-D712-4323-91A2-BFB7F83AF69B}"/>
              </a:ext>
            </a:extLst>
          </p:cNvPr>
          <p:cNvGrpSpPr/>
          <p:nvPr/>
        </p:nvGrpSpPr>
        <p:grpSpPr>
          <a:xfrm rot="16200000">
            <a:off x="5163402" y="2931042"/>
            <a:ext cx="4214330" cy="2016224"/>
            <a:chOff x="4533198" y="2013934"/>
            <a:chExt cx="4214330" cy="2016224"/>
          </a:xfrm>
        </p:grpSpPr>
        <p:cxnSp>
          <p:nvCxnSpPr>
            <p:cNvPr id="22" name="Straight Connector 21">
              <a:extLst>
                <a:ext uri="{FF2B5EF4-FFF2-40B4-BE49-F238E27FC236}">
                  <a16:creationId xmlns:a16="http://schemas.microsoft.com/office/drawing/2014/main" id="{052E56C4-DA95-458D-A2C1-D70D0756163F}"/>
                </a:ext>
              </a:extLst>
            </p:cNvPr>
            <p:cNvCxnSpPr>
              <a:cxnSpLocks/>
            </p:cNvCxnSpPr>
            <p:nvPr/>
          </p:nvCxnSpPr>
          <p:spPr>
            <a:xfrm flipH="1">
              <a:off x="5147128" y="400506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23" name="Straight Connector 22">
              <a:extLst>
                <a:ext uri="{FF2B5EF4-FFF2-40B4-BE49-F238E27FC236}">
                  <a16:creationId xmlns:a16="http://schemas.microsoft.com/office/drawing/2014/main" id="{9BB5141F-88DA-4F9E-8D9F-19D8DA0C5D41}"/>
                </a:ext>
              </a:extLst>
            </p:cNvPr>
            <p:cNvCxnSpPr>
              <a:cxnSpLocks/>
            </p:cNvCxnSpPr>
            <p:nvPr/>
          </p:nvCxnSpPr>
          <p:spPr>
            <a:xfrm flipH="1">
              <a:off x="5147128" y="201393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29" name="Group 28">
              <a:extLst>
                <a:ext uri="{FF2B5EF4-FFF2-40B4-BE49-F238E27FC236}">
                  <a16:creationId xmlns:a16="http://schemas.microsoft.com/office/drawing/2014/main" id="{6B4DFEDD-D1E9-4705-8B77-430A7A5B766A}"/>
                </a:ext>
              </a:extLst>
            </p:cNvPr>
            <p:cNvGrpSpPr/>
            <p:nvPr/>
          </p:nvGrpSpPr>
          <p:grpSpPr>
            <a:xfrm>
              <a:off x="4533198" y="2708926"/>
              <a:ext cx="549082" cy="576063"/>
              <a:chOff x="6183152" y="4627605"/>
              <a:chExt cx="549082" cy="576063"/>
            </a:xfrm>
          </p:grpSpPr>
          <p:sp>
            <p:nvSpPr>
              <p:cNvPr id="25" name="Oval 24">
                <a:extLst>
                  <a:ext uri="{FF2B5EF4-FFF2-40B4-BE49-F238E27FC236}">
                    <a16:creationId xmlns:a16="http://schemas.microsoft.com/office/drawing/2014/main" id="{DD616432-0D13-401F-9ED5-D07AE3AF2CB7}"/>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B2E7F498-60CF-471E-924B-2FAD8FF57302}"/>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7" name="Straight Connector 26">
              <a:extLst>
                <a:ext uri="{FF2B5EF4-FFF2-40B4-BE49-F238E27FC236}">
                  <a16:creationId xmlns:a16="http://schemas.microsoft.com/office/drawing/2014/main" id="{BC3DBC1A-7582-4616-8653-BF336206C127}"/>
                </a:ext>
              </a:extLst>
            </p:cNvPr>
            <p:cNvCxnSpPr>
              <a:cxnSpLocks/>
              <a:stCxn id="26"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8" name="Straight Connector 27">
              <a:extLst>
                <a:ext uri="{FF2B5EF4-FFF2-40B4-BE49-F238E27FC236}">
                  <a16:creationId xmlns:a16="http://schemas.microsoft.com/office/drawing/2014/main" id="{A85CE54B-C1CA-4FEC-9C6E-FBDA11FD85EE}"/>
                </a:ext>
              </a:extLst>
            </p:cNvPr>
            <p:cNvCxnSpPr>
              <a:cxnSpLocks/>
              <a:stCxn id="26"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08BE412D-E15C-4A15-999F-275D3E09696A}"/>
                </a:ext>
              </a:extLst>
            </p:cNvPr>
            <p:cNvCxnSpPr/>
            <p:nvPr/>
          </p:nvCxnSpPr>
          <p:spPr>
            <a:xfrm>
              <a:off x="5219136"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21" name="Straight Connector 20">
              <a:extLst>
                <a:ext uri="{FF2B5EF4-FFF2-40B4-BE49-F238E27FC236}">
                  <a16:creationId xmlns:a16="http://schemas.microsoft.com/office/drawing/2014/main" id="{7F67183B-92F5-445A-8194-BB243F351AD5}"/>
                </a:ext>
              </a:extLst>
            </p:cNvPr>
            <p:cNvCxnSpPr/>
            <p:nvPr/>
          </p:nvCxnSpPr>
          <p:spPr>
            <a:xfrm>
              <a:off x="8680274"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262807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Step 3 – Attaching the magnets to the frame</a:t>
            </a:r>
          </a:p>
        </p:txBody>
      </p:sp>
      <p:sp>
        <p:nvSpPr>
          <p:cNvPr id="6" name="TextBox 5">
            <a:extLst>
              <a:ext uri="{FF2B5EF4-FFF2-40B4-BE49-F238E27FC236}">
                <a16:creationId xmlns:a16="http://schemas.microsoft.com/office/drawing/2014/main" id="{6F659E52-88F4-4644-A9FE-538537899714}"/>
              </a:ext>
            </a:extLst>
          </p:cNvPr>
          <p:cNvSpPr txBox="1"/>
          <p:nvPr/>
        </p:nvSpPr>
        <p:spPr>
          <a:xfrm>
            <a:off x="64471" y="1981393"/>
            <a:ext cx="5662766" cy="3939540"/>
          </a:xfrm>
          <a:prstGeom prst="rect">
            <a:avLst/>
          </a:prstGeom>
          <a:noFill/>
        </p:spPr>
        <p:txBody>
          <a:bodyPr wrap="square" rtlCol="0">
            <a:spAutoFit/>
          </a:bodyPr>
          <a:lstStyle/>
          <a:p>
            <a:pPr marL="514350" indent="-514350">
              <a:spcAft>
                <a:spcPts val="600"/>
              </a:spcAft>
              <a:buFont typeface="+mj-lt"/>
              <a:buAutoNum type="arabicParenR" startAt="4"/>
            </a:pPr>
            <a:r>
              <a:rPr lang="en-GB" sz="2400" dirty="0"/>
              <a:t>Wrap the </a:t>
            </a:r>
            <a:r>
              <a:rPr lang="en-GB" sz="2400" b="1" dirty="0"/>
              <a:t>free ends </a:t>
            </a:r>
            <a:r>
              <a:rPr lang="en-GB" sz="2400" dirty="0"/>
              <a:t>of the </a:t>
            </a:r>
            <a:r>
              <a:rPr lang="en-GB" sz="2400" b="1" dirty="0"/>
              <a:t>string</a:t>
            </a:r>
            <a:r>
              <a:rPr lang="en-GB" sz="2400" dirty="0"/>
              <a:t> joined to </a:t>
            </a:r>
            <a:r>
              <a:rPr lang="en-GB" sz="2400" b="1" dirty="0"/>
              <a:t>magnet 2 </a:t>
            </a:r>
            <a:r>
              <a:rPr lang="en-GB" sz="2400" dirty="0"/>
              <a:t>around the </a:t>
            </a:r>
            <a:r>
              <a:rPr lang="en-GB" sz="2400" b="1" dirty="0"/>
              <a:t>frame</a:t>
            </a:r>
            <a:r>
              <a:rPr lang="en-GB" sz="2400" dirty="0"/>
              <a:t> in the positions shown. The </a:t>
            </a:r>
            <a:r>
              <a:rPr lang="en-GB" sz="2400" b="1" dirty="0"/>
              <a:t>flat side </a:t>
            </a:r>
            <a:r>
              <a:rPr lang="en-GB" sz="2400" dirty="0"/>
              <a:t>of the magnet should be facing </a:t>
            </a:r>
            <a:r>
              <a:rPr lang="en-GB" sz="2400" b="1" dirty="0"/>
              <a:t>upwards.</a:t>
            </a:r>
          </a:p>
          <a:p>
            <a:pPr marL="514350" indent="-514350">
              <a:spcAft>
                <a:spcPts val="600"/>
              </a:spcAft>
              <a:buFont typeface="+mj-lt"/>
              <a:buAutoNum type="arabicParenR" startAt="4"/>
            </a:pPr>
            <a:r>
              <a:rPr lang="en-GB" sz="2400" dirty="0"/>
              <a:t>Use a </a:t>
            </a:r>
            <a:r>
              <a:rPr lang="en-GB" sz="2400" b="1" dirty="0"/>
              <a:t>ruler</a:t>
            </a:r>
            <a:r>
              <a:rPr lang="en-GB" sz="2400" dirty="0"/>
              <a:t> to check the </a:t>
            </a:r>
            <a:r>
              <a:rPr lang="en-GB" sz="2400" b="1" dirty="0"/>
              <a:t>string lengths </a:t>
            </a:r>
            <a:r>
              <a:rPr lang="en-GB" sz="2400" dirty="0"/>
              <a:t>between the frame and the magnet are </a:t>
            </a:r>
            <a:r>
              <a:rPr lang="en-GB" sz="2400" b="1" dirty="0"/>
              <a:t>around 50 mm each.</a:t>
            </a:r>
            <a:r>
              <a:rPr lang="en-GB" sz="2400" dirty="0"/>
              <a:t> If not, wrap </a:t>
            </a:r>
            <a:r>
              <a:rPr lang="en-GB" sz="2400" b="1" dirty="0"/>
              <a:t>extra string </a:t>
            </a:r>
            <a:r>
              <a:rPr lang="en-GB" sz="2400" dirty="0"/>
              <a:t>around the frame.</a:t>
            </a:r>
          </a:p>
          <a:p>
            <a:pPr marL="514350" indent="-514350">
              <a:spcAft>
                <a:spcPts val="600"/>
              </a:spcAft>
              <a:buFont typeface="+mj-lt"/>
              <a:buAutoNum type="arabicParenR" startAt="4"/>
            </a:pPr>
            <a:r>
              <a:rPr lang="en-GB" sz="2400" dirty="0"/>
              <a:t>Tie each piece of </a:t>
            </a:r>
            <a:r>
              <a:rPr lang="en-GB" sz="2400" b="1" dirty="0"/>
              <a:t>string</a:t>
            </a:r>
            <a:r>
              <a:rPr lang="en-GB" sz="2400" dirty="0"/>
              <a:t> to the </a:t>
            </a:r>
            <a:r>
              <a:rPr lang="en-GB" sz="2400" b="1" dirty="0"/>
              <a:t>frame</a:t>
            </a:r>
            <a:r>
              <a:rPr lang="en-GB" sz="2400" dirty="0"/>
              <a:t> and </a:t>
            </a:r>
            <a:r>
              <a:rPr lang="en-GB" sz="2400" b="1" dirty="0"/>
              <a:t>secure</a:t>
            </a:r>
            <a:r>
              <a:rPr lang="en-GB" sz="2400" dirty="0"/>
              <a:t> with </a:t>
            </a:r>
            <a:r>
              <a:rPr lang="en-GB" sz="2400" b="1" dirty="0"/>
              <a:t>masking tape. </a:t>
            </a:r>
          </a:p>
        </p:txBody>
      </p:sp>
      <p:grpSp>
        <p:nvGrpSpPr>
          <p:cNvPr id="2" name="Group 1">
            <a:extLst>
              <a:ext uri="{FF2B5EF4-FFF2-40B4-BE49-F238E27FC236}">
                <a16:creationId xmlns:a16="http://schemas.microsoft.com/office/drawing/2014/main" id="{C52DEF61-2748-4669-91A4-8526D65F05F7}"/>
              </a:ext>
            </a:extLst>
          </p:cNvPr>
          <p:cNvGrpSpPr/>
          <p:nvPr/>
        </p:nvGrpSpPr>
        <p:grpSpPr>
          <a:xfrm rot="16200000">
            <a:off x="5308608" y="2995719"/>
            <a:ext cx="4214330" cy="2016224"/>
            <a:chOff x="4533198" y="2013934"/>
            <a:chExt cx="4214330" cy="2016224"/>
          </a:xfrm>
        </p:grpSpPr>
        <p:cxnSp>
          <p:nvCxnSpPr>
            <p:cNvPr id="19" name="Straight Connector 18">
              <a:extLst>
                <a:ext uri="{FF2B5EF4-FFF2-40B4-BE49-F238E27FC236}">
                  <a16:creationId xmlns:a16="http://schemas.microsoft.com/office/drawing/2014/main" id="{71804028-7AEB-49A8-85A4-D04D6653564A}"/>
                </a:ext>
              </a:extLst>
            </p:cNvPr>
            <p:cNvCxnSpPr>
              <a:cxnSpLocks/>
            </p:cNvCxnSpPr>
            <p:nvPr/>
          </p:nvCxnSpPr>
          <p:spPr>
            <a:xfrm flipH="1">
              <a:off x="5147128" y="400506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20" name="Straight Connector 19">
              <a:extLst>
                <a:ext uri="{FF2B5EF4-FFF2-40B4-BE49-F238E27FC236}">
                  <a16:creationId xmlns:a16="http://schemas.microsoft.com/office/drawing/2014/main" id="{C1E995AE-3E59-480B-AA67-1C2EEE17C1D3}"/>
                </a:ext>
              </a:extLst>
            </p:cNvPr>
            <p:cNvCxnSpPr>
              <a:cxnSpLocks/>
            </p:cNvCxnSpPr>
            <p:nvPr/>
          </p:nvCxnSpPr>
          <p:spPr>
            <a:xfrm flipH="1">
              <a:off x="5147128" y="201393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9" name="Group 8">
              <a:extLst>
                <a:ext uri="{FF2B5EF4-FFF2-40B4-BE49-F238E27FC236}">
                  <a16:creationId xmlns:a16="http://schemas.microsoft.com/office/drawing/2014/main" id="{4842B4A0-5A2C-4BD4-B651-FBBDFA7C791B}"/>
                </a:ext>
              </a:extLst>
            </p:cNvPr>
            <p:cNvGrpSpPr/>
            <p:nvPr/>
          </p:nvGrpSpPr>
          <p:grpSpPr>
            <a:xfrm>
              <a:off x="4533198" y="2028504"/>
              <a:ext cx="1163557" cy="1961549"/>
              <a:chOff x="4533198" y="2028504"/>
              <a:chExt cx="1163557" cy="1961549"/>
            </a:xfrm>
          </p:grpSpPr>
          <p:grpSp>
            <p:nvGrpSpPr>
              <p:cNvPr id="21" name="Group 20">
                <a:extLst>
                  <a:ext uri="{FF2B5EF4-FFF2-40B4-BE49-F238E27FC236}">
                    <a16:creationId xmlns:a16="http://schemas.microsoft.com/office/drawing/2014/main" id="{A4A2A177-559D-49F5-9AAC-C5B867E7CF92}"/>
                  </a:ext>
                </a:extLst>
              </p:cNvPr>
              <p:cNvGrpSpPr/>
              <p:nvPr/>
            </p:nvGrpSpPr>
            <p:grpSpPr>
              <a:xfrm>
                <a:off x="4533198" y="2708926"/>
                <a:ext cx="549082" cy="576063"/>
                <a:chOff x="6183152" y="4627605"/>
                <a:chExt cx="549082" cy="576063"/>
              </a:xfrm>
            </p:grpSpPr>
            <p:sp>
              <p:nvSpPr>
                <p:cNvPr id="22" name="Oval 21">
                  <a:extLst>
                    <a:ext uri="{FF2B5EF4-FFF2-40B4-BE49-F238E27FC236}">
                      <a16:creationId xmlns:a16="http://schemas.microsoft.com/office/drawing/2014/main" id="{212FE77D-FC2E-43E2-8A2B-15B0FAD2C1D1}"/>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D8AD100A-6FB3-401D-BE75-D1B34AC57818}"/>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4" name="Straight Connector 23">
                <a:extLst>
                  <a:ext uri="{FF2B5EF4-FFF2-40B4-BE49-F238E27FC236}">
                    <a16:creationId xmlns:a16="http://schemas.microsoft.com/office/drawing/2014/main" id="{D28E9E76-0E8F-45DC-A01D-A63CF3699820}"/>
                  </a:ext>
                </a:extLst>
              </p:cNvPr>
              <p:cNvCxnSpPr>
                <a:cxnSpLocks/>
                <a:stCxn id="23"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5" name="Straight Connector 24">
                <a:extLst>
                  <a:ext uri="{FF2B5EF4-FFF2-40B4-BE49-F238E27FC236}">
                    <a16:creationId xmlns:a16="http://schemas.microsoft.com/office/drawing/2014/main" id="{AE7B5AF1-673B-4B9B-A80B-FDE31F159332}"/>
                  </a:ext>
                </a:extLst>
              </p:cNvPr>
              <p:cNvCxnSpPr>
                <a:cxnSpLocks/>
                <a:stCxn id="23"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26" name="Straight Connector 25">
              <a:extLst>
                <a:ext uri="{FF2B5EF4-FFF2-40B4-BE49-F238E27FC236}">
                  <a16:creationId xmlns:a16="http://schemas.microsoft.com/office/drawing/2014/main" id="{929BBD51-29C1-403F-8486-3F1D7CD44770}"/>
                </a:ext>
              </a:extLst>
            </p:cNvPr>
            <p:cNvCxnSpPr/>
            <p:nvPr/>
          </p:nvCxnSpPr>
          <p:spPr>
            <a:xfrm>
              <a:off x="5219136"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28" name="Group 27">
              <a:extLst>
                <a:ext uri="{FF2B5EF4-FFF2-40B4-BE49-F238E27FC236}">
                  <a16:creationId xmlns:a16="http://schemas.microsoft.com/office/drawing/2014/main" id="{2715677C-BB3D-49DF-83BD-A930537591F4}"/>
                </a:ext>
              </a:extLst>
            </p:cNvPr>
            <p:cNvGrpSpPr/>
            <p:nvPr/>
          </p:nvGrpSpPr>
          <p:grpSpPr>
            <a:xfrm>
              <a:off x="5905506" y="2013934"/>
              <a:ext cx="1163557" cy="1961549"/>
              <a:chOff x="4533198" y="2028504"/>
              <a:chExt cx="1163557" cy="1961549"/>
            </a:xfrm>
          </p:grpSpPr>
          <p:grpSp>
            <p:nvGrpSpPr>
              <p:cNvPr id="29" name="Group 28">
                <a:extLst>
                  <a:ext uri="{FF2B5EF4-FFF2-40B4-BE49-F238E27FC236}">
                    <a16:creationId xmlns:a16="http://schemas.microsoft.com/office/drawing/2014/main" id="{9E204F19-D549-4F26-AEA7-43EF84638196}"/>
                  </a:ext>
                </a:extLst>
              </p:cNvPr>
              <p:cNvGrpSpPr/>
              <p:nvPr/>
            </p:nvGrpSpPr>
            <p:grpSpPr>
              <a:xfrm>
                <a:off x="4533198" y="2708926"/>
                <a:ext cx="549082" cy="576063"/>
                <a:chOff x="6183152" y="4627605"/>
                <a:chExt cx="549082" cy="576063"/>
              </a:xfrm>
            </p:grpSpPr>
            <p:sp>
              <p:nvSpPr>
                <p:cNvPr id="32" name="Oval 31">
                  <a:extLst>
                    <a:ext uri="{FF2B5EF4-FFF2-40B4-BE49-F238E27FC236}">
                      <a16:creationId xmlns:a16="http://schemas.microsoft.com/office/drawing/2014/main" id="{A23251B0-3816-4F1E-AF10-65620CCA5B76}"/>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3" name="Oval 32">
                  <a:extLst>
                    <a:ext uri="{FF2B5EF4-FFF2-40B4-BE49-F238E27FC236}">
                      <a16:creationId xmlns:a16="http://schemas.microsoft.com/office/drawing/2014/main" id="{B698B6B5-D316-43F2-81F4-39571FFC2734}"/>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30" name="Straight Connector 29">
                <a:extLst>
                  <a:ext uri="{FF2B5EF4-FFF2-40B4-BE49-F238E27FC236}">
                    <a16:creationId xmlns:a16="http://schemas.microsoft.com/office/drawing/2014/main" id="{7698B4CF-A0D5-4EB7-A533-986B7A94D9C8}"/>
                  </a:ext>
                </a:extLst>
              </p:cNvPr>
              <p:cNvCxnSpPr>
                <a:cxnSpLocks/>
                <a:stCxn id="33"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31" name="Straight Connector 30">
                <a:extLst>
                  <a:ext uri="{FF2B5EF4-FFF2-40B4-BE49-F238E27FC236}">
                    <a16:creationId xmlns:a16="http://schemas.microsoft.com/office/drawing/2014/main" id="{ED53E897-096B-4D55-94C3-B8CA91EB8479}"/>
                  </a:ext>
                </a:extLst>
              </p:cNvPr>
              <p:cNvCxnSpPr>
                <a:cxnSpLocks/>
                <a:stCxn id="33"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18" name="Straight Connector 17">
              <a:extLst>
                <a:ext uri="{FF2B5EF4-FFF2-40B4-BE49-F238E27FC236}">
                  <a16:creationId xmlns:a16="http://schemas.microsoft.com/office/drawing/2014/main" id="{E07A72EA-4822-4841-A3FB-D3006CD1433E}"/>
                </a:ext>
              </a:extLst>
            </p:cNvPr>
            <p:cNvCxnSpPr/>
            <p:nvPr/>
          </p:nvCxnSpPr>
          <p:spPr>
            <a:xfrm>
              <a:off x="8680274"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sp>
        <p:nvSpPr>
          <p:cNvPr id="17" name="TextBox 16">
            <a:extLst>
              <a:ext uri="{FF2B5EF4-FFF2-40B4-BE49-F238E27FC236}">
                <a16:creationId xmlns:a16="http://schemas.microsoft.com/office/drawing/2014/main" id="{E70A35F8-C85F-4892-9096-83CA13B68EDD}"/>
              </a:ext>
            </a:extLst>
          </p:cNvPr>
          <p:cNvSpPr txBox="1"/>
          <p:nvPr/>
        </p:nvSpPr>
        <p:spPr>
          <a:xfrm>
            <a:off x="7703770" y="4167919"/>
            <a:ext cx="1440230" cy="461665"/>
          </a:xfrm>
          <a:prstGeom prst="rect">
            <a:avLst/>
          </a:prstGeom>
          <a:noFill/>
        </p:spPr>
        <p:txBody>
          <a:bodyPr wrap="square" rtlCol="0">
            <a:spAutoFit/>
          </a:bodyPr>
          <a:lstStyle/>
          <a:p>
            <a:pPr algn="ctr"/>
            <a:r>
              <a:rPr lang="en-GB" sz="2400" b="1" dirty="0"/>
              <a:t>Magnet 2</a:t>
            </a:r>
          </a:p>
        </p:txBody>
      </p:sp>
    </p:spTree>
    <p:extLst>
      <p:ext uri="{BB962C8B-B14F-4D97-AF65-F5344CB8AC3E}">
        <p14:creationId xmlns:p14="http://schemas.microsoft.com/office/powerpoint/2010/main" val="1529855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50335"/>
            <a:ext cx="8768142" cy="646331"/>
          </a:xfrm>
          <a:prstGeom prst="rect">
            <a:avLst/>
          </a:prstGeom>
          <a:noFill/>
        </p:spPr>
        <p:txBody>
          <a:bodyPr wrap="square" rtlCol="0">
            <a:spAutoFit/>
          </a:bodyPr>
          <a:lstStyle/>
          <a:p>
            <a:r>
              <a:rPr lang="en-GB" sz="3600" b="1" dirty="0"/>
              <a:t>Step 3 – Attaching the magnets to the frame</a:t>
            </a:r>
          </a:p>
        </p:txBody>
      </p:sp>
      <p:sp>
        <p:nvSpPr>
          <p:cNvPr id="6" name="TextBox 5">
            <a:extLst>
              <a:ext uri="{FF2B5EF4-FFF2-40B4-BE49-F238E27FC236}">
                <a16:creationId xmlns:a16="http://schemas.microsoft.com/office/drawing/2014/main" id="{6F659E52-88F4-4644-A9FE-538537899714}"/>
              </a:ext>
            </a:extLst>
          </p:cNvPr>
          <p:cNvSpPr txBox="1"/>
          <p:nvPr/>
        </p:nvSpPr>
        <p:spPr>
          <a:xfrm>
            <a:off x="64471" y="1997329"/>
            <a:ext cx="5587575" cy="3939540"/>
          </a:xfrm>
          <a:prstGeom prst="rect">
            <a:avLst/>
          </a:prstGeom>
          <a:noFill/>
        </p:spPr>
        <p:txBody>
          <a:bodyPr wrap="square" rtlCol="0">
            <a:spAutoFit/>
          </a:bodyPr>
          <a:lstStyle/>
          <a:p>
            <a:pPr marL="514350" indent="-514350">
              <a:spcAft>
                <a:spcPts val="600"/>
              </a:spcAft>
              <a:buFont typeface="+mj-lt"/>
              <a:buAutoNum type="arabicParenR" startAt="7"/>
            </a:pPr>
            <a:r>
              <a:rPr lang="en-GB" sz="2400" dirty="0"/>
              <a:t>Wrap the </a:t>
            </a:r>
            <a:r>
              <a:rPr lang="en-GB" sz="2400" b="1" dirty="0"/>
              <a:t>free ends </a:t>
            </a:r>
            <a:r>
              <a:rPr lang="en-GB" sz="2400" dirty="0"/>
              <a:t>of the </a:t>
            </a:r>
            <a:r>
              <a:rPr lang="en-GB" sz="2400" b="1" dirty="0"/>
              <a:t>string</a:t>
            </a:r>
            <a:r>
              <a:rPr lang="en-GB" sz="2400" dirty="0"/>
              <a:t> joined to </a:t>
            </a:r>
            <a:r>
              <a:rPr lang="en-GB" sz="2400" b="1" dirty="0"/>
              <a:t>magnet 3 </a:t>
            </a:r>
            <a:r>
              <a:rPr lang="en-GB" sz="2400" dirty="0"/>
              <a:t>around the </a:t>
            </a:r>
            <a:r>
              <a:rPr lang="en-GB" sz="2400" b="1" dirty="0"/>
              <a:t>frame</a:t>
            </a:r>
            <a:r>
              <a:rPr lang="en-GB" sz="2400" dirty="0"/>
              <a:t> in the positions shown. The </a:t>
            </a:r>
            <a:r>
              <a:rPr lang="en-GB" sz="2400" b="1" dirty="0"/>
              <a:t>flat side </a:t>
            </a:r>
            <a:r>
              <a:rPr lang="en-GB" sz="2400" dirty="0"/>
              <a:t>of the magnet should be facing </a:t>
            </a:r>
            <a:r>
              <a:rPr lang="en-GB" sz="2400" b="1" dirty="0"/>
              <a:t>downwards.</a:t>
            </a:r>
          </a:p>
          <a:p>
            <a:pPr marL="514350" indent="-514350">
              <a:spcAft>
                <a:spcPts val="600"/>
              </a:spcAft>
              <a:buFont typeface="+mj-lt"/>
              <a:buAutoNum type="arabicParenR" startAt="7"/>
            </a:pPr>
            <a:r>
              <a:rPr lang="en-GB" sz="2400" dirty="0"/>
              <a:t>Use a </a:t>
            </a:r>
            <a:r>
              <a:rPr lang="en-GB" sz="2400" b="1" dirty="0"/>
              <a:t>ruler</a:t>
            </a:r>
            <a:r>
              <a:rPr lang="en-GB" sz="2400" dirty="0"/>
              <a:t> to check the </a:t>
            </a:r>
            <a:r>
              <a:rPr lang="en-GB" sz="2400" b="1" dirty="0"/>
              <a:t>string lengths </a:t>
            </a:r>
            <a:r>
              <a:rPr lang="en-GB" sz="2400" dirty="0"/>
              <a:t>between the frame and the magnet are </a:t>
            </a:r>
            <a:r>
              <a:rPr lang="en-GB" sz="2400" b="1" dirty="0"/>
              <a:t>around 50 mm each.</a:t>
            </a:r>
            <a:r>
              <a:rPr lang="en-GB" sz="2400" dirty="0"/>
              <a:t> If not, wrap </a:t>
            </a:r>
            <a:r>
              <a:rPr lang="en-GB" sz="2400" b="1" dirty="0"/>
              <a:t>extra string </a:t>
            </a:r>
            <a:r>
              <a:rPr lang="en-GB" sz="2400" dirty="0"/>
              <a:t>around the frame.</a:t>
            </a:r>
          </a:p>
          <a:p>
            <a:pPr marL="514350" indent="-514350">
              <a:spcAft>
                <a:spcPts val="600"/>
              </a:spcAft>
              <a:buFont typeface="+mj-lt"/>
              <a:buAutoNum type="arabicParenR" startAt="7"/>
            </a:pPr>
            <a:r>
              <a:rPr lang="en-GB" sz="2400" dirty="0"/>
              <a:t>Tie each piece of </a:t>
            </a:r>
            <a:r>
              <a:rPr lang="en-GB" sz="2400" b="1" dirty="0"/>
              <a:t>string</a:t>
            </a:r>
            <a:r>
              <a:rPr lang="en-GB" sz="2400" dirty="0"/>
              <a:t> to the </a:t>
            </a:r>
            <a:r>
              <a:rPr lang="en-GB" sz="2400" b="1" dirty="0"/>
              <a:t>frame</a:t>
            </a:r>
            <a:r>
              <a:rPr lang="en-GB" sz="2400" dirty="0"/>
              <a:t> and </a:t>
            </a:r>
            <a:r>
              <a:rPr lang="en-GB" sz="2400" b="1" dirty="0"/>
              <a:t>secure</a:t>
            </a:r>
            <a:r>
              <a:rPr lang="en-GB" sz="2400" dirty="0"/>
              <a:t> with </a:t>
            </a:r>
            <a:r>
              <a:rPr lang="en-GB" sz="2400" b="1" dirty="0"/>
              <a:t>masking tape. </a:t>
            </a:r>
          </a:p>
        </p:txBody>
      </p:sp>
      <p:grpSp>
        <p:nvGrpSpPr>
          <p:cNvPr id="2" name="Group 1">
            <a:extLst>
              <a:ext uri="{FF2B5EF4-FFF2-40B4-BE49-F238E27FC236}">
                <a16:creationId xmlns:a16="http://schemas.microsoft.com/office/drawing/2014/main" id="{281C3FC9-F95D-46E4-AA40-4972E710EF7D}"/>
              </a:ext>
            </a:extLst>
          </p:cNvPr>
          <p:cNvGrpSpPr/>
          <p:nvPr/>
        </p:nvGrpSpPr>
        <p:grpSpPr>
          <a:xfrm rot="16200000">
            <a:off x="5303410" y="2995719"/>
            <a:ext cx="4214330" cy="2016224"/>
            <a:chOff x="4533198" y="2013934"/>
            <a:chExt cx="4214330" cy="2016224"/>
          </a:xfrm>
        </p:grpSpPr>
        <p:cxnSp>
          <p:nvCxnSpPr>
            <p:cNvPr id="16" name="Straight Connector 15">
              <a:extLst>
                <a:ext uri="{FF2B5EF4-FFF2-40B4-BE49-F238E27FC236}">
                  <a16:creationId xmlns:a16="http://schemas.microsoft.com/office/drawing/2014/main" id="{C77301B9-06DE-4F69-8BF6-7E9F1EB519F0}"/>
                </a:ext>
              </a:extLst>
            </p:cNvPr>
            <p:cNvCxnSpPr>
              <a:cxnSpLocks/>
            </p:cNvCxnSpPr>
            <p:nvPr/>
          </p:nvCxnSpPr>
          <p:spPr>
            <a:xfrm flipH="1">
              <a:off x="5147128" y="400506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7" name="Straight Connector 16">
              <a:extLst>
                <a:ext uri="{FF2B5EF4-FFF2-40B4-BE49-F238E27FC236}">
                  <a16:creationId xmlns:a16="http://schemas.microsoft.com/office/drawing/2014/main" id="{30435F14-5FDB-468D-A914-D5FD38E59AFC}"/>
                </a:ext>
              </a:extLst>
            </p:cNvPr>
            <p:cNvCxnSpPr>
              <a:cxnSpLocks/>
            </p:cNvCxnSpPr>
            <p:nvPr/>
          </p:nvCxnSpPr>
          <p:spPr>
            <a:xfrm flipH="1">
              <a:off x="5147128" y="2013934"/>
              <a:ext cx="3600400" cy="0"/>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18" name="Group 17">
              <a:extLst>
                <a:ext uri="{FF2B5EF4-FFF2-40B4-BE49-F238E27FC236}">
                  <a16:creationId xmlns:a16="http://schemas.microsoft.com/office/drawing/2014/main" id="{5501BA06-657A-4D17-A2B9-A65BCB8D33A1}"/>
                </a:ext>
              </a:extLst>
            </p:cNvPr>
            <p:cNvGrpSpPr/>
            <p:nvPr/>
          </p:nvGrpSpPr>
          <p:grpSpPr>
            <a:xfrm>
              <a:off x="4533198" y="2028504"/>
              <a:ext cx="1163557" cy="1961549"/>
              <a:chOff x="4533198" y="2028504"/>
              <a:chExt cx="1163557" cy="1961549"/>
            </a:xfrm>
          </p:grpSpPr>
          <p:grpSp>
            <p:nvGrpSpPr>
              <p:cNvPr id="19" name="Group 18">
                <a:extLst>
                  <a:ext uri="{FF2B5EF4-FFF2-40B4-BE49-F238E27FC236}">
                    <a16:creationId xmlns:a16="http://schemas.microsoft.com/office/drawing/2014/main" id="{378FFBF1-A686-4B52-806C-C4CE72DA0DDE}"/>
                  </a:ext>
                </a:extLst>
              </p:cNvPr>
              <p:cNvGrpSpPr/>
              <p:nvPr/>
            </p:nvGrpSpPr>
            <p:grpSpPr>
              <a:xfrm>
                <a:off x="4533198" y="2708926"/>
                <a:ext cx="549082" cy="576063"/>
                <a:chOff x="6183152" y="4627605"/>
                <a:chExt cx="549082" cy="576063"/>
              </a:xfrm>
            </p:grpSpPr>
            <p:sp>
              <p:nvSpPr>
                <p:cNvPr id="22" name="Oval 21">
                  <a:extLst>
                    <a:ext uri="{FF2B5EF4-FFF2-40B4-BE49-F238E27FC236}">
                      <a16:creationId xmlns:a16="http://schemas.microsoft.com/office/drawing/2014/main" id="{872A1F03-239C-4CE6-8F54-36FB6DB4D35F}"/>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23" name="Oval 22">
                  <a:extLst>
                    <a:ext uri="{FF2B5EF4-FFF2-40B4-BE49-F238E27FC236}">
                      <a16:creationId xmlns:a16="http://schemas.microsoft.com/office/drawing/2014/main" id="{98EC891A-5D60-4761-A767-C0B37A9BAEF3}"/>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0" name="Straight Connector 19">
                <a:extLst>
                  <a:ext uri="{FF2B5EF4-FFF2-40B4-BE49-F238E27FC236}">
                    <a16:creationId xmlns:a16="http://schemas.microsoft.com/office/drawing/2014/main" id="{E319DEBE-2F9E-4920-B445-42DEBAD719B0}"/>
                  </a:ext>
                </a:extLst>
              </p:cNvPr>
              <p:cNvCxnSpPr>
                <a:cxnSpLocks/>
                <a:stCxn id="23"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62034461-19EF-4794-ABAC-5E60D0F7DF1A}"/>
                  </a:ext>
                </a:extLst>
              </p:cNvPr>
              <p:cNvCxnSpPr>
                <a:cxnSpLocks/>
                <a:stCxn id="23"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24" name="Straight Connector 23">
              <a:extLst>
                <a:ext uri="{FF2B5EF4-FFF2-40B4-BE49-F238E27FC236}">
                  <a16:creationId xmlns:a16="http://schemas.microsoft.com/office/drawing/2014/main" id="{02143F1C-D7DC-4DB8-B979-A3C0B3E1F3F3}"/>
                </a:ext>
              </a:extLst>
            </p:cNvPr>
            <p:cNvCxnSpPr/>
            <p:nvPr/>
          </p:nvCxnSpPr>
          <p:spPr>
            <a:xfrm>
              <a:off x="5219136"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nvGrpSpPr>
            <p:cNvPr id="26" name="Group 25">
              <a:extLst>
                <a:ext uri="{FF2B5EF4-FFF2-40B4-BE49-F238E27FC236}">
                  <a16:creationId xmlns:a16="http://schemas.microsoft.com/office/drawing/2014/main" id="{F398BE5D-930C-4F09-8FA0-D7C377B12761}"/>
                </a:ext>
              </a:extLst>
            </p:cNvPr>
            <p:cNvGrpSpPr/>
            <p:nvPr/>
          </p:nvGrpSpPr>
          <p:grpSpPr>
            <a:xfrm>
              <a:off x="5905506" y="2013934"/>
              <a:ext cx="1163557" cy="1961549"/>
              <a:chOff x="4533198" y="2028504"/>
              <a:chExt cx="1163557" cy="1961549"/>
            </a:xfrm>
          </p:grpSpPr>
          <p:grpSp>
            <p:nvGrpSpPr>
              <p:cNvPr id="27" name="Group 26">
                <a:extLst>
                  <a:ext uri="{FF2B5EF4-FFF2-40B4-BE49-F238E27FC236}">
                    <a16:creationId xmlns:a16="http://schemas.microsoft.com/office/drawing/2014/main" id="{961F1BB4-9073-4E02-843A-A4BABDFBC3E4}"/>
                  </a:ext>
                </a:extLst>
              </p:cNvPr>
              <p:cNvGrpSpPr/>
              <p:nvPr/>
            </p:nvGrpSpPr>
            <p:grpSpPr>
              <a:xfrm>
                <a:off x="4533198" y="2708926"/>
                <a:ext cx="549082" cy="576063"/>
                <a:chOff x="6183152" y="4627605"/>
                <a:chExt cx="549082" cy="576063"/>
              </a:xfrm>
            </p:grpSpPr>
            <p:sp>
              <p:nvSpPr>
                <p:cNvPr id="30" name="Oval 29">
                  <a:extLst>
                    <a:ext uri="{FF2B5EF4-FFF2-40B4-BE49-F238E27FC236}">
                      <a16:creationId xmlns:a16="http://schemas.microsoft.com/office/drawing/2014/main" id="{FE8A3873-DA47-45EF-9D3E-F17E195F384A}"/>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1" name="Oval 30">
                  <a:extLst>
                    <a:ext uri="{FF2B5EF4-FFF2-40B4-BE49-F238E27FC236}">
                      <a16:creationId xmlns:a16="http://schemas.microsoft.com/office/drawing/2014/main" id="{51AD4995-546A-4E8E-BEF6-9068D9CA38FC}"/>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28" name="Straight Connector 27">
                <a:extLst>
                  <a:ext uri="{FF2B5EF4-FFF2-40B4-BE49-F238E27FC236}">
                    <a16:creationId xmlns:a16="http://schemas.microsoft.com/office/drawing/2014/main" id="{1BA41684-C7FC-4CCC-9195-EC8941DBA32A}"/>
                  </a:ext>
                </a:extLst>
              </p:cNvPr>
              <p:cNvCxnSpPr>
                <a:cxnSpLocks/>
                <a:stCxn id="31"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29" name="Straight Connector 28">
                <a:extLst>
                  <a:ext uri="{FF2B5EF4-FFF2-40B4-BE49-F238E27FC236}">
                    <a16:creationId xmlns:a16="http://schemas.microsoft.com/office/drawing/2014/main" id="{29702D72-B552-4D70-99D5-0078A480FFF7}"/>
                  </a:ext>
                </a:extLst>
              </p:cNvPr>
              <p:cNvCxnSpPr>
                <a:cxnSpLocks/>
                <a:stCxn id="31"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grpSp>
          <p:nvGrpSpPr>
            <p:cNvPr id="33" name="Group 32">
              <a:extLst>
                <a:ext uri="{FF2B5EF4-FFF2-40B4-BE49-F238E27FC236}">
                  <a16:creationId xmlns:a16="http://schemas.microsoft.com/office/drawing/2014/main" id="{CF93B691-0DCF-4BD3-9D12-4608BD1B5229}"/>
                </a:ext>
              </a:extLst>
            </p:cNvPr>
            <p:cNvGrpSpPr/>
            <p:nvPr/>
          </p:nvGrpSpPr>
          <p:grpSpPr>
            <a:xfrm>
              <a:off x="7267923" y="2018219"/>
              <a:ext cx="1163557" cy="1961549"/>
              <a:chOff x="4533198" y="2028504"/>
              <a:chExt cx="1163557" cy="1961549"/>
            </a:xfrm>
          </p:grpSpPr>
          <p:grpSp>
            <p:nvGrpSpPr>
              <p:cNvPr id="34" name="Group 33">
                <a:extLst>
                  <a:ext uri="{FF2B5EF4-FFF2-40B4-BE49-F238E27FC236}">
                    <a16:creationId xmlns:a16="http://schemas.microsoft.com/office/drawing/2014/main" id="{170AE16D-ED76-4F2C-B8B8-3FE2372E0E67}"/>
                  </a:ext>
                </a:extLst>
              </p:cNvPr>
              <p:cNvGrpSpPr/>
              <p:nvPr/>
            </p:nvGrpSpPr>
            <p:grpSpPr>
              <a:xfrm>
                <a:off x="4533198" y="2708926"/>
                <a:ext cx="549082" cy="576063"/>
                <a:chOff x="6183152" y="4627605"/>
                <a:chExt cx="549082" cy="576063"/>
              </a:xfrm>
            </p:grpSpPr>
            <p:sp>
              <p:nvSpPr>
                <p:cNvPr id="37" name="Oval 36">
                  <a:extLst>
                    <a:ext uri="{FF2B5EF4-FFF2-40B4-BE49-F238E27FC236}">
                      <a16:creationId xmlns:a16="http://schemas.microsoft.com/office/drawing/2014/main" id="{5F664628-B53E-410E-B806-E2B8A2B122C8}"/>
                    </a:ext>
                  </a:extLst>
                </p:cNvPr>
                <p:cNvSpPr/>
                <p:nvPr/>
              </p:nvSpPr>
              <p:spPr>
                <a:xfrm rot="5400000">
                  <a:off x="6169661" y="4641096"/>
                  <a:ext cx="576063" cy="549082"/>
                </a:xfrm>
                <a:prstGeom prst="ellipse">
                  <a:avLst/>
                </a:prstGeom>
                <a:ln w="38100">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38" name="Oval 37">
                  <a:extLst>
                    <a:ext uri="{FF2B5EF4-FFF2-40B4-BE49-F238E27FC236}">
                      <a16:creationId xmlns:a16="http://schemas.microsoft.com/office/drawing/2014/main" id="{20932B57-9E02-4B25-A603-69175D3629BC}"/>
                    </a:ext>
                  </a:extLst>
                </p:cNvPr>
                <p:cNvSpPr/>
                <p:nvPr/>
              </p:nvSpPr>
              <p:spPr>
                <a:xfrm rot="5400000">
                  <a:off x="6362071" y="4831026"/>
                  <a:ext cx="195999" cy="173712"/>
                </a:xfrm>
                <a:prstGeom prst="ellipse">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cxnSp>
            <p:nvCxnSpPr>
              <p:cNvPr id="35" name="Straight Connector 34">
                <a:extLst>
                  <a:ext uri="{FF2B5EF4-FFF2-40B4-BE49-F238E27FC236}">
                    <a16:creationId xmlns:a16="http://schemas.microsoft.com/office/drawing/2014/main" id="{E869FE8C-AC5C-4E47-8D20-6FF321BD4AA0}"/>
                  </a:ext>
                </a:extLst>
              </p:cNvPr>
              <p:cNvCxnSpPr>
                <a:cxnSpLocks/>
                <a:stCxn id="38" idx="6"/>
              </p:cNvCxnSpPr>
              <p:nvPr/>
            </p:nvCxnSpPr>
            <p:spPr>
              <a:xfrm>
                <a:off x="4810117" y="3097203"/>
                <a:ext cx="886638" cy="89285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36" name="Straight Connector 35">
                <a:extLst>
                  <a:ext uri="{FF2B5EF4-FFF2-40B4-BE49-F238E27FC236}">
                    <a16:creationId xmlns:a16="http://schemas.microsoft.com/office/drawing/2014/main" id="{08887B36-05C0-4746-9757-1DD25AA233E8}"/>
                  </a:ext>
                </a:extLst>
              </p:cNvPr>
              <p:cNvCxnSpPr>
                <a:cxnSpLocks/>
                <a:stCxn id="38" idx="2"/>
              </p:cNvCxnSpPr>
              <p:nvPr/>
            </p:nvCxnSpPr>
            <p:spPr>
              <a:xfrm flipV="1">
                <a:off x="4810117" y="2028504"/>
                <a:ext cx="857503" cy="872700"/>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grpSp>
        <p:cxnSp>
          <p:nvCxnSpPr>
            <p:cNvPr id="12" name="Straight Connector 11">
              <a:extLst>
                <a:ext uri="{FF2B5EF4-FFF2-40B4-BE49-F238E27FC236}">
                  <a16:creationId xmlns:a16="http://schemas.microsoft.com/office/drawing/2014/main" id="{018C96E0-A658-48C2-9610-98725DA890AF}"/>
                </a:ext>
              </a:extLst>
            </p:cNvPr>
            <p:cNvCxnSpPr/>
            <p:nvPr/>
          </p:nvCxnSpPr>
          <p:spPr>
            <a:xfrm>
              <a:off x="8680274" y="2013934"/>
              <a:ext cx="0" cy="2016224"/>
            </a:xfrm>
            <a:prstGeom prst="line">
              <a:avLst/>
            </a:prstGeom>
            <a:ln w="127000"/>
          </p:spPr>
          <p:style>
            <a:lnRef idx="2">
              <a:schemeClr val="accent6"/>
            </a:lnRef>
            <a:fillRef idx="0">
              <a:schemeClr val="accent6"/>
            </a:fillRef>
            <a:effectRef idx="1">
              <a:schemeClr val="accent6"/>
            </a:effectRef>
            <a:fontRef idx="minor">
              <a:schemeClr val="tx1"/>
            </a:fontRef>
          </p:style>
        </p:cxnSp>
      </p:grpSp>
      <p:sp>
        <p:nvSpPr>
          <p:cNvPr id="39" name="TextBox 38">
            <a:extLst>
              <a:ext uri="{FF2B5EF4-FFF2-40B4-BE49-F238E27FC236}">
                <a16:creationId xmlns:a16="http://schemas.microsoft.com/office/drawing/2014/main" id="{227C98EA-8E43-4B4E-BE37-5B6E88D69790}"/>
              </a:ext>
            </a:extLst>
          </p:cNvPr>
          <p:cNvSpPr txBox="1"/>
          <p:nvPr/>
        </p:nvSpPr>
        <p:spPr>
          <a:xfrm>
            <a:off x="7700885" y="2858628"/>
            <a:ext cx="1443115" cy="461665"/>
          </a:xfrm>
          <a:prstGeom prst="rect">
            <a:avLst/>
          </a:prstGeom>
          <a:noFill/>
        </p:spPr>
        <p:txBody>
          <a:bodyPr wrap="square" rtlCol="0">
            <a:spAutoFit/>
          </a:bodyPr>
          <a:lstStyle/>
          <a:p>
            <a:pPr algn="ctr"/>
            <a:r>
              <a:rPr lang="en-GB" sz="2400" b="1" dirty="0"/>
              <a:t>Magnet 3</a:t>
            </a:r>
          </a:p>
        </p:txBody>
      </p:sp>
    </p:spTree>
    <p:extLst>
      <p:ext uri="{BB962C8B-B14F-4D97-AF65-F5344CB8AC3E}">
        <p14:creationId xmlns:p14="http://schemas.microsoft.com/office/powerpoint/2010/main" val="10480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11280"/>
            <a:ext cx="8768142" cy="646331"/>
          </a:xfrm>
          <a:prstGeom prst="rect">
            <a:avLst/>
          </a:prstGeom>
          <a:noFill/>
        </p:spPr>
        <p:txBody>
          <a:bodyPr wrap="square" rtlCol="0">
            <a:spAutoFit/>
          </a:bodyPr>
          <a:lstStyle/>
          <a:p>
            <a:r>
              <a:rPr lang="en-GB" sz="3600" b="1" dirty="0"/>
              <a:t>Example made by a Learner </a:t>
            </a:r>
          </a:p>
        </p:txBody>
      </p:sp>
      <p:pic>
        <p:nvPicPr>
          <p:cNvPr id="17" name="Picture 16">
            <a:extLst>
              <a:ext uri="{FF2B5EF4-FFF2-40B4-BE49-F238E27FC236}">
                <a16:creationId xmlns:a16="http://schemas.microsoft.com/office/drawing/2014/main" id="{DB2A6FCB-4EF7-477B-81C1-C2D2D6BF7960}"/>
              </a:ext>
            </a:extLst>
          </p:cNvPr>
          <p:cNvPicPr>
            <a:picLocks noChangeAspect="1"/>
          </p:cNvPicPr>
          <p:nvPr/>
        </p:nvPicPr>
        <p:blipFill rotWithShape="1">
          <a:blip r:embed="rId3"/>
          <a:srcRect l="8264" t="18231" r="5113" b="13251"/>
          <a:stretch/>
        </p:blipFill>
        <p:spPr>
          <a:xfrm>
            <a:off x="328815" y="1881975"/>
            <a:ext cx="4105430" cy="2435485"/>
          </a:xfrm>
          <a:prstGeom prst="rect">
            <a:avLst/>
          </a:prstGeom>
        </p:spPr>
      </p:pic>
      <p:pic>
        <p:nvPicPr>
          <p:cNvPr id="8" name="Picture 7">
            <a:extLst>
              <a:ext uri="{FF2B5EF4-FFF2-40B4-BE49-F238E27FC236}">
                <a16:creationId xmlns:a16="http://schemas.microsoft.com/office/drawing/2014/main" id="{9F2CC129-8375-4880-A155-5144915565C9}"/>
              </a:ext>
            </a:extLst>
          </p:cNvPr>
          <p:cNvPicPr>
            <a:picLocks noChangeAspect="1"/>
          </p:cNvPicPr>
          <p:nvPr/>
        </p:nvPicPr>
        <p:blipFill rotWithShape="1">
          <a:blip r:embed="rId4"/>
          <a:srcRect l="9051" t="15350" b="29000"/>
          <a:stretch/>
        </p:blipFill>
        <p:spPr>
          <a:xfrm>
            <a:off x="4016253" y="3650677"/>
            <a:ext cx="4876227" cy="2237712"/>
          </a:xfrm>
          <a:prstGeom prst="rect">
            <a:avLst/>
          </a:prstGeom>
        </p:spPr>
      </p:pic>
    </p:spTree>
    <p:extLst>
      <p:ext uri="{BB962C8B-B14F-4D97-AF65-F5344CB8AC3E}">
        <p14:creationId xmlns:p14="http://schemas.microsoft.com/office/powerpoint/2010/main" val="425024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5F7D4F-C388-41B2-8156-098AD28184B2}"/>
              </a:ext>
            </a:extLst>
          </p:cNvPr>
          <p:cNvSpPr txBox="1"/>
          <p:nvPr/>
        </p:nvSpPr>
        <p:spPr>
          <a:xfrm>
            <a:off x="124338" y="1211280"/>
            <a:ext cx="8768142" cy="646331"/>
          </a:xfrm>
          <a:prstGeom prst="rect">
            <a:avLst/>
          </a:prstGeom>
          <a:noFill/>
        </p:spPr>
        <p:txBody>
          <a:bodyPr wrap="square" rtlCol="0">
            <a:spAutoFit/>
          </a:bodyPr>
          <a:lstStyle/>
          <a:p>
            <a:r>
              <a:rPr lang="en-GB" sz="3600" b="1" dirty="0"/>
              <a:t>Testing</a:t>
            </a:r>
          </a:p>
        </p:txBody>
      </p:sp>
      <p:pic>
        <p:nvPicPr>
          <p:cNvPr id="8" name="Picture 7">
            <a:extLst>
              <a:ext uri="{FF2B5EF4-FFF2-40B4-BE49-F238E27FC236}">
                <a16:creationId xmlns:a16="http://schemas.microsoft.com/office/drawing/2014/main" id="{9F2CC129-8375-4880-A155-5144915565C9}"/>
              </a:ext>
            </a:extLst>
          </p:cNvPr>
          <p:cNvPicPr>
            <a:picLocks noChangeAspect="1"/>
          </p:cNvPicPr>
          <p:nvPr/>
        </p:nvPicPr>
        <p:blipFill rotWithShape="1">
          <a:blip r:embed="rId3"/>
          <a:srcRect l="9051" t="15350" b="29000"/>
          <a:stretch/>
        </p:blipFill>
        <p:spPr>
          <a:xfrm>
            <a:off x="333399" y="1913232"/>
            <a:ext cx="4876227" cy="2237712"/>
          </a:xfrm>
          <a:prstGeom prst="rect">
            <a:avLst/>
          </a:prstGeom>
        </p:spPr>
      </p:pic>
      <p:sp>
        <p:nvSpPr>
          <p:cNvPr id="2" name="Rectangle 1">
            <a:extLst>
              <a:ext uri="{FF2B5EF4-FFF2-40B4-BE49-F238E27FC236}">
                <a16:creationId xmlns:a16="http://schemas.microsoft.com/office/drawing/2014/main" id="{4A7B1722-BD9D-49A0-BB66-8CA48277D8AF}"/>
              </a:ext>
            </a:extLst>
          </p:cNvPr>
          <p:cNvSpPr/>
          <p:nvPr/>
        </p:nvSpPr>
        <p:spPr>
          <a:xfrm>
            <a:off x="251520" y="4266546"/>
            <a:ext cx="8368800" cy="1800493"/>
          </a:xfrm>
          <a:prstGeom prst="rect">
            <a:avLst/>
          </a:prstGeom>
        </p:spPr>
        <p:txBody>
          <a:bodyPr wrap="square">
            <a:spAutoFit/>
          </a:bodyPr>
          <a:lstStyle/>
          <a:p>
            <a:pPr marL="514350" indent="-514350">
              <a:spcAft>
                <a:spcPts val="600"/>
              </a:spcAft>
              <a:buFont typeface="+mj-lt"/>
              <a:buAutoNum type="arabicParenR"/>
            </a:pPr>
            <a:r>
              <a:rPr lang="en-GB" sz="2400" dirty="0"/>
              <a:t>Lift the frame, taking care to </a:t>
            </a:r>
            <a:r>
              <a:rPr lang="en-GB" sz="2400" b="1" dirty="0"/>
              <a:t>keep the magnets apart.</a:t>
            </a:r>
          </a:p>
          <a:p>
            <a:pPr marL="514350" indent="-514350">
              <a:spcAft>
                <a:spcPts val="600"/>
              </a:spcAft>
              <a:buFont typeface="+mj-lt"/>
              <a:buAutoNum type="arabicParenR"/>
            </a:pPr>
            <a:r>
              <a:rPr lang="en-GB" sz="2400" dirty="0"/>
              <a:t>Move </a:t>
            </a:r>
            <a:r>
              <a:rPr lang="en-GB" sz="2400" b="1" dirty="0"/>
              <a:t>magnet 3</a:t>
            </a:r>
            <a:r>
              <a:rPr lang="en-GB" sz="2400" dirty="0"/>
              <a:t> to the </a:t>
            </a:r>
            <a:r>
              <a:rPr lang="en-GB" sz="2400" b="1" dirty="0"/>
              <a:t>right</a:t>
            </a:r>
            <a:r>
              <a:rPr lang="en-GB" sz="2400" dirty="0"/>
              <a:t> and </a:t>
            </a:r>
            <a:r>
              <a:rPr lang="en-GB" sz="2400" b="1" dirty="0"/>
              <a:t>let go </a:t>
            </a:r>
            <a:r>
              <a:rPr lang="en-GB" sz="2400" dirty="0"/>
              <a:t>of it. What happens? </a:t>
            </a:r>
          </a:p>
          <a:p>
            <a:pPr marL="514350" indent="-514350">
              <a:spcAft>
                <a:spcPts val="600"/>
              </a:spcAft>
              <a:buFont typeface="+mj-lt"/>
              <a:buAutoNum type="arabicParenR"/>
            </a:pPr>
            <a:r>
              <a:rPr lang="en-GB" sz="2400" dirty="0"/>
              <a:t>Move </a:t>
            </a:r>
            <a:r>
              <a:rPr lang="en-GB" sz="2400" b="1" dirty="0"/>
              <a:t>magnet 1 </a:t>
            </a:r>
            <a:r>
              <a:rPr lang="en-GB" sz="2400" dirty="0"/>
              <a:t>to the </a:t>
            </a:r>
            <a:r>
              <a:rPr lang="en-GB" sz="2400" b="1" dirty="0"/>
              <a:t>left</a:t>
            </a:r>
            <a:r>
              <a:rPr lang="en-GB" sz="2400" dirty="0"/>
              <a:t> and </a:t>
            </a:r>
            <a:r>
              <a:rPr lang="en-GB" sz="2400" b="1" dirty="0"/>
              <a:t>let go </a:t>
            </a:r>
            <a:r>
              <a:rPr lang="en-GB" sz="2400" dirty="0"/>
              <a:t>of it. What happens?</a:t>
            </a:r>
          </a:p>
          <a:p>
            <a:pPr marL="514350" indent="-514350">
              <a:spcAft>
                <a:spcPts val="600"/>
              </a:spcAft>
              <a:buFont typeface="+mj-lt"/>
              <a:buAutoNum type="arabicParenR"/>
            </a:pPr>
            <a:r>
              <a:rPr lang="en-GB" sz="2400" dirty="0"/>
              <a:t>Why do you </a:t>
            </a:r>
            <a:r>
              <a:rPr lang="en-GB" sz="2400" b="1" dirty="0"/>
              <a:t>think</a:t>
            </a:r>
            <a:r>
              <a:rPr lang="en-GB" sz="2400" dirty="0"/>
              <a:t> this happened?</a:t>
            </a:r>
          </a:p>
        </p:txBody>
      </p:sp>
      <p:grpSp>
        <p:nvGrpSpPr>
          <p:cNvPr id="26" name="Group 25">
            <a:extLst>
              <a:ext uri="{FF2B5EF4-FFF2-40B4-BE49-F238E27FC236}">
                <a16:creationId xmlns:a16="http://schemas.microsoft.com/office/drawing/2014/main" id="{42231148-5E26-40F1-B4B7-817C2072C27B}"/>
              </a:ext>
            </a:extLst>
          </p:cNvPr>
          <p:cNvGrpSpPr/>
          <p:nvPr/>
        </p:nvGrpSpPr>
        <p:grpSpPr>
          <a:xfrm>
            <a:off x="5445139" y="2178063"/>
            <a:ext cx="3488774" cy="1866589"/>
            <a:chOff x="5445139" y="2178063"/>
            <a:chExt cx="3488774" cy="1866589"/>
          </a:xfrm>
        </p:grpSpPr>
        <p:cxnSp>
          <p:nvCxnSpPr>
            <p:cNvPr id="6" name="Straight Connector 5">
              <a:extLst>
                <a:ext uri="{FF2B5EF4-FFF2-40B4-BE49-F238E27FC236}">
                  <a16:creationId xmlns:a16="http://schemas.microsoft.com/office/drawing/2014/main" id="{FB3D9E68-570F-4CDA-8D2E-E71911CDADB6}"/>
                </a:ext>
              </a:extLst>
            </p:cNvPr>
            <p:cNvCxnSpPr>
              <a:cxnSpLocks/>
            </p:cNvCxnSpPr>
            <p:nvPr/>
          </p:nvCxnSpPr>
          <p:spPr>
            <a:xfrm flipH="1">
              <a:off x="5765945" y="2178063"/>
              <a:ext cx="2808312" cy="0"/>
            </a:xfrm>
            <a:prstGeom prst="line">
              <a:avLst/>
            </a:prstGeom>
            <a:ln w="127000"/>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7DC5ACAE-D3A5-4D2A-8716-D48678C59494}"/>
                </a:ext>
              </a:extLst>
            </p:cNvPr>
            <p:cNvCxnSpPr>
              <a:cxnSpLocks/>
            </p:cNvCxnSpPr>
            <p:nvPr/>
          </p:nvCxnSpPr>
          <p:spPr>
            <a:xfrm flipV="1">
              <a:off x="6008218" y="2182115"/>
              <a:ext cx="0" cy="1067517"/>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BD814873-7323-4588-9104-47C6A203F7EB}"/>
                </a:ext>
              </a:extLst>
            </p:cNvPr>
            <p:cNvCxnSpPr>
              <a:cxnSpLocks/>
            </p:cNvCxnSpPr>
            <p:nvPr/>
          </p:nvCxnSpPr>
          <p:spPr>
            <a:xfrm flipV="1">
              <a:off x="8358233" y="2178063"/>
              <a:ext cx="0" cy="1131086"/>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cxnSp>
          <p:nvCxnSpPr>
            <p:cNvPr id="15" name="Straight Connector 14">
              <a:extLst>
                <a:ext uri="{FF2B5EF4-FFF2-40B4-BE49-F238E27FC236}">
                  <a16:creationId xmlns:a16="http://schemas.microsoft.com/office/drawing/2014/main" id="{5A505BFC-6932-4B48-9B7A-8919659B6962}"/>
                </a:ext>
              </a:extLst>
            </p:cNvPr>
            <p:cNvCxnSpPr>
              <a:cxnSpLocks/>
            </p:cNvCxnSpPr>
            <p:nvPr/>
          </p:nvCxnSpPr>
          <p:spPr>
            <a:xfrm flipV="1">
              <a:off x="7206105" y="2182116"/>
              <a:ext cx="0" cy="1127033"/>
            </a:xfrm>
            <a:prstGeom prst="line">
              <a:avLst/>
            </a:prstGeom>
            <a:ln w="76200">
              <a:solidFill>
                <a:schemeClr val="tx2">
                  <a:lumMod val="60000"/>
                  <a:lumOff val="40000"/>
                </a:schemeClr>
              </a:solidFill>
            </a:ln>
          </p:spPr>
          <p:style>
            <a:lnRef idx="3">
              <a:schemeClr val="accent6"/>
            </a:lnRef>
            <a:fillRef idx="0">
              <a:schemeClr val="accent6"/>
            </a:fillRef>
            <a:effectRef idx="2">
              <a:schemeClr val="accent6"/>
            </a:effectRef>
            <a:fontRef idx="minor">
              <a:schemeClr val="tx1"/>
            </a:fontRef>
          </p:style>
        </p:cxnSp>
        <p:sp>
          <p:nvSpPr>
            <p:cNvPr id="16" name="Rectangle 15">
              <a:extLst>
                <a:ext uri="{FF2B5EF4-FFF2-40B4-BE49-F238E27FC236}">
                  <a16:creationId xmlns:a16="http://schemas.microsoft.com/office/drawing/2014/main" id="{9443EA26-B3CF-4AAD-8C6D-CAEC207772CC}"/>
                </a:ext>
              </a:extLst>
            </p:cNvPr>
            <p:cNvSpPr/>
            <p:nvPr/>
          </p:nvSpPr>
          <p:spPr>
            <a:xfrm>
              <a:off x="5933433" y="3190979"/>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310E2BD-CE52-4301-8D6F-917192B8E133}"/>
                </a:ext>
              </a:extLst>
            </p:cNvPr>
            <p:cNvSpPr/>
            <p:nvPr/>
          </p:nvSpPr>
          <p:spPr>
            <a:xfrm>
              <a:off x="7128456" y="3190978"/>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B89BCA6-9E80-4988-AE1F-D7B0B633EC71}"/>
                </a:ext>
              </a:extLst>
            </p:cNvPr>
            <p:cNvSpPr/>
            <p:nvPr/>
          </p:nvSpPr>
          <p:spPr>
            <a:xfrm>
              <a:off x="8283448" y="3203543"/>
              <a:ext cx="149569" cy="329391"/>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GB"/>
            </a:p>
          </p:txBody>
        </p:sp>
        <p:sp>
          <p:nvSpPr>
            <p:cNvPr id="24" name="Arrow: Curved Up 23">
              <a:extLst>
                <a:ext uri="{FF2B5EF4-FFF2-40B4-BE49-F238E27FC236}">
                  <a16:creationId xmlns:a16="http://schemas.microsoft.com/office/drawing/2014/main" id="{E70C9D7D-20E2-44D5-BEE7-3BE45E640B9F}"/>
                </a:ext>
              </a:extLst>
            </p:cNvPr>
            <p:cNvSpPr/>
            <p:nvPr/>
          </p:nvSpPr>
          <p:spPr>
            <a:xfrm>
              <a:off x="8214601"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sp>
          <p:nvSpPr>
            <p:cNvPr id="25" name="Arrow: Curved Up 24">
              <a:extLst>
                <a:ext uri="{FF2B5EF4-FFF2-40B4-BE49-F238E27FC236}">
                  <a16:creationId xmlns:a16="http://schemas.microsoft.com/office/drawing/2014/main" id="{88D48D2D-5278-4DFB-B71A-22AA76868E3B}"/>
                </a:ext>
              </a:extLst>
            </p:cNvPr>
            <p:cNvSpPr/>
            <p:nvPr/>
          </p:nvSpPr>
          <p:spPr>
            <a:xfrm flipH="1">
              <a:off x="5445139" y="3675144"/>
              <a:ext cx="719312" cy="369508"/>
            </a:xfrm>
            <a:prstGeom prst="curved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schemeClr val="tx1"/>
                </a:solidFill>
              </a:endParaRPr>
            </a:p>
          </p:txBody>
        </p:sp>
      </p:grpSp>
      <p:sp>
        <p:nvSpPr>
          <p:cNvPr id="17" name="TextBox 16">
            <a:extLst>
              <a:ext uri="{FF2B5EF4-FFF2-40B4-BE49-F238E27FC236}">
                <a16:creationId xmlns:a16="http://schemas.microsoft.com/office/drawing/2014/main" id="{BC2AA6BB-CAF2-466E-897C-2A844F02DFFC}"/>
              </a:ext>
            </a:extLst>
          </p:cNvPr>
          <p:cNvSpPr txBox="1"/>
          <p:nvPr/>
        </p:nvSpPr>
        <p:spPr>
          <a:xfrm>
            <a:off x="8330584" y="2237702"/>
            <a:ext cx="468710" cy="461665"/>
          </a:xfrm>
          <a:prstGeom prst="rect">
            <a:avLst/>
          </a:prstGeom>
          <a:noFill/>
        </p:spPr>
        <p:txBody>
          <a:bodyPr wrap="square" rtlCol="0">
            <a:spAutoFit/>
          </a:bodyPr>
          <a:lstStyle/>
          <a:p>
            <a:pPr algn="ctr"/>
            <a:r>
              <a:rPr lang="en-GB" sz="2400" b="1" dirty="0"/>
              <a:t>3</a:t>
            </a:r>
          </a:p>
        </p:txBody>
      </p:sp>
      <p:sp>
        <p:nvSpPr>
          <p:cNvPr id="18" name="TextBox 17">
            <a:extLst>
              <a:ext uri="{FF2B5EF4-FFF2-40B4-BE49-F238E27FC236}">
                <a16:creationId xmlns:a16="http://schemas.microsoft.com/office/drawing/2014/main" id="{CBB5F141-FEBD-4232-94A1-F07383E5C938}"/>
              </a:ext>
            </a:extLst>
          </p:cNvPr>
          <p:cNvSpPr txBox="1"/>
          <p:nvPr/>
        </p:nvSpPr>
        <p:spPr>
          <a:xfrm>
            <a:off x="5958721" y="2233608"/>
            <a:ext cx="468710" cy="461665"/>
          </a:xfrm>
          <a:prstGeom prst="rect">
            <a:avLst/>
          </a:prstGeom>
          <a:noFill/>
        </p:spPr>
        <p:txBody>
          <a:bodyPr wrap="square" rtlCol="0">
            <a:spAutoFit/>
          </a:bodyPr>
          <a:lstStyle/>
          <a:p>
            <a:pPr algn="ctr"/>
            <a:r>
              <a:rPr lang="en-GB" sz="2400" b="1" dirty="0"/>
              <a:t>1</a:t>
            </a:r>
          </a:p>
        </p:txBody>
      </p:sp>
      <p:sp>
        <p:nvSpPr>
          <p:cNvPr id="19" name="TextBox 18">
            <a:extLst>
              <a:ext uri="{FF2B5EF4-FFF2-40B4-BE49-F238E27FC236}">
                <a16:creationId xmlns:a16="http://schemas.microsoft.com/office/drawing/2014/main" id="{627B8252-3FF8-43B4-B21E-312CF47EB7C9}"/>
              </a:ext>
            </a:extLst>
          </p:cNvPr>
          <p:cNvSpPr txBox="1"/>
          <p:nvPr/>
        </p:nvSpPr>
        <p:spPr>
          <a:xfrm>
            <a:off x="7170101" y="2237702"/>
            <a:ext cx="468710" cy="461665"/>
          </a:xfrm>
          <a:prstGeom prst="rect">
            <a:avLst/>
          </a:prstGeom>
          <a:noFill/>
        </p:spPr>
        <p:txBody>
          <a:bodyPr wrap="square" rtlCol="0">
            <a:spAutoFit/>
          </a:bodyPr>
          <a:lstStyle/>
          <a:p>
            <a:pPr algn="ctr"/>
            <a:r>
              <a:rPr lang="en-GB" sz="2400" b="1" dirty="0"/>
              <a:t>2</a:t>
            </a:r>
          </a:p>
        </p:txBody>
      </p:sp>
    </p:spTree>
    <p:extLst>
      <p:ext uri="{BB962C8B-B14F-4D97-AF65-F5344CB8AC3E}">
        <p14:creationId xmlns:p14="http://schemas.microsoft.com/office/powerpoint/2010/main" val="10152340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4598</TotalTime>
  <Words>1285</Words>
  <Application>Microsoft Office PowerPoint</Application>
  <PresentationFormat>On-screen Show (4:3)</PresentationFormat>
  <Paragraphs>86</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electricity</dc:title>
  <dc:creator>Attainment in Education</dc:creator>
  <cp:lastModifiedBy>Clerke,Natalie</cp:lastModifiedBy>
  <cp:revision>257</cp:revision>
  <dcterms:created xsi:type="dcterms:W3CDTF">2012-08-07T14:34:21Z</dcterms:created>
  <dcterms:modified xsi:type="dcterms:W3CDTF">2019-05-03T10:32:18Z</dcterms:modified>
</cp:coreProperties>
</file>