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12"/>
  </p:notesMasterIdLst>
  <p:sldIdLst>
    <p:sldId id="256" r:id="rId3"/>
    <p:sldId id="269" r:id="rId4"/>
    <p:sldId id="271" r:id="rId5"/>
    <p:sldId id="272" r:id="rId6"/>
    <p:sldId id="273" r:id="rId7"/>
    <p:sldId id="274" r:id="rId8"/>
    <p:sldId id="275" r:id="rId9"/>
    <p:sldId id="270" r:id="rId10"/>
    <p:sldId id="26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BAF"/>
    <a:srgbClr val="FFFF66"/>
    <a:srgbClr val="009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81" autoAdjust="0"/>
  </p:normalViewPr>
  <p:slideViewPr>
    <p:cSldViewPr snapToObjects="1" showGuides="1">
      <p:cViewPr varScale="1">
        <p:scale>
          <a:sx n="93" d="100"/>
          <a:sy n="93" d="100"/>
        </p:scale>
        <p:origin x="1404" y="84"/>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49028-C136-4B59-AFEB-A2A783CA1FA5}" type="datetimeFigureOut">
              <a:rPr lang="en-GB" smtClean="0"/>
              <a:pPr/>
              <a:t>03/05/2019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513D1-043E-4418-B60F-DDDC6CA78FAA}" type="slidenum">
              <a:rPr lang="en-GB" smtClean="0"/>
              <a:pPr/>
              <a:t>‹#›</a:t>
            </a:fld>
            <a:endParaRPr lang="en-GB" dirty="0"/>
          </a:p>
        </p:txBody>
      </p:sp>
    </p:spTree>
    <p:extLst>
      <p:ext uri="{BB962C8B-B14F-4D97-AF65-F5344CB8AC3E}">
        <p14:creationId xmlns:p14="http://schemas.microsoft.com/office/powerpoint/2010/main" val="252345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5513D1-043E-4418-B60F-DDDC6CA78FAA}" type="slidenum">
              <a:rPr lang="en-GB" smtClean="0"/>
              <a:pPr/>
              <a:t>1</a:t>
            </a:fld>
            <a:endParaRPr lang="en-GB" dirty="0"/>
          </a:p>
        </p:txBody>
      </p:sp>
    </p:spTree>
    <p:extLst>
      <p:ext uri="{BB962C8B-B14F-4D97-AF65-F5344CB8AC3E}">
        <p14:creationId xmlns:p14="http://schemas.microsoft.com/office/powerpoint/2010/main" val="138325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 seesaw is a class 1 lever. There are two other classes of lever, depending upon where the load, effort and fulcrum are positioned.</a:t>
            </a:r>
          </a:p>
        </p:txBody>
      </p:sp>
      <p:sp>
        <p:nvSpPr>
          <p:cNvPr id="4" name="Slide Number Placeholder 3"/>
          <p:cNvSpPr>
            <a:spLocks noGrp="1"/>
          </p:cNvSpPr>
          <p:nvPr>
            <p:ph type="sldNum" sz="quarter" idx="10"/>
          </p:nvPr>
        </p:nvSpPr>
        <p:spPr/>
        <p:txBody>
          <a:bodyPr/>
          <a:lstStyle/>
          <a:p>
            <a:fld id="{F05513D1-043E-4418-B60F-DDDC6CA78FAA}" type="slidenum">
              <a:rPr lang="en-GB" smtClean="0"/>
              <a:pPr/>
              <a:t>2</a:t>
            </a:fld>
            <a:endParaRPr lang="en-GB" dirty="0"/>
          </a:p>
        </p:txBody>
      </p:sp>
    </p:spTree>
    <p:extLst>
      <p:ext uri="{BB962C8B-B14F-4D97-AF65-F5344CB8AC3E}">
        <p14:creationId xmlns:p14="http://schemas.microsoft.com/office/powerpoint/2010/main" val="1854863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load is the weight (force) that is being moved.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effort is the force used to move the load.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fulcrum is the point about which the lever pivots.</a:t>
            </a:r>
          </a:p>
        </p:txBody>
      </p:sp>
      <p:sp>
        <p:nvSpPr>
          <p:cNvPr id="4" name="Slide Number Placeholder 3"/>
          <p:cNvSpPr>
            <a:spLocks noGrp="1"/>
          </p:cNvSpPr>
          <p:nvPr>
            <p:ph type="sldNum" sz="quarter" idx="10"/>
          </p:nvPr>
        </p:nvSpPr>
        <p:spPr/>
        <p:txBody>
          <a:bodyPr/>
          <a:lstStyle/>
          <a:p>
            <a:fld id="{F05513D1-043E-4418-B60F-DDDC6CA78FAA}" type="slidenum">
              <a:rPr lang="en-GB" smtClean="0"/>
              <a:pPr/>
              <a:t>3</a:t>
            </a:fld>
            <a:endParaRPr lang="en-GB" dirty="0"/>
          </a:p>
        </p:txBody>
      </p:sp>
    </p:spTree>
    <p:extLst>
      <p:ext uri="{BB962C8B-B14F-4D97-AF65-F5344CB8AC3E}">
        <p14:creationId xmlns:p14="http://schemas.microsoft.com/office/powerpoint/2010/main" val="3150924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lever will balance.</a:t>
            </a:r>
          </a:p>
        </p:txBody>
      </p:sp>
      <p:sp>
        <p:nvSpPr>
          <p:cNvPr id="4" name="Slide Number Placeholder 3"/>
          <p:cNvSpPr>
            <a:spLocks noGrp="1"/>
          </p:cNvSpPr>
          <p:nvPr>
            <p:ph type="sldNum" sz="quarter" idx="10"/>
          </p:nvPr>
        </p:nvSpPr>
        <p:spPr/>
        <p:txBody>
          <a:bodyPr/>
          <a:lstStyle/>
          <a:p>
            <a:fld id="{F05513D1-043E-4418-B60F-DDDC6CA78FAA}" type="slidenum">
              <a:rPr lang="en-GB" smtClean="0"/>
              <a:pPr/>
              <a:t>4</a:t>
            </a:fld>
            <a:endParaRPr lang="en-GB" dirty="0"/>
          </a:p>
        </p:txBody>
      </p:sp>
    </p:spTree>
    <p:extLst>
      <p:ext uri="{BB962C8B-B14F-4D97-AF65-F5344CB8AC3E}">
        <p14:creationId xmlns:p14="http://schemas.microsoft.com/office/powerpoint/2010/main" val="89322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effort will be lower than the load – the image will change to show this on the first mouse click.</a:t>
            </a:r>
          </a:p>
        </p:txBody>
      </p:sp>
      <p:sp>
        <p:nvSpPr>
          <p:cNvPr id="4" name="Slide Number Placeholder 3"/>
          <p:cNvSpPr>
            <a:spLocks noGrp="1"/>
          </p:cNvSpPr>
          <p:nvPr>
            <p:ph type="sldNum" sz="quarter" idx="10"/>
          </p:nvPr>
        </p:nvSpPr>
        <p:spPr/>
        <p:txBody>
          <a:bodyPr/>
          <a:lstStyle/>
          <a:p>
            <a:fld id="{F05513D1-043E-4418-B60F-DDDC6CA78FAA}" type="slidenum">
              <a:rPr lang="en-GB" smtClean="0"/>
              <a:pPr/>
              <a:t>5</a:t>
            </a:fld>
            <a:endParaRPr lang="en-GB" dirty="0"/>
          </a:p>
        </p:txBody>
      </p:sp>
    </p:spTree>
    <p:extLst>
      <p:ext uri="{BB962C8B-B14F-4D97-AF65-F5344CB8AC3E}">
        <p14:creationId xmlns:p14="http://schemas.microsoft.com/office/powerpoint/2010/main" val="328401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load will be lower than the effort – the image will change to show this on the first mouse click.</a:t>
            </a:r>
          </a:p>
        </p:txBody>
      </p:sp>
      <p:sp>
        <p:nvSpPr>
          <p:cNvPr id="4" name="Slide Number Placeholder 3"/>
          <p:cNvSpPr>
            <a:spLocks noGrp="1"/>
          </p:cNvSpPr>
          <p:nvPr>
            <p:ph type="sldNum" sz="quarter" idx="10"/>
          </p:nvPr>
        </p:nvSpPr>
        <p:spPr/>
        <p:txBody>
          <a:bodyPr/>
          <a:lstStyle/>
          <a:p>
            <a:fld id="{F05513D1-043E-4418-B60F-DDDC6CA78FAA}" type="slidenum">
              <a:rPr lang="en-GB" smtClean="0"/>
              <a:pPr/>
              <a:t>6</a:t>
            </a:fld>
            <a:endParaRPr lang="en-GB" dirty="0"/>
          </a:p>
        </p:txBody>
      </p:sp>
    </p:spTree>
    <p:extLst>
      <p:ext uri="{BB962C8B-B14F-4D97-AF65-F5344CB8AC3E}">
        <p14:creationId xmlns:p14="http://schemas.microsoft.com/office/powerpoint/2010/main" val="246941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Sticky tape assists in stopping the binder clip moving and keeping the cups in place. The binder clip can be used with the wire extenders fully open – they do not need to be removed. The ruler must be rigid (i.e. flexible plastic types will not work) should be able to be moved across the binder clip as needed.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7</a:t>
            </a:fld>
            <a:endParaRPr lang="en-GB" dirty="0"/>
          </a:p>
        </p:txBody>
      </p:sp>
    </p:spTree>
    <p:extLst>
      <p:ext uri="{BB962C8B-B14F-4D97-AF65-F5344CB8AC3E}">
        <p14:creationId xmlns:p14="http://schemas.microsoft.com/office/powerpoint/2010/main" val="847029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distance measured from the fulcrum should be to the mid-point/centre of the cups.  It is easiest to measure the distances using a second ruler. </a:t>
            </a:r>
          </a:p>
          <a:p>
            <a:r>
              <a:rPr lang="en-GB" dirty="0"/>
              <a:t>The table could be extended for different weight combinations or modified as appropriate.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8</a:t>
            </a:fld>
            <a:endParaRPr lang="en-GB" dirty="0"/>
          </a:p>
        </p:txBody>
      </p:sp>
    </p:spTree>
    <p:extLst>
      <p:ext uri="{BB962C8B-B14F-4D97-AF65-F5344CB8AC3E}">
        <p14:creationId xmlns:p14="http://schemas.microsoft.com/office/powerpoint/2010/main" val="1581822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9</a:t>
            </a:fld>
            <a:endParaRPr lang="en-GB" dirty="0"/>
          </a:p>
        </p:txBody>
      </p:sp>
    </p:spTree>
    <p:extLst>
      <p:ext uri="{BB962C8B-B14F-4D97-AF65-F5344CB8AC3E}">
        <p14:creationId xmlns:p14="http://schemas.microsoft.com/office/powerpoint/2010/main" val="369067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5A7-1FCF-4218-B6CF-653056D0AAC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F8BA6E-02EE-4B15-A4E6-05734FA5B6D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682F4F-CFA7-4E19-B4FE-00788CFC7816}"/>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5" name="Footer Placeholder 4">
            <a:extLst>
              <a:ext uri="{FF2B5EF4-FFF2-40B4-BE49-F238E27FC236}">
                <a16:creationId xmlns:a16="http://schemas.microsoft.com/office/drawing/2014/main" id="{2B62784F-07F3-4BEB-90B5-6D835F9D6C3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B2E747-6920-41A8-B783-1CE4BB4816A5}"/>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05472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ED71-AF02-49C8-99B1-EAD22473A5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B0719B-FB10-474C-B863-6E05E9CF32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2D224D-A115-4B9B-AC4D-1231CE3A0B14}"/>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5" name="Footer Placeholder 4">
            <a:extLst>
              <a:ext uri="{FF2B5EF4-FFF2-40B4-BE49-F238E27FC236}">
                <a16:creationId xmlns:a16="http://schemas.microsoft.com/office/drawing/2014/main" id="{23CEDD1A-54B6-4337-8E56-85CFA6BBF91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61CE53-A9C4-43C2-A397-8043F22E114E}"/>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87684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C6C72-4BE9-4350-9645-89CB9844423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3BF05-212A-4C62-9DBD-23DAE21129F4}"/>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721974-F671-486D-ADB7-528DAC5A3545}"/>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5" name="Footer Placeholder 4">
            <a:extLst>
              <a:ext uri="{FF2B5EF4-FFF2-40B4-BE49-F238E27FC236}">
                <a16:creationId xmlns:a16="http://schemas.microsoft.com/office/drawing/2014/main" id="{5B8FCBFB-82BE-4831-A1C8-C8882EB3B69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3F80C6E-0714-48E1-AC85-9E8E1B1757F8}"/>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129915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65834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00606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126623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81662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87580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88689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81488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80480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5AA0-9E44-4569-9715-F41D1A5495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813DA0-9077-456D-BD3C-C34E8A408A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0C380-F0FD-4A5F-AE3E-C45111BCABFB}"/>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5" name="Footer Placeholder 4">
            <a:extLst>
              <a:ext uri="{FF2B5EF4-FFF2-40B4-BE49-F238E27FC236}">
                <a16:creationId xmlns:a16="http://schemas.microsoft.com/office/drawing/2014/main" id="{5C153528-18AB-44A9-8AFA-8EA03299CB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565A775-BBC8-41F0-9C7F-D92609B24F13}"/>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50961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83502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87846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403914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8CDC-BEB6-48DD-9C34-D56F53FB6B9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7ACC29-344C-4E95-ABFE-07B31F06345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D376F-EB65-4E1D-813D-DC7C4DD06BC0}"/>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5" name="Footer Placeholder 4">
            <a:extLst>
              <a:ext uri="{FF2B5EF4-FFF2-40B4-BE49-F238E27FC236}">
                <a16:creationId xmlns:a16="http://schemas.microsoft.com/office/drawing/2014/main" id="{2B03E503-04D4-4F29-9722-1E253CC720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5835B51-12FA-4847-80AD-E4618AB9F37E}"/>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427061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5855-7149-4909-B4F9-AEC74BBFA2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A322DF-C295-40DB-A586-53424A73154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6F80E0-0D3F-4C2B-AB08-597A981385B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B66487-24A9-46CF-92AB-69C2194DC36F}"/>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6" name="Footer Placeholder 5">
            <a:extLst>
              <a:ext uri="{FF2B5EF4-FFF2-40B4-BE49-F238E27FC236}">
                <a16:creationId xmlns:a16="http://schemas.microsoft.com/office/drawing/2014/main" id="{B3F79E76-39E5-4E92-B246-F94784FD18F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0B2C0F0-6056-45C4-A78B-2F069ED86810}"/>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7979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41B3-7194-41CD-9A09-97411946462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CE4BA-25CC-4401-B2C4-266295BB1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B4D051-1364-4BB9-9B16-950D262A28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0F6878-690F-4975-8FDC-25FFF3F0B5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AE439E-F4C6-449E-AB06-3986347D84C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45EB58-E76E-44F5-8E90-E1BBCBDFE007}"/>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8" name="Footer Placeholder 7">
            <a:extLst>
              <a:ext uri="{FF2B5EF4-FFF2-40B4-BE49-F238E27FC236}">
                <a16:creationId xmlns:a16="http://schemas.microsoft.com/office/drawing/2014/main" id="{AF98111F-C0CB-437A-9E91-4B57C39E548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A171246-A391-49BC-B8B2-34EB273C24FE}"/>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56310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7E4B-080B-4098-B45F-2FB51C47F4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A1489A-B93A-4732-B23B-0714064D9D16}"/>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4" name="Footer Placeholder 3">
            <a:extLst>
              <a:ext uri="{FF2B5EF4-FFF2-40B4-BE49-F238E27FC236}">
                <a16:creationId xmlns:a16="http://schemas.microsoft.com/office/drawing/2014/main" id="{0D8952CA-5CFB-4D2D-B228-5B2AC4C32B9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7FB201A-E422-4CFC-A078-B1813BFF1636}"/>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98778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7614B-4BA6-4647-8922-17C90E4BAB32}"/>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3" name="Footer Placeholder 2">
            <a:extLst>
              <a:ext uri="{FF2B5EF4-FFF2-40B4-BE49-F238E27FC236}">
                <a16:creationId xmlns:a16="http://schemas.microsoft.com/office/drawing/2014/main" id="{3C3066E7-8C36-4E7B-8FDF-93F3EC37482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EEFB072-02C0-424D-AC90-486B4E6D1A37}"/>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35206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1FB7-1BF1-4B5E-8C69-EEB48EB4C6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042B0F-FE14-471D-8AF0-36D1C3CAE30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5AADD-BA24-46CB-94CD-C2BB58EA5C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BAB4A9-585F-45D0-967B-30D92EE2B198}"/>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6" name="Footer Placeholder 5">
            <a:extLst>
              <a:ext uri="{FF2B5EF4-FFF2-40B4-BE49-F238E27FC236}">
                <a16:creationId xmlns:a16="http://schemas.microsoft.com/office/drawing/2014/main" id="{9F9E0003-F7CB-4A26-95EF-5253A8D1DA7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3A6690E-E82C-4AF5-BA1E-3785E4A91858}"/>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4451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FAA3-1618-466F-A0E8-D8F96CFD0A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7920A5-318C-42AF-9027-4ED134D45A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3AE4F9D-C849-4BDA-9959-E4D0E5D4CAA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F8E3A2-D649-4843-9A1C-2EB87167F0F3}"/>
              </a:ext>
            </a:extLst>
          </p:cNvPr>
          <p:cNvSpPr>
            <a:spLocks noGrp="1"/>
          </p:cNvSpPr>
          <p:nvPr>
            <p:ph type="dt" sz="half" idx="10"/>
          </p:nvPr>
        </p:nvSpPr>
        <p:spPr/>
        <p:txBody>
          <a:bodyPr/>
          <a:lstStyle/>
          <a:p>
            <a:fld id="{9DC9449B-2E27-418B-91DE-5CAA555BBF07}" type="datetimeFigureOut">
              <a:rPr lang="en-GB" smtClean="0"/>
              <a:t>03/05/2019</a:t>
            </a:fld>
            <a:endParaRPr lang="en-GB" dirty="0"/>
          </a:p>
        </p:txBody>
      </p:sp>
      <p:sp>
        <p:nvSpPr>
          <p:cNvPr id="6" name="Footer Placeholder 5">
            <a:extLst>
              <a:ext uri="{FF2B5EF4-FFF2-40B4-BE49-F238E27FC236}">
                <a16:creationId xmlns:a16="http://schemas.microsoft.com/office/drawing/2014/main" id="{B90979A3-BD7F-4AD7-BE1F-32E005387AA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E292BE2-BECA-429B-8C62-9E7FFDCE7345}"/>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91058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118D3-B488-4A9E-A602-143EDF65345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2D01A5-E65E-4020-A8AD-803061A580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585184-AA2A-4AE6-9F06-3576EA301D0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03/05/2019</a:t>
            </a:fld>
            <a:endParaRPr lang="en-GB" dirty="0"/>
          </a:p>
        </p:txBody>
      </p:sp>
      <p:sp>
        <p:nvSpPr>
          <p:cNvPr id="5" name="Footer Placeholder 4">
            <a:extLst>
              <a:ext uri="{FF2B5EF4-FFF2-40B4-BE49-F238E27FC236}">
                <a16:creationId xmlns:a16="http://schemas.microsoft.com/office/drawing/2014/main" id="{22039341-FB01-49F3-9763-722F36FAF5A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AEA139B-3922-4387-A320-585E1688F08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dirty="0"/>
          </a:p>
        </p:txBody>
      </p:sp>
    </p:spTree>
    <p:extLst>
      <p:ext uri="{BB962C8B-B14F-4D97-AF65-F5344CB8AC3E}">
        <p14:creationId xmlns:p14="http://schemas.microsoft.com/office/powerpoint/2010/main" val="2305595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03/05/2019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dirty="0"/>
          </a:p>
        </p:txBody>
      </p:sp>
    </p:spTree>
    <p:extLst>
      <p:ext uri="{BB962C8B-B14F-4D97-AF65-F5344CB8AC3E}">
        <p14:creationId xmlns:p14="http://schemas.microsoft.com/office/powerpoint/2010/main" val="2187752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1556792"/>
            <a:ext cx="6336704" cy="830997"/>
          </a:xfrm>
          <a:prstGeom prst="rect">
            <a:avLst/>
          </a:prstGeom>
          <a:noFill/>
        </p:spPr>
        <p:txBody>
          <a:bodyPr wrap="square" rtlCol="0">
            <a:spAutoFit/>
          </a:bodyPr>
          <a:lstStyle/>
          <a:p>
            <a:pPr algn="ctr"/>
            <a:r>
              <a:rPr lang="en-GB" sz="4800" b="1" dirty="0">
                <a:solidFill>
                  <a:srgbClr val="0093D3"/>
                </a:solidFill>
                <a:latin typeface="Arial"/>
                <a:cs typeface="Arial"/>
              </a:rPr>
              <a:t>Seesaw Scales</a:t>
            </a:r>
          </a:p>
        </p:txBody>
      </p:sp>
      <p:sp>
        <p:nvSpPr>
          <p:cNvPr id="3" name="TextBox 2">
            <a:extLst>
              <a:ext uri="{FF2B5EF4-FFF2-40B4-BE49-F238E27FC236}">
                <a16:creationId xmlns:a16="http://schemas.microsoft.com/office/drawing/2014/main" id="{86983557-E0FA-4717-BC03-55234762300F}"/>
              </a:ext>
            </a:extLst>
          </p:cNvPr>
          <p:cNvSpPr txBox="1"/>
          <p:nvPr/>
        </p:nvSpPr>
        <p:spPr>
          <a:xfrm>
            <a:off x="1943708" y="5151743"/>
            <a:ext cx="5256584"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Understanding levers</a:t>
            </a:r>
          </a:p>
        </p:txBody>
      </p:sp>
      <p:pic>
        <p:nvPicPr>
          <p:cNvPr id="1026" name="Picture 2" descr="Balance, Swing, Equality, Measurement, Swinging, Scales">
            <a:extLst>
              <a:ext uri="{FF2B5EF4-FFF2-40B4-BE49-F238E27FC236}">
                <a16:creationId xmlns:a16="http://schemas.microsoft.com/office/drawing/2014/main" id="{040BFB8F-728F-49C7-BE5E-4504A0FE9D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63" t="16722" r="12988" b="16722"/>
          <a:stretch/>
        </p:blipFill>
        <p:spPr bwMode="auto">
          <a:xfrm>
            <a:off x="2339752" y="2637792"/>
            <a:ext cx="4464496" cy="22639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186" y="1298543"/>
            <a:ext cx="6480720" cy="707886"/>
          </a:xfrm>
          <a:prstGeom prst="rect">
            <a:avLst/>
          </a:prstGeom>
          <a:noFill/>
        </p:spPr>
        <p:txBody>
          <a:bodyPr wrap="square" rtlCol="0">
            <a:spAutoFit/>
          </a:bodyPr>
          <a:lstStyle/>
          <a:p>
            <a:r>
              <a:rPr lang="en-GB" sz="4000" b="1" dirty="0"/>
              <a:t>What is a Lever?</a:t>
            </a:r>
          </a:p>
        </p:txBody>
      </p:sp>
      <p:sp>
        <p:nvSpPr>
          <p:cNvPr id="50" name="TextBox 49"/>
          <p:cNvSpPr txBox="1"/>
          <p:nvPr/>
        </p:nvSpPr>
        <p:spPr>
          <a:xfrm>
            <a:off x="261235" y="2184970"/>
            <a:ext cx="6831045" cy="216982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400" dirty="0"/>
              <a:t>A lever is a simple machine</a:t>
            </a:r>
          </a:p>
          <a:p>
            <a:pPr marL="342900" indent="-342900">
              <a:spcAft>
                <a:spcPts val="600"/>
              </a:spcAft>
              <a:buFont typeface="Arial" panose="020B0604020202020204" pitchFamily="34" charset="0"/>
              <a:buChar char="•"/>
            </a:pPr>
            <a:r>
              <a:rPr lang="en-GB" sz="2400" dirty="0"/>
              <a:t>It is used to change the size or direction of a force</a:t>
            </a:r>
          </a:p>
          <a:p>
            <a:pPr marL="342900" indent="-342900">
              <a:spcAft>
                <a:spcPts val="600"/>
              </a:spcAft>
              <a:buFont typeface="Arial" panose="020B0604020202020204" pitchFamily="34" charset="0"/>
              <a:buChar char="•"/>
            </a:pPr>
            <a:r>
              <a:rPr lang="en-GB" sz="2400" dirty="0"/>
              <a:t>Examples of levers include seesaws, old-style kitchen scales, wheelbarrows and nutcrackers</a:t>
            </a:r>
          </a:p>
          <a:p>
            <a:pPr>
              <a:spcAft>
                <a:spcPts val="600"/>
              </a:spcAft>
            </a:pPr>
            <a:r>
              <a:rPr lang="en-GB" sz="2400" dirty="0"/>
              <a:t> </a:t>
            </a:r>
          </a:p>
        </p:txBody>
      </p:sp>
      <p:pic>
        <p:nvPicPr>
          <p:cNvPr id="2050" name="Picture 2" descr="Playground, Seesaw, Teeter, Toys">
            <a:extLst>
              <a:ext uri="{FF2B5EF4-FFF2-40B4-BE49-F238E27FC236}">
                <a16:creationId xmlns:a16="http://schemas.microsoft.com/office/drawing/2014/main" id="{5668F299-E257-42D5-A6C0-C1A48479C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355258"/>
            <a:ext cx="4271255" cy="3782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cales, Balance, Symbol, Justice, Court, Legal">
            <a:extLst>
              <a:ext uri="{FF2B5EF4-FFF2-40B4-BE49-F238E27FC236}">
                <a16:creationId xmlns:a16="http://schemas.microsoft.com/office/drawing/2014/main" id="{C0A442CD-53DC-41AD-8D07-AC96A99A6B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077072"/>
            <a:ext cx="1912069" cy="191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10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186" y="1298543"/>
            <a:ext cx="6480720" cy="707886"/>
          </a:xfrm>
          <a:prstGeom prst="rect">
            <a:avLst/>
          </a:prstGeom>
          <a:noFill/>
        </p:spPr>
        <p:txBody>
          <a:bodyPr wrap="square" rtlCol="0">
            <a:spAutoFit/>
          </a:bodyPr>
          <a:lstStyle/>
          <a:p>
            <a:r>
              <a:rPr lang="en-GB" sz="4000" b="1" dirty="0"/>
              <a:t>Parts of a Lever</a:t>
            </a:r>
          </a:p>
        </p:txBody>
      </p:sp>
      <p:grpSp>
        <p:nvGrpSpPr>
          <p:cNvPr id="5" name="Group 4">
            <a:extLst>
              <a:ext uri="{FF2B5EF4-FFF2-40B4-BE49-F238E27FC236}">
                <a16:creationId xmlns:a16="http://schemas.microsoft.com/office/drawing/2014/main" id="{ECB1E09D-9BF2-4D23-B1D5-BFF3CA462E49}"/>
              </a:ext>
            </a:extLst>
          </p:cNvPr>
          <p:cNvGrpSpPr/>
          <p:nvPr/>
        </p:nvGrpSpPr>
        <p:grpSpPr>
          <a:xfrm>
            <a:off x="1171864" y="2246506"/>
            <a:ext cx="7278853" cy="3805337"/>
            <a:chOff x="1171864" y="2246506"/>
            <a:chExt cx="7278853" cy="3805337"/>
          </a:xfrm>
        </p:grpSpPr>
        <p:sp>
          <p:nvSpPr>
            <p:cNvPr id="50" name="TextBox 49"/>
            <p:cNvSpPr txBox="1"/>
            <p:nvPr/>
          </p:nvSpPr>
          <p:spPr>
            <a:xfrm>
              <a:off x="3991179" y="5590178"/>
              <a:ext cx="1502453" cy="461665"/>
            </a:xfrm>
            <a:prstGeom prst="rect">
              <a:avLst/>
            </a:prstGeom>
            <a:noFill/>
          </p:spPr>
          <p:txBody>
            <a:bodyPr wrap="square" rtlCol="0">
              <a:spAutoFit/>
            </a:bodyPr>
            <a:lstStyle/>
            <a:p>
              <a:pPr>
                <a:spcAft>
                  <a:spcPts val="600"/>
                </a:spcAft>
              </a:pPr>
              <a:r>
                <a:rPr lang="en-GB" sz="2400" dirty="0"/>
                <a:t>Fulcrum</a:t>
              </a:r>
            </a:p>
          </p:txBody>
        </p:sp>
        <p:sp>
          <p:nvSpPr>
            <p:cNvPr id="2" name="Isosceles Triangle 1">
              <a:extLst>
                <a:ext uri="{FF2B5EF4-FFF2-40B4-BE49-F238E27FC236}">
                  <a16:creationId xmlns:a16="http://schemas.microsoft.com/office/drawing/2014/main" id="{0C6CDF36-AF2C-4862-8252-D043A26D7398}"/>
                </a:ext>
              </a:extLst>
            </p:cNvPr>
            <p:cNvSpPr/>
            <p:nvPr/>
          </p:nvSpPr>
          <p:spPr>
            <a:xfrm>
              <a:off x="3963323" y="4479337"/>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272EFB4-EB76-4697-BFDC-053ECF31C982}"/>
                </a:ext>
              </a:extLst>
            </p:cNvPr>
            <p:cNvSpPr/>
            <p:nvPr/>
          </p:nvSpPr>
          <p:spPr>
            <a:xfrm rot="253734">
              <a:off x="1187624" y="4233530"/>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rapezoid 7">
              <a:extLst>
                <a:ext uri="{FF2B5EF4-FFF2-40B4-BE49-F238E27FC236}">
                  <a16:creationId xmlns:a16="http://schemas.microsoft.com/office/drawing/2014/main" id="{E535399F-415E-4C72-9A7B-667A516E83F5}"/>
                </a:ext>
              </a:extLst>
            </p:cNvPr>
            <p:cNvSpPr/>
            <p:nvPr/>
          </p:nvSpPr>
          <p:spPr>
            <a:xfrm rot="262118">
              <a:off x="6655329" y="3215282"/>
              <a:ext cx="1222417" cy="119435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B8922A2-27D6-4457-BB03-F0E1EE31D2B0}"/>
                </a:ext>
              </a:extLst>
            </p:cNvPr>
            <p:cNvSpPr txBox="1"/>
            <p:nvPr/>
          </p:nvSpPr>
          <p:spPr>
            <a:xfrm>
              <a:off x="6948264" y="2621868"/>
              <a:ext cx="1502453" cy="461665"/>
            </a:xfrm>
            <a:prstGeom prst="rect">
              <a:avLst/>
            </a:prstGeom>
            <a:noFill/>
          </p:spPr>
          <p:txBody>
            <a:bodyPr wrap="square" rtlCol="0">
              <a:spAutoFit/>
            </a:bodyPr>
            <a:lstStyle/>
            <a:p>
              <a:pPr>
                <a:spcAft>
                  <a:spcPts val="600"/>
                </a:spcAft>
              </a:pPr>
              <a:r>
                <a:rPr lang="en-GB" sz="2400" dirty="0"/>
                <a:t>Load</a:t>
              </a:r>
            </a:p>
          </p:txBody>
        </p:sp>
        <p:sp>
          <p:nvSpPr>
            <p:cNvPr id="20" name="TextBox 19">
              <a:extLst>
                <a:ext uri="{FF2B5EF4-FFF2-40B4-BE49-F238E27FC236}">
                  <a16:creationId xmlns:a16="http://schemas.microsoft.com/office/drawing/2014/main" id="{98BFD739-A8B5-4BD9-A667-90492AEE3595}"/>
                </a:ext>
              </a:extLst>
            </p:cNvPr>
            <p:cNvSpPr txBox="1"/>
            <p:nvPr/>
          </p:nvSpPr>
          <p:spPr>
            <a:xfrm>
              <a:off x="3226106" y="3730294"/>
              <a:ext cx="1502453" cy="461665"/>
            </a:xfrm>
            <a:prstGeom prst="rect">
              <a:avLst/>
            </a:prstGeom>
            <a:noFill/>
          </p:spPr>
          <p:txBody>
            <a:bodyPr wrap="square" rtlCol="0">
              <a:spAutoFit/>
            </a:bodyPr>
            <a:lstStyle/>
            <a:p>
              <a:pPr>
                <a:spcAft>
                  <a:spcPts val="600"/>
                </a:spcAft>
              </a:pPr>
              <a:r>
                <a:rPr lang="en-GB" sz="2400" dirty="0"/>
                <a:t>Beam</a:t>
              </a:r>
            </a:p>
          </p:txBody>
        </p:sp>
        <p:sp>
          <p:nvSpPr>
            <p:cNvPr id="11" name="Arrow: Down 10">
              <a:extLst>
                <a:ext uri="{FF2B5EF4-FFF2-40B4-BE49-F238E27FC236}">
                  <a16:creationId xmlns:a16="http://schemas.microsoft.com/office/drawing/2014/main" id="{0887CA52-3B3A-43AD-AB69-EA5B44949CF4}"/>
                </a:ext>
              </a:extLst>
            </p:cNvPr>
            <p:cNvSpPr/>
            <p:nvPr/>
          </p:nvSpPr>
          <p:spPr>
            <a:xfrm>
              <a:off x="1347027" y="2801051"/>
              <a:ext cx="576064" cy="113425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09F044F-E119-4D80-859A-26E471A7258E}"/>
                </a:ext>
              </a:extLst>
            </p:cNvPr>
            <p:cNvSpPr txBox="1"/>
            <p:nvPr/>
          </p:nvSpPr>
          <p:spPr>
            <a:xfrm>
              <a:off x="1171864" y="2246506"/>
              <a:ext cx="1502453" cy="461665"/>
            </a:xfrm>
            <a:prstGeom prst="rect">
              <a:avLst/>
            </a:prstGeom>
            <a:noFill/>
          </p:spPr>
          <p:txBody>
            <a:bodyPr wrap="square" rtlCol="0">
              <a:spAutoFit/>
            </a:bodyPr>
            <a:lstStyle/>
            <a:p>
              <a:pPr>
                <a:spcAft>
                  <a:spcPts val="600"/>
                </a:spcAft>
              </a:pPr>
              <a:r>
                <a:rPr lang="en-GB" sz="2400" dirty="0"/>
                <a:t>Effort</a:t>
              </a:r>
            </a:p>
          </p:txBody>
        </p:sp>
      </p:grpSp>
    </p:spTree>
    <p:extLst>
      <p:ext uri="{BB962C8B-B14F-4D97-AF65-F5344CB8AC3E}">
        <p14:creationId xmlns:p14="http://schemas.microsoft.com/office/powerpoint/2010/main" val="211063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4665" y="1235131"/>
            <a:ext cx="6480720" cy="707886"/>
          </a:xfrm>
          <a:prstGeom prst="rect">
            <a:avLst/>
          </a:prstGeom>
          <a:noFill/>
        </p:spPr>
        <p:txBody>
          <a:bodyPr wrap="square" rtlCol="0">
            <a:spAutoFit/>
          </a:bodyPr>
          <a:lstStyle/>
          <a:p>
            <a:r>
              <a:rPr lang="en-GB" sz="4000" b="1" dirty="0"/>
              <a:t>So… What happens here?</a:t>
            </a:r>
          </a:p>
        </p:txBody>
      </p:sp>
      <p:grpSp>
        <p:nvGrpSpPr>
          <p:cNvPr id="5" name="Group 4">
            <a:extLst>
              <a:ext uri="{FF2B5EF4-FFF2-40B4-BE49-F238E27FC236}">
                <a16:creationId xmlns:a16="http://schemas.microsoft.com/office/drawing/2014/main" id="{D6EE2E07-8F04-41B1-BF0F-A722AD2E7D81}"/>
              </a:ext>
            </a:extLst>
          </p:cNvPr>
          <p:cNvGrpSpPr/>
          <p:nvPr/>
        </p:nvGrpSpPr>
        <p:grpSpPr>
          <a:xfrm>
            <a:off x="1204194" y="3598300"/>
            <a:ext cx="7315707" cy="2576446"/>
            <a:chOff x="1204194" y="3598300"/>
            <a:chExt cx="7315707" cy="2576446"/>
          </a:xfrm>
        </p:grpSpPr>
        <p:sp>
          <p:nvSpPr>
            <p:cNvPr id="50" name="TextBox 49"/>
            <p:cNvSpPr txBox="1"/>
            <p:nvPr/>
          </p:nvSpPr>
          <p:spPr>
            <a:xfrm>
              <a:off x="4007749" y="5713081"/>
              <a:ext cx="1502453" cy="461665"/>
            </a:xfrm>
            <a:prstGeom prst="rect">
              <a:avLst/>
            </a:prstGeom>
            <a:noFill/>
          </p:spPr>
          <p:txBody>
            <a:bodyPr wrap="square" rtlCol="0">
              <a:spAutoFit/>
            </a:bodyPr>
            <a:lstStyle/>
            <a:p>
              <a:pPr>
                <a:spcAft>
                  <a:spcPts val="600"/>
                </a:spcAft>
              </a:pPr>
              <a:r>
                <a:rPr lang="en-GB" sz="2400" dirty="0"/>
                <a:t>Fulcrum</a:t>
              </a:r>
            </a:p>
          </p:txBody>
        </p:sp>
        <p:sp>
          <p:nvSpPr>
            <p:cNvPr id="2" name="Isosceles Triangle 1">
              <a:extLst>
                <a:ext uri="{FF2B5EF4-FFF2-40B4-BE49-F238E27FC236}">
                  <a16:creationId xmlns:a16="http://schemas.microsoft.com/office/drawing/2014/main" id="{0C6CDF36-AF2C-4862-8252-D043A26D7398}"/>
                </a:ext>
              </a:extLst>
            </p:cNvPr>
            <p:cNvSpPr/>
            <p:nvPr/>
          </p:nvSpPr>
          <p:spPr>
            <a:xfrm>
              <a:off x="3979893" y="4602240"/>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272EFB4-EB76-4697-BFDC-053ECF31C982}"/>
                </a:ext>
              </a:extLst>
            </p:cNvPr>
            <p:cNvSpPr/>
            <p:nvPr/>
          </p:nvSpPr>
          <p:spPr>
            <a:xfrm>
              <a:off x="1204194" y="4356433"/>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rapezoid 7">
              <a:extLst>
                <a:ext uri="{FF2B5EF4-FFF2-40B4-BE49-F238E27FC236}">
                  <a16:creationId xmlns:a16="http://schemas.microsoft.com/office/drawing/2014/main" id="{E535399F-415E-4C72-9A7B-667A516E83F5}"/>
                </a:ext>
              </a:extLst>
            </p:cNvPr>
            <p:cNvSpPr/>
            <p:nvPr/>
          </p:nvSpPr>
          <p:spPr>
            <a:xfrm>
              <a:off x="6964834" y="3598300"/>
              <a:ext cx="803841" cy="75813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B8922A2-27D6-4457-BB03-F0E1EE31D2B0}"/>
                </a:ext>
              </a:extLst>
            </p:cNvPr>
            <p:cNvSpPr txBox="1"/>
            <p:nvPr/>
          </p:nvSpPr>
          <p:spPr>
            <a:xfrm>
              <a:off x="7017448" y="4583103"/>
              <a:ext cx="1502453" cy="461665"/>
            </a:xfrm>
            <a:prstGeom prst="rect">
              <a:avLst/>
            </a:prstGeom>
            <a:noFill/>
          </p:spPr>
          <p:txBody>
            <a:bodyPr wrap="square" rtlCol="0">
              <a:spAutoFit/>
            </a:bodyPr>
            <a:lstStyle/>
            <a:p>
              <a:pPr>
                <a:spcAft>
                  <a:spcPts val="600"/>
                </a:spcAft>
              </a:pPr>
              <a:r>
                <a:rPr lang="en-GB" sz="2400" dirty="0"/>
                <a:t>Load</a:t>
              </a:r>
            </a:p>
          </p:txBody>
        </p:sp>
        <p:sp>
          <p:nvSpPr>
            <p:cNvPr id="21" name="TextBox 20">
              <a:extLst>
                <a:ext uri="{FF2B5EF4-FFF2-40B4-BE49-F238E27FC236}">
                  <a16:creationId xmlns:a16="http://schemas.microsoft.com/office/drawing/2014/main" id="{309F044F-E119-4D80-859A-26E471A7258E}"/>
                </a:ext>
              </a:extLst>
            </p:cNvPr>
            <p:cNvSpPr txBox="1"/>
            <p:nvPr/>
          </p:nvSpPr>
          <p:spPr>
            <a:xfrm>
              <a:off x="1257934" y="4583104"/>
              <a:ext cx="1502453" cy="461665"/>
            </a:xfrm>
            <a:prstGeom prst="rect">
              <a:avLst/>
            </a:prstGeom>
            <a:noFill/>
          </p:spPr>
          <p:txBody>
            <a:bodyPr wrap="square" rtlCol="0">
              <a:spAutoFit/>
            </a:bodyPr>
            <a:lstStyle/>
            <a:p>
              <a:pPr>
                <a:spcAft>
                  <a:spcPts val="600"/>
                </a:spcAft>
              </a:pPr>
              <a:r>
                <a:rPr lang="en-GB" sz="2400" dirty="0"/>
                <a:t>Effort</a:t>
              </a:r>
            </a:p>
          </p:txBody>
        </p:sp>
        <p:sp>
          <p:nvSpPr>
            <p:cNvPr id="12" name="Trapezoid 11">
              <a:extLst>
                <a:ext uri="{FF2B5EF4-FFF2-40B4-BE49-F238E27FC236}">
                  <a16:creationId xmlns:a16="http://schemas.microsoft.com/office/drawing/2014/main" id="{C932721E-97B6-4206-88D5-0092E661260D}"/>
                </a:ext>
              </a:extLst>
            </p:cNvPr>
            <p:cNvSpPr/>
            <p:nvPr/>
          </p:nvSpPr>
          <p:spPr>
            <a:xfrm>
              <a:off x="1280758" y="3598300"/>
              <a:ext cx="803841" cy="75813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D6C2B301-9E43-44AB-87A4-A05C8FAC7926}"/>
              </a:ext>
            </a:extLst>
          </p:cNvPr>
          <p:cNvSpPr txBox="1"/>
          <p:nvPr/>
        </p:nvSpPr>
        <p:spPr>
          <a:xfrm>
            <a:off x="250041" y="1931721"/>
            <a:ext cx="7623133" cy="907941"/>
          </a:xfrm>
          <a:prstGeom prst="rect">
            <a:avLst/>
          </a:prstGeom>
          <a:noFill/>
        </p:spPr>
        <p:txBody>
          <a:bodyPr wrap="square" rtlCol="0">
            <a:spAutoFit/>
          </a:bodyPr>
          <a:lstStyle/>
          <a:p>
            <a:pPr>
              <a:spcAft>
                <a:spcPts val="600"/>
              </a:spcAft>
            </a:pPr>
            <a:r>
              <a:rPr lang="en-GB" sz="2400" dirty="0"/>
              <a:t>The load and effort are the same force (weight).</a:t>
            </a:r>
          </a:p>
          <a:p>
            <a:pPr>
              <a:spcAft>
                <a:spcPts val="600"/>
              </a:spcAft>
            </a:pPr>
            <a:r>
              <a:rPr lang="en-GB" sz="2400" dirty="0"/>
              <a:t>They are each the same distance from the fulcrum. </a:t>
            </a:r>
          </a:p>
        </p:txBody>
      </p:sp>
    </p:spTree>
    <p:extLst>
      <p:ext uri="{BB962C8B-B14F-4D97-AF65-F5344CB8AC3E}">
        <p14:creationId xmlns:p14="http://schemas.microsoft.com/office/powerpoint/2010/main" val="3648920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4665" y="1329771"/>
            <a:ext cx="6480720" cy="707886"/>
          </a:xfrm>
          <a:prstGeom prst="rect">
            <a:avLst/>
          </a:prstGeom>
          <a:noFill/>
        </p:spPr>
        <p:txBody>
          <a:bodyPr wrap="square" rtlCol="0">
            <a:spAutoFit/>
          </a:bodyPr>
          <a:lstStyle/>
          <a:p>
            <a:r>
              <a:rPr lang="en-GB" sz="4000" b="1" dirty="0"/>
              <a:t>And… What happens here?</a:t>
            </a:r>
          </a:p>
        </p:txBody>
      </p:sp>
      <p:grpSp>
        <p:nvGrpSpPr>
          <p:cNvPr id="5" name="Group 4">
            <a:extLst>
              <a:ext uri="{FF2B5EF4-FFF2-40B4-BE49-F238E27FC236}">
                <a16:creationId xmlns:a16="http://schemas.microsoft.com/office/drawing/2014/main" id="{D1FECB75-AF6E-481F-9390-043FE8C855E4}"/>
              </a:ext>
            </a:extLst>
          </p:cNvPr>
          <p:cNvGrpSpPr/>
          <p:nvPr/>
        </p:nvGrpSpPr>
        <p:grpSpPr>
          <a:xfrm>
            <a:off x="1204194" y="3598300"/>
            <a:ext cx="7315707" cy="2545725"/>
            <a:chOff x="1204194" y="3598300"/>
            <a:chExt cx="7315707" cy="2545725"/>
          </a:xfrm>
        </p:grpSpPr>
        <p:sp>
          <p:nvSpPr>
            <p:cNvPr id="50" name="TextBox 49"/>
            <p:cNvSpPr txBox="1"/>
            <p:nvPr/>
          </p:nvSpPr>
          <p:spPr>
            <a:xfrm>
              <a:off x="5005172" y="5682360"/>
              <a:ext cx="1502453" cy="461665"/>
            </a:xfrm>
            <a:prstGeom prst="rect">
              <a:avLst/>
            </a:prstGeom>
            <a:noFill/>
          </p:spPr>
          <p:txBody>
            <a:bodyPr wrap="square" rtlCol="0">
              <a:spAutoFit/>
            </a:bodyPr>
            <a:lstStyle/>
            <a:p>
              <a:pPr>
                <a:spcAft>
                  <a:spcPts val="600"/>
                </a:spcAft>
              </a:pPr>
              <a:r>
                <a:rPr lang="en-GB" sz="2400" dirty="0"/>
                <a:t>Fulcrum</a:t>
              </a:r>
            </a:p>
          </p:txBody>
        </p:sp>
        <p:sp>
          <p:nvSpPr>
            <p:cNvPr id="2" name="Isosceles Triangle 1">
              <a:extLst>
                <a:ext uri="{FF2B5EF4-FFF2-40B4-BE49-F238E27FC236}">
                  <a16:creationId xmlns:a16="http://schemas.microsoft.com/office/drawing/2014/main" id="{0C6CDF36-AF2C-4862-8252-D043A26D7398}"/>
                </a:ext>
              </a:extLst>
            </p:cNvPr>
            <p:cNvSpPr/>
            <p:nvPr/>
          </p:nvSpPr>
          <p:spPr>
            <a:xfrm>
              <a:off x="5004048" y="4602240"/>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272EFB4-EB76-4697-BFDC-053ECF31C982}"/>
                </a:ext>
              </a:extLst>
            </p:cNvPr>
            <p:cNvSpPr/>
            <p:nvPr/>
          </p:nvSpPr>
          <p:spPr>
            <a:xfrm>
              <a:off x="1204194" y="4356433"/>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rapezoid 7">
              <a:extLst>
                <a:ext uri="{FF2B5EF4-FFF2-40B4-BE49-F238E27FC236}">
                  <a16:creationId xmlns:a16="http://schemas.microsoft.com/office/drawing/2014/main" id="{E535399F-415E-4C72-9A7B-667A516E83F5}"/>
                </a:ext>
              </a:extLst>
            </p:cNvPr>
            <p:cNvSpPr/>
            <p:nvPr/>
          </p:nvSpPr>
          <p:spPr>
            <a:xfrm>
              <a:off x="6964834" y="3598300"/>
              <a:ext cx="803841" cy="75813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B8922A2-27D6-4457-BB03-F0E1EE31D2B0}"/>
                </a:ext>
              </a:extLst>
            </p:cNvPr>
            <p:cNvSpPr txBox="1"/>
            <p:nvPr/>
          </p:nvSpPr>
          <p:spPr>
            <a:xfrm>
              <a:off x="7017448" y="4600702"/>
              <a:ext cx="1502453" cy="461665"/>
            </a:xfrm>
            <a:prstGeom prst="rect">
              <a:avLst/>
            </a:prstGeom>
            <a:noFill/>
          </p:spPr>
          <p:txBody>
            <a:bodyPr wrap="square" rtlCol="0">
              <a:spAutoFit/>
            </a:bodyPr>
            <a:lstStyle/>
            <a:p>
              <a:pPr>
                <a:spcAft>
                  <a:spcPts val="600"/>
                </a:spcAft>
              </a:pPr>
              <a:r>
                <a:rPr lang="en-GB" sz="2400" dirty="0"/>
                <a:t>Load</a:t>
              </a:r>
            </a:p>
          </p:txBody>
        </p:sp>
        <p:sp>
          <p:nvSpPr>
            <p:cNvPr id="21" name="TextBox 20">
              <a:extLst>
                <a:ext uri="{FF2B5EF4-FFF2-40B4-BE49-F238E27FC236}">
                  <a16:creationId xmlns:a16="http://schemas.microsoft.com/office/drawing/2014/main" id="{309F044F-E119-4D80-859A-26E471A7258E}"/>
                </a:ext>
              </a:extLst>
            </p:cNvPr>
            <p:cNvSpPr txBox="1"/>
            <p:nvPr/>
          </p:nvSpPr>
          <p:spPr>
            <a:xfrm>
              <a:off x="1257934" y="4623359"/>
              <a:ext cx="1502453" cy="461665"/>
            </a:xfrm>
            <a:prstGeom prst="rect">
              <a:avLst/>
            </a:prstGeom>
            <a:noFill/>
          </p:spPr>
          <p:txBody>
            <a:bodyPr wrap="square" rtlCol="0">
              <a:spAutoFit/>
            </a:bodyPr>
            <a:lstStyle/>
            <a:p>
              <a:pPr>
                <a:spcAft>
                  <a:spcPts val="600"/>
                </a:spcAft>
              </a:pPr>
              <a:r>
                <a:rPr lang="en-GB" sz="2400" dirty="0"/>
                <a:t>Effort</a:t>
              </a:r>
            </a:p>
          </p:txBody>
        </p:sp>
        <p:sp>
          <p:nvSpPr>
            <p:cNvPr id="12" name="Trapezoid 11">
              <a:extLst>
                <a:ext uri="{FF2B5EF4-FFF2-40B4-BE49-F238E27FC236}">
                  <a16:creationId xmlns:a16="http://schemas.microsoft.com/office/drawing/2014/main" id="{C932721E-97B6-4206-88D5-0092E661260D}"/>
                </a:ext>
              </a:extLst>
            </p:cNvPr>
            <p:cNvSpPr/>
            <p:nvPr/>
          </p:nvSpPr>
          <p:spPr>
            <a:xfrm>
              <a:off x="1280758" y="3598300"/>
              <a:ext cx="803841" cy="75813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D6C2B301-9E43-44AB-87A4-A05C8FAC7926}"/>
              </a:ext>
            </a:extLst>
          </p:cNvPr>
          <p:cNvSpPr txBox="1"/>
          <p:nvPr/>
        </p:nvSpPr>
        <p:spPr>
          <a:xfrm>
            <a:off x="261235" y="2036089"/>
            <a:ext cx="7623133" cy="1277273"/>
          </a:xfrm>
          <a:prstGeom prst="rect">
            <a:avLst/>
          </a:prstGeom>
          <a:noFill/>
        </p:spPr>
        <p:txBody>
          <a:bodyPr wrap="square" rtlCol="0">
            <a:spAutoFit/>
          </a:bodyPr>
          <a:lstStyle/>
          <a:p>
            <a:pPr>
              <a:spcAft>
                <a:spcPts val="600"/>
              </a:spcAft>
            </a:pPr>
            <a:r>
              <a:rPr lang="en-GB" sz="2400" dirty="0"/>
              <a:t>The load and effort are the same force (weight).</a:t>
            </a:r>
          </a:p>
          <a:p>
            <a:pPr>
              <a:spcAft>
                <a:spcPts val="600"/>
              </a:spcAft>
            </a:pPr>
            <a:r>
              <a:rPr lang="en-GB" sz="2400" dirty="0"/>
              <a:t>The distance from the load to the fulcrum is less than the distance from the load to the effort. </a:t>
            </a:r>
          </a:p>
        </p:txBody>
      </p:sp>
      <p:grpSp>
        <p:nvGrpSpPr>
          <p:cNvPr id="7" name="Group 6">
            <a:extLst>
              <a:ext uri="{FF2B5EF4-FFF2-40B4-BE49-F238E27FC236}">
                <a16:creationId xmlns:a16="http://schemas.microsoft.com/office/drawing/2014/main" id="{0DAD817C-223B-4713-A565-4C9E67CB8DDB}"/>
              </a:ext>
            </a:extLst>
          </p:cNvPr>
          <p:cNvGrpSpPr/>
          <p:nvPr/>
        </p:nvGrpSpPr>
        <p:grpSpPr>
          <a:xfrm>
            <a:off x="1206642" y="3807722"/>
            <a:ext cx="7310813" cy="2336303"/>
            <a:chOff x="1206642" y="3807722"/>
            <a:chExt cx="7310813" cy="2336303"/>
          </a:xfrm>
        </p:grpSpPr>
        <p:sp>
          <p:nvSpPr>
            <p:cNvPr id="15" name="TextBox 14">
              <a:extLst>
                <a:ext uri="{FF2B5EF4-FFF2-40B4-BE49-F238E27FC236}">
                  <a16:creationId xmlns:a16="http://schemas.microsoft.com/office/drawing/2014/main" id="{DC783413-A54A-4C9C-B04C-CE2575BEA3C7}"/>
                </a:ext>
              </a:extLst>
            </p:cNvPr>
            <p:cNvSpPr txBox="1"/>
            <p:nvPr/>
          </p:nvSpPr>
          <p:spPr>
            <a:xfrm>
              <a:off x="5007618" y="5682360"/>
              <a:ext cx="1502453" cy="461665"/>
            </a:xfrm>
            <a:prstGeom prst="rect">
              <a:avLst/>
            </a:prstGeom>
            <a:noFill/>
          </p:spPr>
          <p:txBody>
            <a:bodyPr wrap="square" rtlCol="0">
              <a:spAutoFit/>
            </a:bodyPr>
            <a:lstStyle/>
            <a:p>
              <a:pPr>
                <a:spcAft>
                  <a:spcPts val="600"/>
                </a:spcAft>
              </a:pPr>
              <a:r>
                <a:rPr lang="en-GB" sz="2400" dirty="0"/>
                <a:t>Fulcrum</a:t>
              </a:r>
            </a:p>
          </p:txBody>
        </p:sp>
        <p:sp>
          <p:nvSpPr>
            <p:cNvPr id="16" name="Isosceles Triangle 15">
              <a:extLst>
                <a:ext uri="{FF2B5EF4-FFF2-40B4-BE49-F238E27FC236}">
                  <a16:creationId xmlns:a16="http://schemas.microsoft.com/office/drawing/2014/main" id="{72E869E0-5AC5-4FBC-B8EB-237F5A332B59}"/>
                </a:ext>
              </a:extLst>
            </p:cNvPr>
            <p:cNvSpPr/>
            <p:nvPr/>
          </p:nvSpPr>
          <p:spPr>
            <a:xfrm>
              <a:off x="5006494" y="4602240"/>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B39C4BC-1D33-459C-97EA-4EACE334C0A1}"/>
                </a:ext>
              </a:extLst>
            </p:cNvPr>
            <p:cNvSpPr txBox="1"/>
            <p:nvPr/>
          </p:nvSpPr>
          <p:spPr>
            <a:xfrm>
              <a:off x="7015002" y="4139037"/>
              <a:ext cx="1502453" cy="461665"/>
            </a:xfrm>
            <a:prstGeom prst="rect">
              <a:avLst/>
            </a:prstGeom>
            <a:noFill/>
          </p:spPr>
          <p:txBody>
            <a:bodyPr wrap="square" rtlCol="0">
              <a:spAutoFit/>
            </a:bodyPr>
            <a:lstStyle/>
            <a:p>
              <a:pPr>
                <a:spcAft>
                  <a:spcPts val="600"/>
                </a:spcAft>
              </a:pPr>
              <a:r>
                <a:rPr lang="en-GB" sz="2400" dirty="0"/>
                <a:t>Load</a:t>
              </a:r>
            </a:p>
          </p:txBody>
        </p:sp>
        <p:sp>
          <p:nvSpPr>
            <p:cNvPr id="22" name="TextBox 21">
              <a:extLst>
                <a:ext uri="{FF2B5EF4-FFF2-40B4-BE49-F238E27FC236}">
                  <a16:creationId xmlns:a16="http://schemas.microsoft.com/office/drawing/2014/main" id="{EE2FD6F7-FA45-4C7C-8167-0ACF7B842824}"/>
                </a:ext>
              </a:extLst>
            </p:cNvPr>
            <p:cNvSpPr txBox="1"/>
            <p:nvPr/>
          </p:nvSpPr>
          <p:spPr>
            <a:xfrm>
              <a:off x="1450742" y="5451527"/>
              <a:ext cx="1502453" cy="461665"/>
            </a:xfrm>
            <a:prstGeom prst="rect">
              <a:avLst/>
            </a:prstGeom>
            <a:noFill/>
          </p:spPr>
          <p:txBody>
            <a:bodyPr wrap="square" rtlCol="0">
              <a:spAutoFit/>
            </a:bodyPr>
            <a:lstStyle/>
            <a:p>
              <a:pPr>
                <a:spcAft>
                  <a:spcPts val="600"/>
                </a:spcAft>
              </a:pPr>
              <a:r>
                <a:rPr lang="en-GB" sz="2400" dirty="0"/>
                <a:t>Effort</a:t>
              </a:r>
            </a:p>
          </p:txBody>
        </p:sp>
        <p:grpSp>
          <p:nvGrpSpPr>
            <p:cNvPr id="6" name="Group 5">
              <a:extLst>
                <a:ext uri="{FF2B5EF4-FFF2-40B4-BE49-F238E27FC236}">
                  <a16:creationId xmlns:a16="http://schemas.microsoft.com/office/drawing/2014/main" id="{EB8457E1-C35D-4BC2-93EB-AB13723DA198}"/>
                </a:ext>
              </a:extLst>
            </p:cNvPr>
            <p:cNvGrpSpPr/>
            <p:nvPr/>
          </p:nvGrpSpPr>
          <p:grpSpPr>
            <a:xfrm rot="20845728">
              <a:off x="1206642" y="3807722"/>
              <a:ext cx="6696744" cy="1003940"/>
              <a:chOff x="1206640" y="3598300"/>
              <a:chExt cx="6696744" cy="1003940"/>
            </a:xfrm>
          </p:grpSpPr>
          <p:sp>
            <p:nvSpPr>
              <p:cNvPr id="18" name="Rectangle 17">
                <a:extLst>
                  <a:ext uri="{FF2B5EF4-FFF2-40B4-BE49-F238E27FC236}">
                    <a16:creationId xmlns:a16="http://schemas.microsoft.com/office/drawing/2014/main" id="{6F1230FB-450E-4A43-9F78-E6428EC4A0B9}"/>
                  </a:ext>
                </a:extLst>
              </p:cNvPr>
              <p:cNvSpPr/>
              <p:nvPr/>
            </p:nvSpPr>
            <p:spPr>
              <a:xfrm>
                <a:off x="1206640" y="4356433"/>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rapezoid 18">
                <a:extLst>
                  <a:ext uri="{FF2B5EF4-FFF2-40B4-BE49-F238E27FC236}">
                    <a16:creationId xmlns:a16="http://schemas.microsoft.com/office/drawing/2014/main" id="{477EA11A-8175-4369-9BC8-B36601CBACE6}"/>
                  </a:ext>
                </a:extLst>
              </p:cNvPr>
              <p:cNvSpPr/>
              <p:nvPr/>
            </p:nvSpPr>
            <p:spPr>
              <a:xfrm>
                <a:off x="6967280" y="3598300"/>
                <a:ext cx="803841" cy="75813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Trapezoid 22">
                <a:extLst>
                  <a:ext uri="{FF2B5EF4-FFF2-40B4-BE49-F238E27FC236}">
                    <a16:creationId xmlns:a16="http://schemas.microsoft.com/office/drawing/2014/main" id="{5E374890-70FA-4DAB-BDF0-6A7D00674DE9}"/>
                  </a:ext>
                </a:extLst>
              </p:cNvPr>
              <p:cNvSpPr/>
              <p:nvPr/>
            </p:nvSpPr>
            <p:spPr>
              <a:xfrm>
                <a:off x="1283204" y="3598300"/>
                <a:ext cx="803841" cy="75813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2583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4664" y="1235131"/>
            <a:ext cx="7628509" cy="707886"/>
          </a:xfrm>
          <a:prstGeom prst="rect">
            <a:avLst/>
          </a:prstGeom>
          <a:noFill/>
        </p:spPr>
        <p:txBody>
          <a:bodyPr wrap="square" rtlCol="0">
            <a:spAutoFit/>
          </a:bodyPr>
          <a:lstStyle/>
          <a:p>
            <a:r>
              <a:rPr lang="en-GB" sz="4000" b="1" dirty="0"/>
              <a:t>And… What happens this time?</a:t>
            </a:r>
          </a:p>
        </p:txBody>
      </p:sp>
      <p:grpSp>
        <p:nvGrpSpPr>
          <p:cNvPr id="5" name="Group 4">
            <a:extLst>
              <a:ext uri="{FF2B5EF4-FFF2-40B4-BE49-F238E27FC236}">
                <a16:creationId xmlns:a16="http://schemas.microsoft.com/office/drawing/2014/main" id="{FE8E134D-35EE-4E85-BE54-7E91E79433B5}"/>
              </a:ext>
            </a:extLst>
          </p:cNvPr>
          <p:cNvGrpSpPr/>
          <p:nvPr/>
        </p:nvGrpSpPr>
        <p:grpSpPr>
          <a:xfrm>
            <a:off x="1204194" y="3356992"/>
            <a:ext cx="7315707" cy="2817754"/>
            <a:chOff x="1204194" y="3356992"/>
            <a:chExt cx="7315707" cy="2817754"/>
          </a:xfrm>
        </p:grpSpPr>
        <p:sp>
          <p:nvSpPr>
            <p:cNvPr id="50" name="TextBox 49"/>
            <p:cNvSpPr txBox="1"/>
            <p:nvPr/>
          </p:nvSpPr>
          <p:spPr>
            <a:xfrm>
              <a:off x="4007749" y="5713081"/>
              <a:ext cx="1502453" cy="461665"/>
            </a:xfrm>
            <a:prstGeom prst="rect">
              <a:avLst/>
            </a:prstGeom>
            <a:noFill/>
          </p:spPr>
          <p:txBody>
            <a:bodyPr wrap="square" rtlCol="0">
              <a:spAutoFit/>
            </a:bodyPr>
            <a:lstStyle/>
            <a:p>
              <a:pPr>
                <a:spcAft>
                  <a:spcPts val="600"/>
                </a:spcAft>
              </a:pPr>
              <a:r>
                <a:rPr lang="en-GB" sz="2400" dirty="0"/>
                <a:t>Fulcrum</a:t>
              </a:r>
            </a:p>
          </p:txBody>
        </p:sp>
        <p:sp>
          <p:nvSpPr>
            <p:cNvPr id="2" name="Isosceles Triangle 1">
              <a:extLst>
                <a:ext uri="{FF2B5EF4-FFF2-40B4-BE49-F238E27FC236}">
                  <a16:creationId xmlns:a16="http://schemas.microsoft.com/office/drawing/2014/main" id="{0C6CDF36-AF2C-4862-8252-D043A26D7398}"/>
                </a:ext>
              </a:extLst>
            </p:cNvPr>
            <p:cNvSpPr/>
            <p:nvPr/>
          </p:nvSpPr>
          <p:spPr>
            <a:xfrm>
              <a:off x="3979893" y="4602240"/>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272EFB4-EB76-4697-BFDC-053ECF31C982}"/>
                </a:ext>
              </a:extLst>
            </p:cNvPr>
            <p:cNvSpPr/>
            <p:nvPr/>
          </p:nvSpPr>
          <p:spPr>
            <a:xfrm>
              <a:off x="1204194" y="4356433"/>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rapezoid 7">
              <a:extLst>
                <a:ext uri="{FF2B5EF4-FFF2-40B4-BE49-F238E27FC236}">
                  <a16:creationId xmlns:a16="http://schemas.microsoft.com/office/drawing/2014/main" id="{E535399F-415E-4C72-9A7B-667A516E83F5}"/>
                </a:ext>
              </a:extLst>
            </p:cNvPr>
            <p:cNvSpPr/>
            <p:nvPr/>
          </p:nvSpPr>
          <p:spPr>
            <a:xfrm>
              <a:off x="6784654" y="3356992"/>
              <a:ext cx="1043290" cy="999441"/>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B8922A2-27D6-4457-BB03-F0E1EE31D2B0}"/>
                </a:ext>
              </a:extLst>
            </p:cNvPr>
            <p:cNvSpPr txBox="1"/>
            <p:nvPr/>
          </p:nvSpPr>
          <p:spPr>
            <a:xfrm>
              <a:off x="7017448" y="4583103"/>
              <a:ext cx="1502453" cy="461665"/>
            </a:xfrm>
            <a:prstGeom prst="rect">
              <a:avLst/>
            </a:prstGeom>
            <a:noFill/>
          </p:spPr>
          <p:txBody>
            <a:bodyPr wrap="square" rtlCol="0">
              <a:spAutoFit/>
            </a:bodyPr>
            <a:lstStyle/>
            <a:p>
              <a:pPr>
                <a:spcAft>
                  <a:spcPts val="600"/>
                </a:spcAft>
              </a:pPr>
              <a:r>
                <a:rPr lang="en-GB" sz="2400" dirty="0"/>
                <a:t>Load</a:t>
              </a:r>
            </a:p>
          </p:txBody>
        </p:sp>
        <p:sp>
          <p:nvSpPr>
            <p:cNvPr id="21" name="TextBox 20">
              <a:extLst>
                <a:ext uri="{FF2B5EF4-FFF2-40B4-BE49-F238E27FC236}">
                  <a16:creationId xmlns:a16="http://schemas.microsoft.com/office/drawing/2014/main" id="{309F044F-E119-4D80-859A-26E471A7258E}"/>
                </a:ext>
              </a:extLst>
            </p:cNvPr>
            <p:cNvSpPr txBox="1"/>
            <p:nvPr/>
          </p:nvSpPr>
          <p:spPr>
            <a:xfrm>
              <a:off x="1257934" y="4583104"/>
              <a:ext cx="1502453" cy="461665"/>
            </a:xfrm>
            <a:prstGeom prst="rect">
              <a:avLst/>
            </a:prstGeom>
            <a:noFill/>
          </p:spPr>
          <p:txBody>
            <a:bodyPr wrap="square" rtlCol="0">
              <a:spAutoFit/>
            </a:bodyPr>
            <a:lstStyle/>
            <a:p>
              <a:pPr>
                <a:spcAft>
                  <a:spcPts val="600"/>
                </a:spcAft>
              </a:pPr>
              <a:r>
                <a:rPr lang="en-GB" sz="2400" dirty="0"/>
                <a:t>Effort</a:t>
              </a:r>
            </a:p>
          </p:txBody>
        </p:sp>
        <p:sp>
          <p:nvSpPr>
            <p:cNvPr id="12" name="Trapezoid 11">
              <a:extLst>
                <a:ext uri="{FF2B5EF4-FFF2-40B4-BE49-F238E27FC236}">
                  <a16:creationId xmlns:a16="http://schemas.microsoft.com/office/drawing/2014/main" id="{C932721E-97B6-4206-88D5-0092E661260D}"/>
                </a:ext>
              </a:extLst>
            </p:cNvPr>
            <p:cNvSpPr/>
            <p:nvPr/>
          </p:nvSpPr>
          <p:spPr>
            <a:xfrm>
              <a:off x="1280759" y="3789040"/>
              <a:ext cx="626946" cy="56739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D6C2B301-9E43-44AB-87A4-A05C8FAC7926}"/>
              </a:ext>
            </a:extLst>
          </p:cNvPr>
          <p:cNvSpPr txBox="1"/>
          <p:nvPr/>
        </p:nvSpPr>
        <p:spPr>
          <a:xfrm>
            <a:off x="250041" y="1931721"/>
            <a:ext cx="7623133" cy="907941"/>
          </a:xfrm>
          <a:prstGeom prst="rect">
            <a:avLst/>
          </a:prstGeom>
          <a:noFill/>
        </p:spPr>
        <p:txBody>
          <a:bodyPr wrap="square" rtlCol="0">
            <a:spAutoFit/>
          </a:bodyPr>
          <a:lstStyle/>
          <a:p>
            <a:pPr>
              <a:spcAft>
                <a:spcPts val="600"/>
              </a:spcAft>
            </a:pPr>
            <a:r>
              <a:rPr lang="en-GB" sz="2400" dirty="0"/>
              <a:t>The load is bigger than the effort.</a:t>
            </a:r>
          </a:p>
          <a:p>
            <a:pPr>
              <a:spcAft>
                <a:spcPts val="600"/>
              </a:spcAft>
            </a:pPr>
            <a:r>
              <a:rPr lang="en-GB" sz="2400" dirty="0"/>
              <a:t>They are each the same distance from the fulcrum. </a:t>
            </a:r>
          </a:p>
        </p:txBody>
      </p:sp>
      <p:grpSp>
        <p:nvGrpSpPr>
          <p:cNvPr id="9" name="Group 8">
            <a:extLst>
              <a:ext uri="{FF2B5EF4-FFF2-40B4-BE49-F238E27FC236}">
                <a16:creationId xmlns:a16="http://schemas.microsoft.com/office/drawing/2014/main" id="{1CEE96E2-19D6-459A-9BDF-93476B3F37CF}"/>
              </a:ext>
            </a:extLst>
          </p:cNvPr>
          <p:cNvGrpSpPr/>
          <p:nvPr/>
        </p:nvGrpSpPr>
        <p:grpSpPr>
          <a:xfrm>
            <a:off x="1149173" y="3356992"/>
            <a:ext cx="7118523" cy="2817754"/>
            <a:chOff x="1149173" y="3356992"/>
            <a:chExt cx="7118523" cy="2817754"/>
          </a:xfrm>
        </p:grpSpPr>
        <p:sp>
          <p:nvSpPr>
            <p:cNvPr id="14" name="TextBox 13">
              <a:extLst>
                <a:ext uri="{FF2B5EF4-FFF2-40B4-BE49-F238E27FC236}">
                  <a16:creationId xmlns:a16="http://schemas.microsoft.com/office/drawing/2014/main" id="{F1A4D878-C4AC-448D-930E-A6CDDC69A29E}"/>
                </a:ext>
              </a:extLst>
            </p:cNvPr>
            <p:cNvSpPr txBox="1"/>
            <p:nvPr/>
          </p:nvSpPr>
          <p:spPr>
            <a:xfrm>
              <a:off x="4007749" y="5713081"/>
              <a:ext cx="1502453" cy="461665"/>
            </a:xfrm>
            <a:prstGeom prst="rect">
              <a:avLst/>
            </a:prstGeom>
            <a:noFill/>
          </p:spPr>
          <p:txBody>
            <a:bodyPr wrap="square" rtlCol="0">
              <a:spAutoFit/>
            </a:bodyPr>
            <a:lstStyle/>
            <a:p>
              <a:pPr>
                <a:spcAft>
                  <a:spcPts val="600"/>
                </a:spcAft>
              </a:pPr>
              <a:r>
                <a:rPr lang="en-GB" sz="2400" dirty="0"/>
                <a:t>Fulcrum</a:t>
              </a:r>
            </a:p>
          </p:txBody>
        </p:sp>
        <p:grpSp>
          <p:nvGrpSpPr>
            <p:cNvPr id="7" name="Group 6">
              <a:extLst>
                <a:ext uri="{FF2B5EF4-FFF2-40B4-BE49-F238E27FC236}">
                  <a16:creationId xmlns:a16="http://schemas.microsoft.com/office/drawing/2014/main" id="{11E04C0C-5060-4251-B710-4A2182C85298}"/>
                </a:ext>
              </a:extLst>
            </p:cNvPr>
            <p:cNvGrpSpPr/>
            <p:nvPr/>
          </p:nvGrpSpPr>
          <p:grpSpPr>
            <a:xfrm>
              <a:off x="1149173" y="3356992"/>
              <a:ext cx="7118523" cy="2391239"/>
              <a:chOff x="1149173" y="3356992"/>
              <a:chExt cx="7118523" cy="2391239"/>
            </a:xfrm>
          </p:grpSpPr>
          <p:sp>
            <p:nvSpPr>
              <p:cNvPr id="15" name="Isosceles Triangle 14">
                <a:extLst>
                  <a:ext uri="{FF2B5EF4-FFF2-40B4-BE49-F238E27FC236}">
                    <a16:creationId xmlns:a16="http://schemas.microsoft.com/office/drawing/2014/main" id="{A76ECEB9-B3DA-4B34-A5C9-09BBE342848A}"/>
                  </a:ext>
                </a:extLst>
              </p:cNvPr>
              <p:cNvSpPr/>
              <p:nvPr/>
            </p:nvSpPr>
            <p:spPr>
              <a:xfrm>
                <a:off x="3979893" y="4602240"/>
                <a:ext cx="1163797" cy="1080120"/>
              </a:xfrm>
              <a:prstGeom prst="triangle">
                <a:avLst/>
              </a:prstGeom>
              <a:gradFill>
                <a:gsLst>
                  <a:gs pos="0">
                    <a:schemeClr val="tx1"/>
                  </a:gs>
                  <a:gs pos="100000">
                    <a:schemeClr val="bg1">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6F35E97-7562-4EE9-8661-7FA1A0BAC994}"/>
                  </a:ext>
                </a:extLst>
              </p:cNvPr>
              <p:cNvSpPr txBox="1"/>
              <p:nvPr/>
            </p:nvSpPr>
            <p:spPr>
              <a:xfrm>
                <a:off x="6765243" y="5286566"/>
                <a:ext cx="1502453" cy="461665"/>
              </a:xfrm>
              <a:prstGeom prst="rect">
                <a:avLst/>
              </a:prstGeom>
              <a:noFill/>
            </p:spPr>
            <p:txBody>
              <a:bodyPr wrap="square" rtlCol="0">
                <a:spAutoFit/>
              </a:bodyPr>
              <a:lstStyle/>
              <a:p>
                <a:pPr>
                  <a:spcAft>
                    <a:spcPts val="600"/>
                  </a:spcAft>
                </a:pPr>
                <a:r>
                  <a:rPr lang="en-GB" sz="2400" dirty="0"/>
                  <a:t>Load</a:t>
                </a:r>
              </a:p>
            </p:txBody>
          </p:sp>
          <p:sp>
            <p:nvSpPr>
              <p:cNvPr id="20" name="TextBox 19">
                <a:extLst>
                  <a:ext uri="{FF2B5EF4-FFF2-40B4-BE49-F238E27FC236}">
                    <a16:creationId xmlns:a16="http://schemas.microsoft.com/office/drawing/2014/main" id="{E56EF8B6-E204-45FC-98CD-10D0588EE267}"/>
                  </a:ext>
                </a:extLst>
              </p:cNvPr>
              <p:cNvSpPr txBox="1"/>
              <p:nvPr/>
            </p:nvSpPr>
            <p:spPr>
              <a:xfrm>
                <a:off x="1149173" y="3960905"/>
                <a:ext cx="1502453" cy="461665"/>
              </a:xfrm>
              <a:prstGeom prst="rect">
                <a:avLst/>
              </a:prstGeom>
              <a:noFill/>
            </p:spPr>
            <p:txBody>
              <a:bodyPr wrap="square" rtlCol="0">
                <a:spAutoFit/>
              </a:bodyPr>
              <a:lstStyle/>
              <a:p>
                <a:pPr>
                  <a:spcAft>
                    <a:spcPts val="600"/>
                  </a:spcAft>
                </a:pPr>
                <a:r>
                  <a:rPr lang="en-GB" sz="2400" dirty="0"/>
                  <a:t>Effort</a:t>
                </a:r>
              </a:p>
            </p:txBody>
          </p:sp>
          <p:grpSp>
            <p:nvGrpSpPr>
              <p:cNvPr id="6" name="Group 5">
                <a:extLst>
                  <a:ext uri="{FF2B5EF4-FFF2-40B4-BE49-F238E27FC236}">
                    <a16:creationId xmlns:a16="http://schemas.microsoft.com/office/drawing/2014/main" id="{8C22FF00-CE2B-42FD-8E72-602AD2D67387}"/>
                  </a:ext>
                </a:extLst>
              </p:cNvPr>
              <p:cNvGrpSpPr/>
              <p:nvPr/>
            </p:nvGrpSpPr>
            <p:grpSpPr>
              <a:xfrm rot="760441">
                <a:off x="1204194" y="3356992"/>
                <a:ext cx="6696744" cy="1245248"/>
                <a:chOff x="1204194" y="3356992"/>
                <a:chExt cx="6696744" cy="1245248"/>
              </a:xfrm>
            </p:grpSpPr>
            <p:sp>
              <p:nvSpPr>
                <p:cNvPr id="16" name="Rectangle 15">
                  <a:extLst>
                    <a:ext uri="{FF2B5EF4-FFF2-40B4-BE49-F238E27FC236}">
                      <a16:creationId xmlns:a16="http://schemas.microsoft.com/office/drawing/2014/main" id="{6B1846A3-1560-4914-9B6A-F228B34CAF70}"/>
                    </a:ext>
                  </a:extLst>
                </p:cNvPr>
                <p:cNvSpPr/>
                <p:nvPr/>
              </p:nvSpPr>
              <p:spPr>
                <a:xfrm>
                  <a:off x="1204194" y="4356433"/>
                  <a:ext cx="6696744" cy="245807"/>
                </a:xfrm>
                <a:prstGeom prst="rect">
                  <a:avLst/>
                </a:prstGeom>
                <a:gradFill>
                  <a:gsLst>
                    <a:gs pos="0">
                      <a:schemeClr val="accent6">
                        <a:lumMod val="75000"/>
                      </a:schemeClr>
                    </a:gs>
                    <a:gs pos="100000">
                      <a:schemeClr val="accent6">
                        <a:lumMod val="60000"/>
                        <a:lumOff val="4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rapezoid 17">
                  <a:extLst>
                    <a:ext uri="{FF2B5EF4-FFF2-40B4-BE49-F238E27FC236}">
                      <a16:creationId xmlns:a16="http://schemas.microsoft.com/office/drawing/2014/main" id="{1EAC5FC9-3F38-4AEC-AFAE-11D3010CD0FF}"/>
                    </a:ext>
                  </a:extLst>
                </p:cNvPr>
                <p:cNvSpPr/>
                <p:nvPr/>
              </p:nvSpPr>
              <p:spPr>
                <a:xfrm>
                  <a:off x="6784654" y="3356992"/>
                  <a:ext cx="1043290" cy="999441"/>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Trapezoid 21">
                  <a:extLst>
                    <a:ext uri="{FF2B5EF4-FFF2-40B4-BE49-F238E27FC236}">
                      <a16:creationId xmlns:a16="http://schemas.microsoft.com/office/drawing/2014/main" id="{51BF7D0F-2F75-409E-AC27-4C70B795F5FD}"/>
                    </a:ext>
                  </a:extLst>
                </p:cNvPr>
                <p:cNvSpPr/>
                <p:nvPr/>
              </p:nvSpPr>
              <p:spPr>
                <a:xfrm>
                  <a:off x="1280759" y="3789040"/>
                  <a:ext cx="626946" cy="567393"/>
                </a:xfrm>
                <a:prstGeom prst="trapezoid">
                  <a:avLst/>
                </a:prstGeom>
                <a:gradFill>
                  <a:gsLst>
                    <a:gs pos="0">
                      <a:srgbClr val="00B050"/>
                    </a:gs>
                    <a:gs pos="10000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spTree>
    <p:extLst>
      <p:ext uri="{BB962C8B-B14F-4D97-AF65-F5344CB8AC3E}">
        <p14:creationId xmlns:p14="http://schemas.microsoft.com/office/powerpoint/2010/main" val="399150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625CA53-7017-4008-9E39-7D3262C0ECFC}"/>
              </a:ext>
            </a:extLst>
          </p:cNvPr>
          <p:cNvPicPr>
            <a:picLocks noChangeAspect="1"/>
          </p:cNvPicPr>
          <p:nvPr/>
        </p:nvPicPr>
        <p:blipFill>
          <a:blip r:embed="rId3"/>
          <a:stretch>
            <a:fillRect/>
          </a:stretch>
        </p:blipFill>
        <p:spPr>
          <a:xfrm>
            <a:off x="1204697" y="2194921"/>
            <a:ext cx="6440998" cy="2672488"/>
          </a:xfrm>
          <a:prstGeom prst="rect">
            <a:avLst/>
          </a:prstGeom>
        </p:spPr>
      </p:pic>
      <p:sp>
        <p:nvSpPr>
          <p:cNvPr id="9" name="TextBox 8">
            <a:extLst>
              <a:ext uri="{FF2B5EF4-FFF2-40B4-BE49-F238E27FC236}">
                <a16:creationId xmlns:a16="http://schemas.microsoft.com/office/drawing/2014/main" id="{11DA7811-B5E0-4546-A3EB-7016E38B712D}"/>
              </a:ext>
            </a:extLst>
          </p:cNvPr>
          <p:cNvSpPr txBox="1"/>
          <p:nvPr/>
        </p:nvSpPr>
        <p:spPr>
          <a:xfrm>
            <a:off x="114721" y="1182545"/>
            <a:ext cx="8382052" cy="584775"/>
          </a:xfrm>
          <a:prstGeom prst="rect">
            <a:avLst/>
          </a:prstGeom>
          <a:noFill/>
        </p:spPr>
        <p:txBody>
          <a:bodyPr wrap="square" rtlCol="0">
            <a:spAutoFit/>
          </a:bodyPr>
          <a:lstStyle/>
          <a:p>
            <a:r>
              <a:rPr lang="en-GB" sz="3200" b="1" dirty="0"/>
              <a:t>Now do this…</a:t>
            </a:r>
          </a:p>
        </p:txBody>
      </p:sp>
      <p:sp>
        <p:nvSpPr>
          <p:cNvPr id="10" name="TextBox 9">
            <a:extLst>
              <a:ext uri="{FF2B5EF4-FFF2-40B4-BE49-F238E27FC236}">
                <a16:creationId xmlns:a16="http://schemas.microsoft.com/office/drawing/2014/main" id="{F587767C-AD72-406E-BCFB-44BA1B276FB2}"/>
              </a:ext>
            </a:extLst>
          </p:cNvPr>
          <p:cNvSpPr txBox="1"/>
          <p:nvPr/>
        </p:nvSpPr>
        <p:spPr>
          <a:xfrm>
            <a:off x="114721" y="1702201"/>
            <a:ext cx="8267160" cy="461665"/>
          </a:xfrm>
          <a:prstGeom prst="rect">
            <a:avLst/>
          </a:prstGeom>
          <a:noFill/>
        </p:spPr>
        <p:txBody>
          <a:bodyPr wrap="square" rtlCol="0">
            <a:spAutoFit/>
          </a:bodyPr>
          <a:lstStyle/>
          <a:p>
            <a:r>
              <a:rPr lang="en-GB" sz="2400" dirty="0"/>
              <a:t>Create the set up shown below: </a:t>
            </a:r>
          </a:p>
        </p:txBody>
      </p:sp>
      <p:sp>
        <p:nvSpPr>
          <p:cNvPr id="14" name="TextBox 13">
            <a:extLst>
              <a:ext uri="{FF2B5EF4-FFF2-40B4-BE49-F238E27FC236}">
                <a16:creationId xmlns:a16="http://schemas.microsoft.com/office/drawing/2014/main" id="{0D925249-3F1E-403B-B070-ADED7C3D921A}"/>
              </a:ext>
            </a:extLst>
          </p:cNvPr>
          <p:cNvSpPr txBox="1"/>
          <p:nvPr/>
        </p:nvSpPr>
        <p:spPr>
          <a:xfrm>
            <a:off x="170998" y="5155799"/>
            <a:ext cx="3773540" cy="830997"/>
          </a:xfrm>
          <a:prstGeom prst="rect">
            <a:avLst/>
          </a:prstGeom>
          <a:noFill/>
        </p:spPr>
        <p:txBody>
          <a:bodyPr wrap="square" rtlCol="0">
            <a:spAutoFit/>
          </a:bodyPr>
          <a:lstStyle/>
          <a:p>
            <a:r>
              <a:rPr lang="en-GB" sz="2400" i="1" dirty="0"/>
              <a:t>Use sticky tape to hold the binder clip and cups in place</a:t>
            </a:r>
          </a:p>
        </p:txBody>
      </p:sp>
      <p:pic>
        <p:nvPicPr>
          <p:cNvPr id="20" name="Picture 19">
            <a:extLst>
              <a:ext uri="{FF2B5EF4-FFF2-40B4-BE49-F238E27FC236}">
                <a16:creationId xmlns:a16="http://schemas.microsoft.com/office/drawing/2014/main" id="{FE4BFAFF-C7DE-4561-8E95-31FF878F5F64}"/>
              </a:ext>
            </a:extLst>
          </p:cNvPr>
          <p:cNvPicPr>
            <a:picLocks noChangeAspect="1"/>
          </p:cNvPicPr>
          <p:nvPr/>
        </p:nvPicPr>
        <p:blipFill>
          <a:blip r:embed="rId4"/>
          <a:stretch>
            <a:fillRect/>
          </a:stretch>
        </p:blipFill>
        <p:spPr>
          <a:xfrm>
            <a:off x="3926155" y="5018290"/>
            <a:ext cx="1701960" cy="1106014"/>
          </a:xfrm>
          <a:prstGeom prst="rect">
            <a:avLst/>
          </a:prstGeom>
        </p:spPr>
      </p:pic>
      <p:pic>
        <p:nvPicPr>
          <p:cNvPr id="22" name="Picture 21">
            <a:extLst>
              <a:ext uri="{FF2B5EF4-FFF2-40B4-BE49-F238E27FC236}">
                <a16:creationId xmlns:a16="http://schemas.microsoft.com/office/drawing/2014/main" id="{70D9D1EC-C53F-459F-9139-84C6E9B753F1}"/>
              </a:ext>
            </a:extLst>
          </p:cNvPr>
          <p:cNvPicPr>
            <a:picLocks noChangeAspect="1"/>
          </p:cNvPicPr>
          <p:nvPr/>
        </p:nvPicPr>
        <p:blipFill>
          <a:blip r:embed="rId5"/>
          <a:stretch>
            <a:fillRect/>
          </a:stretch>
        </p:blipFill>
        <p:spPr>
          <a:xfrm>
            <a:off x="5796136" y="5015554"/>
            <a:ext cx="1163798" cy="1091549"/>
          </a:xfrm>
          <a:prstGeom prst="rect">
            <a:avLst/>
          </a:prstGeom>
        </p:spPr>
      </p:pic>
      <p:sp>
        <p:nvSpPr>
          <p:cNvPr id="23" name="Rectangular Callout 23">
            <a:extLst>
              <a:ext uri="{FF2B5EF4-FFF2-40B4-BE49-F238E27FC236}">
                <a16:creationId xmlns:a16="http://schemas.microsoft.com/office/drawing/2014/main" id="{041DCF12-B38B-4D52-B507-338FFCC32544}"/>
              </a:ext>
            </a:extLst>
          </p:cNvPr>
          <p:cNvSpPr/>
          <p:nvPr/>
        </p:nvSpPr>
        <p:spPr>
          <a:xfrm>
            <a:off x="114721" y="4140515"/>
            <a:ext cx="1368413" cy="584775"/>
          </a:xfrm>
          <a:prstGeom prst="wedgeRectCallout">
            <a:avLst>
              <a:gd name="adj1" fmla="val 70097"/>
              <a:gd name="adj2" fmla="val -119636"/>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Load cup</a:t>
            </a:r>
          </a:p>
        </p:txBody>
      </p:sp>
      <p:sp>
        <p:nvSpPr>
          <p:cNvPr id="24" name="Rectangular Callout 23">
            <a:extLst>
              <a:ext uri="{FF2B5EF4-FFF2-40B4-BE49-F238E27FC236}">
                <a16:creationId xmlns:a16="http://schemas.microsoft.com/office/drawing/2014/main" id="{062E7CC7-FAEA-4DDA-914E-EC3E66C49B7D}"/>
              </a:ext>
            </a:extLst>
          </p:cNvPr>
          <p:cNvSpPr/>
          <p:nvPr/>
        </p:nvSpPr>
        <p:spPr>
          <a:xfrm>
            <a:off x="3069214" y="3053081"/>
            <a:ext cx="1368413" cy="584775"/>
          </a:xfrm>
          <a:prstGeom prst="wedgeRectCallout">
            <a:avLst>
              <a:gd name="adj1" fmla="val -22222"/>
              <a:gd name="adj2" fmla="val 145778"/>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Ruler</a:t>
            </a:r>
          </a:p>
        </p:txBody>
      </p:sp>
      <p:sp>
        <p:nvSpPr>
          <p:cNvPr id="25" name="Rectangular Callout 23">
            <a:extLst>
              <a:ext uri="{FF2B5EF4-FFF2-40B4-BE49-F238E27FC236}">
                <a16:creationId xmlns:a16="http://schemas.microsoft.com/office/drawing/2014/main" id="{B16786B4-4687-4BBB-A123-39C93BE7A31E}"/>
              </a:ext>
            </a:extLst>
          </p:cNvPr>
          <p:cNvSpPr/>
          <p:nvPr/>
        </p:nvSpPr>
        <p:spPr>
          <a:xfrm>
            <a:off x="7503837" y="1436972"/>
            <a:ext cx="1496567" cy="584775"/>
          </a:xfrm>
          <a:prstGeom prst="wedgeRectCallout">
            <a:avLst>
              <a:gd name="adj1" fmla="val -58534"/>
              <a:gd name="adj2" fmla="val 170467"/>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Effort cup</a:t>
            </a:r>
          </a:p>
        </p:txBody>
      </p:sp>
      <p:sp>
        <p:nvSpPr>
          <p:cNvPr id="26" name="Rectangular Callout 23">
            <a:extLst>
              <a:ext uri="{FF2B5EF4-FFF2-40B4-BE49-F238E27FC236}">
                <a16:creationId xmlns:a16="http://schemas.microsoft.com/office/drawing/2014/main" id="{CD0B0E46-026B-47C6-9CBE-159B7A0975B4}"/>
              </a:ext>
            </a:extLst>
          </p:cNvPr>
          <p:cNvSpPr/>
          <p:nvPr/>
        </p:nvSpPr>
        <p:spPr>
          <a:xfrm>
            <a:off x="7342288" y="4694135"/>
            <a:ext cx="1496567" cy="726893"/>
          </a:xfrm>
          <a:prstGeom prst="wedgeRectCallout">
            <a:avLst>
              <a:gd name="adj1" fmla="val -236206"/>
              <a:gd name="adj2" fmla="val -76429"/>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Binder clip (fulcrum)</a:t>
            </a:r>
          </a:p>
        </p:txBody>
      </p:sp>
    </p:spTree>
    <p:extLst>
      <p:ext uri="{BB962C8B-B14F-4D97-AF65-F5344CB8AC3E}">
        <p14:creationId xmlns:p14="http://schemas.microsoft.com/office/powerpoint/2010/main" val="1825188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186" y="1188041"/>
            <a:ext cx="6480720" cy="584775"/>
          </a:xfrm>
          <a:prstGeom prst="rect">
            <a:avLst/>
          </a:prstGeom>
          <a:noFill/>
        </p:spPr>
        <p:txBody>
          <a:bodyPr wrap="square" rtlCol="0">
            <a:spAutoFit/>
          </a:bodyPr>
          <a:lstStyle/>
          <a:p>
            <a:r>
              <a:rPr lang="en-GB" sz="3200" b="1" dirty="0"/>
              <a:t>Measuring and Recording Results</a:t>
            </a:r>
          </a:p>
        </p:txBody>
      </p:sp>
      <p:sp>
        <p:nvSpPr>
          <p:cNvPr id="50" name="TextBox 49"/>
          <p:cNvSpPr txBox="1"/>
          <p:nvPr/>
        </p:nvSpPr>
        <p:spPr>
          <a:xfrm>
            <a:off x="288013" y="1730776"/>
            <a:ext cx="8567974" cy="2169825"/>
          </a:xfrm>
          <a:prstGeom prst="rect">
            <a:avLst/>
          </a:prstGeom>
          <a:noFill/>
        </p:spPr>
        <p:txBody>
          <a:bodyPr wrap="square" rtlCol="0">
            <a:spAutoFit/>
          </a:bodyPr>
          <a:lstStyle/>
          <a:p>
            <a:pPr marL="363538" indent="-363538">
              <a:spcAft>
                <a:spcPts val="600"/>
              </a:spcAft>
              <a:buFont typeface="+mj-lt"/>
              <a:buAutoNum type="arabicParenR"/>
            </a:pPr>
            <a:r>
              <a:rPr lang="en-GB" sz="2400" dirty="0"/>
              <a:t>Put different weights in the two cups. </a:t>
            </a:r>
          </a:p>
          <a:p>
            <a:pPr marL="363538" indent="-363538">
              <a:spcAft>
                <a:spcPts val="600"/>
              </a:spcAft>
              <a:buFont typeface="+mj-lt"/>
              <a:buAutoNum type="arabicParenR"/>
            </a:pPr>
            <a:r>
              <a:rPr lang="en-GB" sz="2400" dirty="0"/>
              <a:t>Move the ruler along the fulcrum until it balances, then note the distance from the fulcrum to each cup.</a:t>
            </a:r>
          </a:p>
          <a:p>
            <a:pPr marL="363538" indent="-363538">
              <a:spcAft>
                <a:spcPts val="600"/>
              </a:spcAft>
              <a:buFont typeface="+mj-lt"/>
              <a:buAutoNum type="arabicParenR"/>
            </a:pPr>
            <a:r>
              <a:rPr lang="en-GB" sz="2400" dirty="0"/>
              <a:t>Record your results in a table.</a:t>
            </a:r>
          </a:p>
          <a:p>
            <a:pPr>
              <a:spcAft>
                <a:spcPts val="600"/>
              </a:spcAft>
            </a:pPr>
            <a:endParaRPr lang="en-GB" sz="2400" dirty="0"/>
          </a:p>
        </p:txBody>
      </p:sp>
      <p:graphicFrame>
        <p:nvGraphicFramePr>
          <p:cNvPr id="3" name="Table 2">
            <a:extLst>
              <a:ext uri="{FF2B5EF4-FFF2-40B4-BE49-F238E27FC236}">
                <a16:creationId xmlns:a16="http://schemas.microsoft.com/office/drawing/2014/main" id="{5E5A8520-A8EB-401A-9136-C1322D8B6DCC}"/>
              </a:ext>
            </a:extLst>
          </p:cNvPr>
          <p:cNvGraphicFramePr>
            <a:graphicFrameLocks noGrp="1"/>
          </p:cNvGraphicFramePr>
          <p:nvPr>
            <p:extLst>
              <p:ext uri="{D42A27DB-BD31-4B8C-83A1-F6EECF244321}">
                <p14:modId xmlns:p14="http://schemas.microsoft.com/office/powerpoint/2010/main" val="3513155048"/>
              </p:ext>
            </p:extLst>
          </p:nvPr>
        </p:nvGraphicFramePr>
        <p:xfrm>
          <a:off x="899592" y="3573016"/>
          <a:ext cx="7344816" cy="2560320"/>
        </p:xfrm>
        <a:graphic>
          <a:graphicData uri="http://schemas.openxmlformats.org/drawingml/2006/table">
            <a:tbl>
              <a:tblPr firstRow="1" bandRow="1">
                <a:tableStyleId>{5C22544A-7EE6-4342-B048-85BDC9FD1C3A}</a:tableStyleId>
              </a:tblPr>
              <a:tblGrid>
                <a:gridCol w="2214938">
                  <a:extLst>
                    <a:ext uri="{9D8B030D-6E8A-4147-A177-3AD203B41FA5}">
                      <a16:colId xmlns:a16="http://schemas.microsoft.com/office/drawing/2014/main" val="1377185387"/>
                    </a:ext>
                  </a:extLst>
                </a:gridCol>
                <a:gridCol w="1025422">
                  <a:extLst>
                    <a:ext uri="{9D8B030D-6E8A-4147-A177-3AD203B41FA5}">
                      <a16:colId xmlns:a16="http://schemas.microsoft.com/office/drawing/2014/main" val="3802367054"/>
                    </a:ext>
                  </a:extLst>
                </a:gridCol>
                <a:gridCol w="1008112">
                  <a:extLst>
                    <a:ext uri="{9D8B030D-6E8A-4147-A177-3AD203B41FA5}">
                      <a16:colId xmlns:a16="http://schemas.microsoft.com/office/drawing/2014/main" val="4194819533"/>
                    </a:ext>
                  </a:extLst>
                </a:gridCol>
                <a:gridCol w="936104">
                  <a:extLst>
                    <a:ext uri="{9D8B030D-6E8A-4147-A177-3AD203B41FA5}">
                      <a16:colId xmlns:a16="http://schemas.microsoft.com/office/drawing/2014/main" val="109089607"/>
                    </a:ext>
                  </a:extLst>
                </a:gridCol>
                <a:gridCol w="1080120">
                  <a:extLst>
                    <a:ext uri="{9D8B030D-6E8A-4147-A177-3AD203B41FA5}">
                      <a16:colId xmlns:a16="http://schemas.microsoft.com/office/drawing/2014/main" val="2457443181"/>
                    </a:ext>
                  </a:extLst>
                </a:gridCol>
                <a:gridCol w="1080120">
                  <a:extLst>
                    <a:ext uri="{9D8B030D-6E8A-4147-A177-3AD203B41FA5}">
                      <a16:colId xmlns:a16="http://schemas.microsoft.com/office/drawing/2014/main" val="1044496439"/>
                    </a:ext>
                  </a:extLst>
                </a:gridCol>
              </a:tblGrid>
              <a:tr h="370840">
                <a:tc>
                  <a:txBody>
                    <a:bodyPr/>
                    <a:lstStyle/>
                    <a:p>
                      <a:r>
                        <a:rPr lang="en-GB" b="1" dirty="0">
                          <a:solidFill>
                            <a:schemeClr val="tx1"/>
                          </a:solidFill>
                        </a:rPr>
                        <a:t>Number of weights in load cup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90994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tx1"/>
                          </a:solidFill>
                        </a:rPr>
                        <a:t>Number of weights in effort cup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3331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tx1"/>
                          </a:solidFill>
                        </a:rPr>
                        <a:t>Distance from load cup to fulcrum, 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008033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tx1"/>
                          </a:solidFill>
                        </a:rPr>
                        <a:t>Distance from effort cup to fulcrum, 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9300348"/>
                  </a:ext>
                </a:extLst>
              </a:tr>
            </a:tbl>
          </a:graphicData>
        </a:graphic>
      </p:graphicFrame>
      <p:graphicFrame>
        <p:nvGraphicFramePr>
          <p:cNvPr id="5" name="Table 4">
            <a:extLst>
              <a:ext uri="{FF2B5EF4-FFF2-40B4-BE49-F238E27FC236}">
                <a16:creationId xmlns:a16="http://schemas.microsoft.com/office/drawing/2014/main" id="{BB7E01AE-BB64-4679-9DBB-6377334CE24F}"/>
              </a:ext>
            </a:extLst>
          </p:cNvPr>
          <p:cNvGraphicFramePr>
            <a:graphicFrameLocks noGrp="1"/>
          </p:cNvGraphicFramePr>
          <p:nvPr/>
        </p:nvGraphicFramePr>
        <p:xfrm>
          <a:off x="9932276" y="3951890"/>
          <a:ext cx="208280" cy="365760"/>
        </p:xfrm>
        <a:graphic>
          <a:graphicData uri="http://schemas.openxmlformats.org/drawingml/2006/table">
            <a:tbl>
              <a:tblPr/>
              <a:tblGrid>
                <a:gridCol w="208280">
                  <a:extLst>
                    <a:ext uri="{9D8B030D-6E8A-4147-A177-3AD203B41FA5}">
                      <a16:colId xmlns:a16="http://schemas.microsoft.com/office/drawing/2014/main" val="3622937790"/>
                    </a:ext>
                  </a:extLst>
                </a:gridCol>
              </a:tblGrid>
              <a:tr h="0">
                <a:tc>
                  <a:txBody>
                    <a:bodyPr/>
                    <a:lstStyle/>
                    <a:p>
                      <a:endParaRPr lang="en-GB"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3409163494"/>
                  </a:ext>
                </a:extLst>
              </a:tr>
            </a:tbl>
          </a:graphicData>
        </a:graphic>
      </p:graphicFrame>
    </p:spTree>
    <p:extLst>
      <p:ext uri="{BB962C8B-B14F-4D97-AF65-F5344CB8AC3E}">
        <p14:creationId xmlns:p14="http://schemas.microsoft.com/office/powerpoint/2010/main" val="281621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1DA7811-B5E0-4546-A3EB-7016E38B712D}"/>
              </a:ext>
            </a:extLst>
          </p:cNvPr>
          <p:cNvSpPr txBox="1"/>
          <p:nvPr/>
        </p:nvSpPr>
        <p:spPr>
          <a:xfrm>
            <a:off x="179512" y="1298543"/>
            <a:ext cx="8640960" cy="584775"/>
          </a:xfrm>
          <a:prstGeom prst="rect">
            <a:avLst/>
          </a:prstGeom>
          <a:noFill/>
        </p:spPr>
        <p:txBody>
          <a:bodyPr wrap="square" rtlCol="0">
            <a:spAutoFit/>
          </a:bodyPr>
          <a:lstStyle/>
          <a:p>
            <a:r>
              <a:rPr lang="en-GB" sz="3200" b="1" dirty="0"/>
              <a:t>Now do this…</a:t>
            </a:r>
          </a:p>
        </p:txBody>
      </p:sp>
      <p:sp>
        <p:nvSpPr>
          <p:cNvPr id="10" name="TextBox 9">
            <a:extLst>
              <a:ext uri="{FF2B5EF4-FFF2-40B4-BE49-F238E27FC236}">
                <a16:creationId xmlns:a16="http://schemas.microsoft.com/office/drawing/2014/main" id="{F587767C-AD72-406E-BCFB-44BA1B276FB2}"/>
              </a:ext>
            </a:extLst>
          </p:cNvPr>
          <p:cNvSpPr txBox="1"/>
          <p:nvPr/>
        </p:nvSpPr>
        <p:spPr>
          <a:xfrm>
            <a:off x="179512" y="1894649"/>
            <a:ext cx="8267160" cy="4093428"/>
          </a:xfrm>
          <a:prstGeom prst="rect">
            <a:avLst/>
          </a:prstGeom>
          <a:noFill/>
        </p:spPr>
        <p:txBody>
          <a:bodyPr wrap="square" rtlCol="0">
            <a:spAutoFit/>
          </a:bodyPr>
          <a:lstStyle/>
          <a:p>
            <a:pPr marL="457200" indent="-457200">
              <a:spcAft>
                <a:spcPts val="1200"/>
              </a:spcAft>
              <a:buFont typeface="+mj-lt"/>
              <a:buAutoNum type="arabicPeriod"/>
            </a:pPr>
            <a:r>
              <a:rPr lang="en-GB" sz="2400" dirty="0"/>
              <a:t>Use different combinations of weights – for example, 2 in the load cup, 3 in the effort cup. What is the distance from the fulcrum that this needs to balance?</a:t>
            </a:r>
          </a:p>
          <a:p>
            <a:pPr marL="457200" indent="-457200">
              <a:spcAft>
                <a:spcPts val="1200"/>
              </a:spcAft>
              <a:buFont typeface="+mj-lt"/>
              <a:buAutoNum type="arabicPeriod"/>
            </a:pPr>
            <a:r>
              <a:rPr lang="en-GB" sz="2400" dirty="0"/>
              <a:t>Put different (unequal) weights in the two cups – can you work out the distance to the fulcrum to make it balance? Carry out a test to see if your calculation is correct.</a:t>
            </a:r>
          </a:p>
          <a:p>
            <a:pPr marL="457200" indent="-457200">
              <a:spcAft>
                <a:spcPts val="1200"/>
              </a:spcAft>
              <a:buFont typeface="+mj-lt"/>
              <a:buAutoNum type="arabicPeriod"/>
            </a:pPr>
            <a:r>
              <a:rPr lang="en-GB" sz="2400" dirty="0"/>
              <a:t>Get a friend to put some weights in a cup and cover it with a piece of paper so you can’t see them. Can you work out what the weight is by putting weights in the other cup and measuring the distance from the fulcrum?</a:t>
            </a:r>
          </a:p>
        </p:txBody>
      </p:sp>
    </p:spTree>
    <p:extLst>
      <p:ext uri="{BB962C8B-B14F-4D97-AF65-F5344CB8AC3E}">
        <p14:creationId xmlns:p14="http://schemas.microsoft.com/office/powerpoint/2010/main" val="270617446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1987</TotalTime>
  <Words>617</Words>
  <Application>Microsoft Office PowerPoint</Application>
  <PresentationFormat>On-screen Show (4:3)</PresentationFormat>
  <Paragraphs>84</Paragraphs>
  <Slides>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Calibri Light</vt:lpstr>
      <vt:lpstr>Custom Design</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program?</dc:title>
  <dc:creator>Attainment in Education</dc:creator>
  <cp:lastModifiedBy>Clerke,Natalie</cp:lastModifiedBy>
  <cp:revision>156</cp:revision>
  <dcterms:created xsi:type="dcterms:W3CDTF">2012-08-07T14:34:21Z</dcterms:created>
  <dcterms:modified xsi:type="dcterms:W3CDTF">2019-05-03T10:37:12Z</dcterms:modified>
</cp:coreProperties>
</file>