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11"/>
  </p:notesMasterIdLst>
  <p:sldIdLst>
    <p:sldId id="256" r:id="rId3"/>
    <p:sldId id="281" r:id="rId4"/>
    <p:sldId id="291" r:id="rId5"/>
    <p:sldId id="292" r:id="rId6"/>
    <p:sldId id="280" r:id="rId7"/>
    <p:sldId id="287" r:id="rId8"/>
    <p:sldId id="293" r:id="rId9"/>
    <p:sldId id="29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9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4" autoAdjust="0"/>
    <p:restoredTop sz="89415" autoAdjust="0"/>
  </p:normalViewPr>
  <p:slideViewPr>
    <p:cSldViewPr snapToObjects="1" showGuides="1">
      <p:cViewPr varScale="1">
        <p:scale>
          <a:sx n="102" d="100"/>
          <a:sy n="102" d="100"/>
        </p:scale>
        <p:origin x="1212" y="108"/>
      </p:cViewPr>
      <p:guideLst>
        <p:guide orient="horz"/>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49028-C136-4B59-AFEB-A2A783CA1FA5}" type="datetimeFigureOut">
              <a:rPr lang="en-GB" smtClean="0"/>
              <a:pPr/>
              <a:t>03/05/2019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513D1-043E-4418-B60F-DDDC6CA78FAA}" type="slidenum">
              <a:rPr lang="en-GB" smtClean="0"/>
              <a:pPr/>
              <a:t>‹#›</a:t>
            </a:fld>
            <a:endParaRPr lang="en-GB" dirty="0"/>
          </a:p>
        </p:txBody>
      </p:sp>
    </p:spTree>
    <p:extLst>
      <p:ext uri="{BB962C8B-B14F-4D97-AF65-F5344CB8AC3E}">
        <p14:creationId xmlns:p14="http://schemas.microsoft.com/office/powerpoint/2010/main" val="2523456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1</a:t>
            </a:fld>
            <a:endParaRPr lang="en-GB" dirty="0"/>
          </a:p>
        </p:txBody>
      </p:sp>
    </p:spTree>
    <p:extLst>
      <p:ext uri="{BB962C8B-B14F-4D97-AF65-F5344CB8AC3E}">
        <p14:creationId xmlns:p14="http://schemas.microsoft.com/office/powerpoint/2010/main" val="1383250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GB" dirty="0"/>
              <a:t>Teacher should pre-prepare square pieces of thin card 210 mm x 210 mm. Do not use corrugated card as learners will be corrugating themselves later in the activity. Learners could place a ruler along each fold line to make it easier to fold accurately.</a:t>
            </a:r>
          </a:p>
        </p:txBody>
      </p:sp>
      <p:sp>
        <p:nvSpPr>
          <p:cNvPr id="4" name="Slide Number Placeholder 3"/>
          <p:cNvSpPr>
            <a:spLocks noGrp="1"/>
          </p:cNvSpPr>
          <p:nvPr>
            <p:ph type="sldNum" sz="quarter" idx="10"/>
          </p:nvPr>
        </p:nvSpPr>
        <p:spPr/>
        <p:txBody>
          <a:bodyPr/>
          <a:lstStyle/>
          <a:p>
            <a:fld id="{F05513D1-043E-4418-B60F-DDDC6CA78FAA}" type="slidenum">
              <a:rPr lang="en-GB" smtClean="0"/>
              <a:pPr/>
              <a:t>2</a:t>
            </a:fld>
            <a:endParaRPr lang="en-GB" dirty="0"/>
          </a:p>
        </p:txBody>
      </p:sp>
    </p:spTree>
    <p:extLst>
      <p:ext uri="{BB962C8B-B14F-4D97-AF65-F5344CB8AC3E}">
        <p14:creationId xmlns:p14="http://schemas.microsoft.com/office/powerpoint/2010/main" val="2643640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GB" dirty="0"/>
              <a:t>Teacher should pre-prepare square pieces of thin card 210 mm x 210 mm. Do not use corrugated card as learners will be corrugating themselves later in the activity. Learners could place a ruler along each fold line to make it easier to fold accurately.</a:t>
            </a:r>
          </a:p>
        </p:txBody>
      </p:sp>
      <p:sp>
        <p:nvSpPr>
          <p:cNvPr id="4" name="Slide Number Placeholder 3"/>
          <p:cNvSpPr>
            <a:spLocks noGrp="1"/>
          </p:cNvSpPr>
          <p:nvPr>
            <p:ph type="sldNum" sz="quarter" idx="10"/>
          </p:nvPr>
        </p:nvSpPr>
        <p:spPr/>
        <p:txBody>
          <a:bodyPr/>
          <a:lstStyle/>
          <a:p>
            <a:fld id="{F05513D1-043E-4418-B60F-DDDC6CA78FAA}" type="slidenum">
              <a:rPr lang="en-GB" smtClean="0"/>
              <a:pPr/>
              <a:t>3</a:t>
            </a:fld>
            <a:endParaRPr lang="en-GB" dirty="0"/>
          </a:p>
        </p:txBody>
      </p:sp>
    </p:spTree>
    <p:extLst>
      <p:ext uri="{BB962C8B-B14F-4D97-AF65-F5344CB8AC3E}">
        <p14:creationId xmlns:p14="http://schemas.microsoft.com/office/powerpoint/2010/main" val="1158102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GB" dirty="0"/>
              <a:t>Teacher should pre-prepare square pieces of thin card 210 mm x 210 mm. Do not use corrugated card as learners will be corrugating themselves later in the activity. Learners could place a ruler along each fold line to make it easier to fold accurately.</a:t>
            </a:r>
          </a:p>
        </p:txBody>
      </p:sp>
      <p:sp>
        <p:nvSpPr>
          <p:cNvPr id="4" name="Slide Number Placeholder 3"/>
          <p:cNvSpPr>
            <a:spLocks noGrp="1"/>
          </p:cNvSpPr>
          <p:nvPr>
            <p:ph type="sldNum" sz="quarter" idx="10"/>
          </p:nvPr>
        </p:nvSpPr>
        <p:spPr/>
        <p:txBody>
          <a:bodyPr/>
          <a:lstStyle/>
          <a:p>
            <a:fld id="{F05513D1-043E-4418-B60F-DDDC6CA78FAA}" type="slidenum">
              <a:rPr lang="en-GB" smtClean="0"/>
              <a:pPr/>
              <a:t>4</a:t>
            </a:fld>
            <a:endParaRPr lang="en-GB" dirty="0"/>
          </a:p>
        </p:txBody>
      </p:sp>
    </p:spTree>
    <p:extLst>
      <p:ext uri="{BB962C8B-B14F-4D97-AF65-F5344CB8AC3E}">
        <p14:creationId xmlns:p14="http://schemas.microsoft.com/office/powerpoint/2010/main" val="223339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best if the structures are stood on the floor for testing, as the books will fall off when failure occurs.</a:t>
            </a:r>
          </a:p>
          <a:p>
            <a:r>
              <a:rPr lang="en-GB" dirty="0"/>
              <a:t>This type of testing is called ‘destructive testing’ – testing the structure to failure. The table shown on the next slide can be used to record results. To ensure fair testing, learners should use the same books and place them on top in the same order for each structure (as some may have more mass than others). Instead of books, lab weights could be used. The table shown on the next slide can be used as a handout to record results. </a:t>
            </a:r>
          </a:p>
        </p:txBody>
      </p:sp>
      <p:sp>
        <p:nvSpPr>
          <p:cNvPr id="4" name="Slide Number Placeholder 3"/>
          <p:cNvSpPr>
            <a:spLocks noGrp="1"/>
          </p:cNvSpPr>
          <p:nvPr>
            <p:ph type="sldNum" sz="quarter" idx="10"/>
          </p:nvPr>
        </p:nvSpPr>
        <p:spPr/>
        <p:txBody>
          <a:bodyPr/>
          <a:lstStyle/>
          <a:p>
            <a:fld id="{F05513D1-043E-4418-B60F-DDDC6CA78FAA}" type="slidenum">
              <a:rPr lang="en-GB" smtClean="0"/>
              <a:pPr/>
              <a:t>5</a:t>
            </a:fld>
            <a:endParaRPr lang="en-GB" dirty="0"/>
          </a:p>
        </p:txBody>
      </p:sp>
    </p:spTree>
    <p:extLst>
      <p:ext uri="{BB962C8B-B14F-4D97-AF65-F5344CB8AC3E}">
        <p14:creationId xmlns:p14="http://schemas.microsoft.com/office/powerpoint/2010/main" val="406375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table can be used as a handout to record results.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5513D1-043E-4418-B60F-DDDC6CA78FAA}" type="slidenum">
              <a:rPr lang="en-GB" smtClean="0"/>
              <a:pPr/>
              <a:t>6</a:t>
            </a:fld>
            <a:endParaRPr lang="en-GB" dirty="0"/>
          </a:p>
        </p:txBody>
      </p:sp>
    </p:spTree>
    <p:extLst>
      <p:ext uri="{BB962C8B-B14F-4D97-AF65-F5344CB8AC3E}">
        <p14:creationId xmlns:p14="http://schemas.microsoft.com/office/powerpoint/2010/main" val="1453751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reinforcing of each structure is effectively ‘corrugating’ the card to strengthen it.  Teacher could also discuss the effects of triangulation with learners. As an extension, learners could plot their results on an appropriate graph, such as a bar chart.</a:t>
            </a:r>
          </a:p>
        </p:txBody>
      </p:sp>
      <p:sp>
        <p:nvSpPr>
          <p:cNvPr id="4" name="Slide Number Placeholder 3"/>
          <p:cNvSpPr>
            <a:spLocks noGrp="1"/>
          </p:cNvSpPr>
          <p:nvPr>
            <p:ph type="sldNum" sz="quarter" idx="10"/>
          </p:nvPr>
        </p:nvSpPr>
        <p:spPr/>
        <p:txBody>
          <a:bodyPr/>
          <a:lstStyle/>
          <a:p>
            <a:fld id="{F05513D1-043E-4418-B60F-DDDC6CA78FAA}" type="slidenum">
              <a:rPr lang="en-GB" smtClean="0"/>
              <a:pPr/>
              <a:t>7</a:t>
            </a:fld>
            <a:endParaRPr lang="en-GB" dirty="0"/>
          </a:p>
        </p:txBody>
      </p:sp>
    </p:spTree>
    <p:extLst>
      <p:ext uri="{BB962C8B-B14F-4D97-AF65-F5344CB8AC3E}">
        <p14:creationId xmlns:p14="http://schemas.microsoft.com/office/powerpoint/2010/main" val="2947613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8</a:t>
            </a:fld>
            <a:endParaRPr lang="en-GB" dirty="0"/>
          </a:p>
        </p:txBody>
      </p:sp>
    </p:spTree>
    <p:extLst>
      <p:ext uri="{BB962C8B-B14F-4D97-AF65-F5344CB8AC3E}">
        <p14:creationId xmlns:p14="http://schemas.microsoft.com/office/powerpoint/2010/main" val="208694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25A7-1FCF-4218-B6CF-653056D0AAC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F8BA6E-02EE-4B15-A4E6-05734FA5B6D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682F4F-CFA7-4E19-B4FE-00788CFC7816}"/>
              </a:ext>
            </a:extLst>
          </p:cNvPr>
          <p:cNvSpPr>
            <a:spLocks noGrp="1"/>
          </p:cNvSpPr>
          <p:nvPr>
            <p:ph type="dt" sz="half" idx="10"/>
          </p:nvPr>
        </p:nvSpPr>
        <p:spPr/>
        <p:txBody>
          <a:bodyPr/>
          <a:lstStyle/>
          <a:p>
            <a:fld id="{9DC9449B-2E27-418B-91DE-5CAA555BBF07}" type="datetimeFigureOut">
              <a:rPr lang="en-GB" smtClean="0"/>
              <a:t>03/05/2019</a:t>
            </a:fld>
            <a:endParaRPr lang="en-GB" dirty="0"/>
          </a:p>
        </p:txBody>
      </p:sp>
      <p:sp>
        <p:nvSpPr>
          <p:cNvPr id="5" name="Footer Placeholder 4">
            <a:extLst>
              <a:ext uri="{FF2B5EF4-FFF2-40B4-BE49-F238E27FC236}">
                <a16:creationId xmlns:a16="http://schemas.microsoft.com/office/drawing/2014/main" id="{2B62784F-07F3-4BEB-90B5-6D835F9D6C3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4B2E747-6920-41A8-B783-1CE4BB4816A5}"/>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3054723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ED71-AF02-49C8-99B1-EAD22473A5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B0719B-FB10-474C-B863-6E05E9CF32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2D224D-A115-4B9B-AC4D-1231CE3A0B14}"/>
              </a:ext>
            </a:extLst>
          </p:cNvPr>
          <p:cNvSpPr>
            <a:spLocks noGrp="1"/>
          </p:cNvSpPr>
          <p:nvPr>
            <p:ph type="dt" sz="half" idx="10"/>
          </p:nvPr>
        </p:nvSpPr>
        <p:spPr/>
        <p:txBody>
          <a:bodyPr/>
          <a:lstStyle/>
          <a:p>
            <a:fld id="{9DC9449B-2E27-418B-91DE-5CAA555BBF07}" type="datetimeFigureOut">
              <a:rPr lang="en-GB" smtClean="0"/>
              <a:t>03/05/2019</a:t>
            </a:fld>
            <a:endParaRPr lang="en-GB" dirty="0"/>
          </a:p>
        </p:txBody>
      </p:sp>
      <p:sp>
        <p:nvSpPr>
          <p:cNvPr id="5" name="Footer Placeholder 4">
            <a:extLst>
              <a:ext uri="{FF2B5EF4-FFF2-40B4-BE49-F238E27FC236}">
                <a16:creationId xmlns:a16="http://schemas.microsoft.com/office/drawing/2014/main" id="{23CEDD1A-54B6-4337-8E56-85CFA6BBF91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861CE53-A9C4-43C2-A397-8043F22E114E}"/>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3876842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C6C72-4BE9-4350-9645-89CB9844423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E3BF05-212A-4C62-9DBD-23DAE21129F4}"/>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721974-F671-486D-ADB7-528DAC5A3545}"/>
              </a:ext>
            </a:extLst>
          </p:cNvPr>
          <p:cNvSpPr>
            <a:spLocks noGrp="1"/>
          </p:cNvSpPr>
          <p:nvPr>
            <p:ph type="dt" sz="half" idx="10"/>
          </p:nvPr>
        </p:nvSpPr>
        <p:spPr/>
        <p:txBody>
          <a:bodyPr/>
          <a:lstStyle/>
          <a:p>
            <a:fld id="{9DC9449B-2E27-418B-91DE-5CAA555BBF07}" type="datetimeFigureOut">
              <a:rPr lang="en-GB" smtClean="0"/>
              <a:t>03/05/2019</a:t>
            </a:fld>
            <a:endParaRPr lang="en-GB" dirty="0"/>
          </a:p>
        </p:txBody>
      </p:sp>
      <p:sp>
        <p:nvSpPr>
          <p:cNvPr id="5" name="Footer Placeholder 4">
            <a:extLst>
              <a:ext uri="{FF2B5EF4-FFF2-40B4-BE49-F238E27FC236}">
                <a16:creationId xmlns:a16="http://schemas.microsoft.com/office/drawing/2014/main" id="{5B8FCBFB-82BE-4831-A1C8-C8882EB3B69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3F80C6E-0714-48E1-AC85-9E8E1B1757F8}"/>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129915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55ADD6-F8CE-1748-83D1-037D91A2E22A}" type="datetimeFigureOut">
              <a:rPr lang="en-US" smtClean="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658349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2006069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5ADD6-F8CE-1748-83D1-037D91A2E22A}" type="datetimeFigureOut">
              <a:rPr lang="en-US" smtClean="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1266230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5ADD6-F8CE-1748-83D1-037D91A2E22A}" type="datetimeFigureOut">
              <a:rPr lang="en-US" smtClean="0"/>
              <a:pPr/>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2816625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55ADD6-F8CE-1748-83D1-037D91A2E22A}" type="datetimeFigureOut">
              <a:rPr lang="en-US" smtClean="0"/>
              <a:pPr/>
              <a:t>5/3/2019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3875805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5ADD6-F8CE-1748-83D1-037D91A2E22A}" type="datetimeFigureOut">
              <a:rPr lang="en-US" smtClean="0"/>
              <a:pPr/>
              <a:t>5/3/2019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2886896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5ADD6-F8CE-1748-83D1-037D91A2E22A}" type="datetimeFigureOut">
              <a:rPr lang="en-US" smtClean="0"/>
              <a:pPr/>
              <a:t>5/3/2019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814880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80480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5AA0-9E44-4569-9715-F41D1A5495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813DA0-9077-456D-BD3C-C34E8A408A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70C380-F0FD-4A5F-AE3E-C45111BCABFB}"/>
              </a:ext>
            </a:extLst>
          </p:cNvPr>
          <p:cNvSpPr>
            <a:spLocks noGrp="1"/>
          </p:cNvSpPr>
          <p:nvPr>
            <p:ph type="dt" sz="half" idx="10"/>
          </p:nvPr>
        </p:nvSpPr>
        <p:spPr/>
        <p:txBody>
          <a:bodyPr/>
          <a:lstStyle/>
          <a:p>
            <a:fld id="{9DC9449B-2E27-418B-91DE-5CAA555BBF07}" type="datetimeFigureOut">
              <a:rPr lang="en-GB" smtClean="0"/>
              <a:t>03/05/2019</a:t>
            </a:fld>
            <a:endParaRPr lang="en-GB" dirty="0"/>
          </a:p>
        </p:txBody>
      </p:sp>
      <p:sp>
        <p:nvSpPr>
          <p:cNvPr id="5" name="Footer Placeholder 4">
            <a:extLst>
              <a:ext uri="{FF2B5EF4-FFF2-40B4-BE49-F238E27FC236}">
                <a16:creationId xmlns:a16="http://schemas.microsoft.com/office/drawing/2014/main" id="{5C153528-18AB-44A9-8AFA-8EA03299CB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565A775-BBC8-41F0-9C7F-D92609B24F13}"/>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350961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3835022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3878460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403914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8CDC-BEB6-48DD-9C34-D56F53FB6B9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7ACC29-344C-4E95-ABFE-07B31F06345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ED376F-EB65-4E1D-813D-DC7C4DD06BC0}"/>
              </a:ext>
            </a:extLst>
          </p:cNvPr>
          <p:cNvSpPr>
            <a:spLocks noGrp="1"/>
          </p:cNvSpPr>
          <p:nvPr>
            <p:ph type="dt" sz="half" idx="10"/>
          </p:nvPr>
        </p:nvSpPr>
        <p:spPr/>
        <p:txBody>
          <a:bodyPr/>
          <a:lstStyle/>
          <a:p>
            <a:fld id="{9DC9449B-2E27-418B-91DE-5CAA555BBF07}" type="datetimeFigureOut">
              <a:rPr lang="en-GB" smtClean="0"/>
              <a:t>03/05/2019</a:t>
            </a:fld>
            <a:endParaRPr lang="en-GB" dirty="0"/>
          </a:p>
        </p:txBody>
      </p:sp>
      <p:sp>
        <p:nvSpPr>
          <p:cNvPr id="5" name="Footer Placeholder 4">
            <a:extLst>
              <a:ext uri="{FF2B5EF4-FFF2-40B4-BE49-F238E27FC236}">
                <a16:creationId xmlns:a16="http://schemas.microsoft.com/office/drawing/2014/main" id="{2B03E503-04D4-4F29-9722-1E253CC7201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5835B51-12FA-4847-80AD-E4618AB9F37E}"/>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427061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25855-7149-4909-B4F9-AEC74BBFA2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A322DF-C295-40DB-A586-53424A731541}"/>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6F80E0-0D3F-4C2B-AB08-597A981385B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B66487-24A9-46CF-92AB-69C2194DC36F}"/>
              </a:ext>
            </a:extLst>
          </p:cNvPr>
          <p:cNvSpPr>
            <a:spLocks noGrp="1"/>
          </p:cNvSpPr>
          <p:nvPr>
            <p:ph type="dt" sz="half" idx="10"/>
          </p:nvPr>
        </p:nvSpPr>
        <p:spPr/>
        <p:txBody>
          <a:bodyPr/>
          <a:lstStyle/>
          <a:p>
            <a:fld id="{9DC9449B-2E27-418B-91DE-5CAA555BBF07}" type="datetimeFigureOut">
              <a:rPr lang="en-GB" smtClean="0"/>
              <a:t>03/05/2019</a:t>
            </a:fld>
            <a:endParaRPr lang="en-GB" dirty="0"/>
          </a:p>
        </p:txBody>
      </p:sp>
      <p:sp>
        <p:nvSpPr>
          <p:cNvPr id="6" name="Footer Placeholder 5">
            <a:extLst>
              <a:ext uri="{FF2B5EF4-FFF2-40B4-BE49-F238E27FC236}">
                <a16:creationId xmlns:a16="http://schemas.microsoft.com/office/drawing/2014/main" id="{B3F79E76-39E5-4E92-B246-F94784FD18F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0B2C0F0-6056-45C4-A78B-2F069ED86810}"/>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279795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41B3-7194-41CD-9A09-97411946462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ACE4BA-25CC-4401-B2C4-266295BB12D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B4D051-1364-4BB9-9B16-950D262A28D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0F6878-690F-4975-8FDC-25FFF3F0B5B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AE439E-F4C6-449E-AB06-3986347D84C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45EB58-E76E-44F5-8E90-E1BBCBDFE007}"/>
              </a:ext>
            </a:extLst>
          </p:cNvPr>
          <p:cNvSpPr>
            <a:spLocks noGrp="1"/>
          </p:cNvSpPr>
          <p:nvPr>
            <p:ph type="dt" sz="half" idx="10"/>
          </p:nvPr>
        </p:nvSpPr>
        <p:spPr/>
        <p:txBody>
          <a:bodyPr/>
          <a:lstStyle/>
          <a:p>
            <a:fld id="{9DC9449B-2E27-418B-91DE-5CAA555BBF07}" type="datetimeFigureOut">
              <a:rPr lang="en-GB" smtClean="0"/>
              <a:t>03/05/2019</a:t>
            </a:fld>
            <a:endParaRPr lang="en-GB" dirty="0"/>
          </a:p>
        </p:txBody>
      </p:sp>
      <p:sp>
        <p:nvSpPr>
          <p:cNvPr id="8" name="Footer Placeholder 7">
            <a:extLst>
              <a:ext uri="{FF2B5EF4-FFF2-40B4-BE49-F238E27FC236}">
                <a16:creationId xmlns:a16="http://schemas.microsoft.com/office/drawing/2014/main" id="{AF98111F-C0CB-437A-9E91-4B57C39E548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A171246-A391-49BC-B8B2-34EB273C24FE}"/>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356310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7E4B-080B-4098-B45F-2FB51C47F4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A1489A-B93A-4732-B23B-0714064D9D16}"/>
              </a:ext>
            </a:extLst>
          </p:cNvPr>
          <p:cNvSpPr>
            <a:spLocks noGrp="1"/>
          </p:cNvSpPr>
          <p:nvPr>
            <p:ph type="dt" sz="half" idx="10"/>
          </p:nvPr>
        </p:nvSpPr>
        <p:spPr/>
        <p:txBody>
          <a:bodyPr/>
          <a:lstStyle/>
          <a:p>
            <a:fld id="{9DC9449B-2E27-418B-91DE-5CAA555BBF07}" type="datetimeFigureOut">
              <a:rPr lang="en-GB" smtClean="0"/>
              <a:t>03/05/2019</a:t>
            </a:fld>
            <a:endParaRPr lang="en-GB" dirty="0"/>
          </a:p>
        </p:txBody>
      </p:sp>
      <p:sp>
        <p:nvSpPr>
          <p:cNvPr id="4" name="Footer Placeholder 3">
            <a:extLst>
              <a:ext uri="{FF2B5EF4-FFF2-40B4-BE49-F238E27FC236}">
                <a16:creationId xmlns:a16="http://schemas.microsoft.com/office/drawing/2014/main" id="{0D8952CA-5CFB-4D2D-B228-5B2AC4C32B9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7FB201A-E422-4CFC-A078-B1813BFF1636}"/>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98778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7614B-4BA6-4647-8922-17C90E4BAB32}"/>
              </a:ext>
            </a:extLst>
          </p:cNvPr>
          <p:cNvSpPr>
            <a:spLocks noGrp="1"/>
          </p:cNvSpPr>
          <p:nvPr>
            <p:ph type="dt" sz="half" idx="10"/>
          </p:nvPr>
        </p:nvSpPr>
        <p:spPr/>
        <p:txBody>
          <a:bodyPr/>
          <a:lstStyle/>
          <a:p>
            <a:fld id="{9DC9449B-2E27-418B-91DE-5CAA555BBF07}" type="datetimeFigureOut">
              <a:rPr lang="en-GB" smtClean="0"/>
              <a:t>03/05/2019</a:t>
            </a:fld>
            <a:endParaRPr lang="en-GB" dirty="0"/>
          </a:p>
        </p:txBody>
      </p:sp>
      <p:sp>
        <p:nvSpPr>
          <p:cNvPr id="3" name="Footer Placeholder 2">
            <a:extLst>
              <a:ext uri="{FF2B5EF4-FFF2-40B4-BE49-F238E27FC236}">
                <a16:creationId xmlns:a16="http://schemas.microsoft.com/office/drawing/2014/main" id="{3C3066E7-8C36-4E7B-8FDF-93F3EC37482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EEFB072-02C0-424D-AC90-486B4E6D1A37}"/>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235206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1FB7-1BF1-4B5E-8C69-EEB48EB4C68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042B0F-FE14-471D-8AF0-36D1C3CAE30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25AADD-BA24-46CB-94CD-C2BB58EA5C9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BAB4A9-585F-45D0-967B-30D92EE2B198}"/>
              </a:ext>
            </a:extLst>
          </p:cNvPr>
          <p:cNvSpPr>
            <a:spLocks noGrp="1"/>
          </p:cNvSpPr>
          <p:nvPr>
            <p:ph type="dt" sz="half" idx="10"/>
          </p:nvPr>
        </p:nvSpPr>
        <p:spPr/>
        <p:txBody>
          <a:bodyPr/>
          <a:lstStyle/>
          <a:p>
            <a:fld id="{9DC9449B-2E27-418B-91DE-5CAA555BBF07}" type="datetimeFigureOut">
              <a:rPr lang="en-GB" smtClean="0"/>
              <a:t>03/05/2019</a:t>
            </a:fld>
            <a:endParaRPr lang="en-GB" dirty="0"/>
          </a:p>
        </p:txBody>
      </p:sp>
      <p:sp>
        <p:nvSpPr>
          <p:cNvPr id="6" name="Footer Placeholder 5">
            <a:extLst>
              <a:ext uri="{FF2B5EF4-FFF2-40B4-BE49-F238E27FC236}">
                <a16:creationId xmlns:a16="http://schemas.microsoft.com/office/drawing/2014/main" id="{9F9E0003-F7CB-4A26-95EF-5253A8D1DA7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3A6690E-E82C-4AF5-BA1E-3785E4A91858}"/>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244512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FAA3-1618-466F-A0E8-D8F96CFD0A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7920A5-318C-42AF-9027-4ED134D45AF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3AE4F9D-C849-4BDA-9959-E4D0E5D4CAA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F8E3A2-D649-4843-9A1C-2EB87167F0F3}"/>
              </a:ext>
            </a:extLst>
          </p:cNvPr>
          <p:cNvSpPr>
            <a:spLocks noGrp="1"/>
          </p:cNvSpPr>
          <p:nvPr>
            <p:ph type="dt" sz="half" idx="10"/>
          </p:nvPr>
        </p:nvSpPr>
        <p:spPr/>
        <p:txBody>
          <a:bodyPr/>
          <a:lstStyle/>
          <a:p>
            <a:fld id="{9DC9449B-2E27-418B-91DE-5CAA555BBF07}" type="datetimeFigureOut">
              <a:rPr lang="en-GB" smtClean="0"/>
              <a:t>03/05/2019</a:t>
            </a:fld>
            <a:endParaRPr lang="en-GB" dirty="0"/>
          </a:p>
        </p:txBody>
      </p:sp>
      <p:sp>
        <p:nvSpPr>
          <p:cNvPr id="6" name="Footer Placeholder 5">
            <a:extLst>
              <a:ext uri="{FF2B5EF4-FFF2-40B4-BE49-F238E27FC236}">
                <a16:creationId xmlns:a16="http://schemas.microsoft.com/office/drawing/2014/main" id="{B90979A3-BD7F-4AD7-BE1F-32E005387AA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E292BE2-BECA-429B-8C62-9E7FFDCE7345}"/>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291058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0118D3-B488-4A9E-A602-143EDF65345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2D01A5-E65E-4020-A8AD-803061A5807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585184-AA2A-4AE6-9F06-3576EA301D0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03/05/2019</a:t>
            </a:fld>
            <a:endParaRPr lang="en-GB" dirty="0"/>
          </a:p>
        </p:txBody>
      </p:sp>
      <p:sp>
        <p:nvSpPr>
          <p:cNvPr id="5" name="Footer Placeholder 4">
            <a:extLst>
              <a:ext uri="{FF2B5EF4-FFF2-40B4-BE49-F238E27FC236}">
                <a16:creationId xmlns:a16="http://schemas.microsoft.com/office/drawing/2014/main" id="{22039341-FB01-49F3-9763-722F36FAF5A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AEA139B-3922-4387-A320-585E1688F08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dirty="0"/>
          </a:p>
        </p:txBody>
      </p:sp>
    </p:spTree>
    <p:extLst>
      <p:ext uri="{BB962C8B-B14F-4D97-AF65-F5344CB8AC3E}">
        <p14:creationId xmlns:p14="http://schemas.microsoft.com/office/powerpoint/2010/main" val="2305595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03/05/2019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dirty="0"/>
          </a:p>
        </p:txBody>
      </p:sp>
    </p:spTree>
    <p:extLst>
      <p:ext uri="{BB962C8B-B14F-4D97-AF65-F5344CB8AC3E}">
        <p14:creationId xmlns:p14="http://schemas.microsoft.com/office/powerpoint/2010/main" val="21877528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604" y="1394542"/>
            <a:ext cx="7128792" cy="830997"/>
          </a:xfrm>
          <a:prstGeom prst="rect">
            <a:avLst/>
          </a:prstGeom>
          <a:noFill/>
        </p:spPr>
        <p:txBody>
          <a:bodyPr wrap="square" rtlCol="0">
            <a:spAutoFit/>
          </a:bodyPr>
          <a:lstStyle/>
          <a:p>
            <a:pPr algn="ctr"/>
            <a:r>
              <a:rPr lang="en-GB" sz="4800" b="1" dirty="0">
                <a:solidFill>
                  <a:srgbClr val="0093D3"/>
                </a:solidFill>
                <a:latin typeface="Arial"/>
                <a:cs typeface="Arial"/>
              </a:rPr>
              <a:t>Stronger Structures</a:t>
            </a:r>
          </a:p>
        </p:txBody>
      </p:sp>
      <p:sp>
        <p:nvSpPr>
          <p:cNvPr id="3" name="TextBox 2">
            <a:extLst>
              <a:ext uri="{FF2B5EF4-FFF2-40B4-BE49-F238E27FC236}">
                <a16:creationId xmlns:a16="http://schemas.microsoft.com/office/drawing/2014/main" id="{86983557-E0FA-4717-BC03-55234762300F}"/>
              </a:ext>
            </a:extLst>
          </p:cNvPr>
          <p:cNvSpPr txBox="1"/>
          <p:nvPr/>
        </p:nvSpPr>
        <p:spPr>
          <a:xfrm>
            <a:off x="1771193" y="4862130"/>
            <a:ext cx="5616624"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Corrugating structures and testing them to failure</a:t>
            </a:r>
          </a:p>
        </p:txBody>
      </p:sp>
      <p:pic>
        <p:nvPicPr>
          <p:cNvPr id="6" name="Picture 5">
            <a:extLst>
              <a:ext uri="{FF2B5EF4-FFF2-40B4-BE49-F238E27FC236}">
                <a16:creationId xmlns:a16="http://schemas.microsoft.com/office/drawing/2014/main" id="{ECB0B8DA-BB43-4297-945E-C8250229D004}"/>
              </a:ext>
            </a:extLst>
          </p:cNvPr>
          <p:cNvPicPr>
            <a:picLocks noChangeAspect="1"/>
          </p:cNvPicPr>
          <p:nvPr/>
        </p:nvPicPr>
        <p:blipFill rotWithShape="1">
          <a:blip r:embed="rId3"/>
          <a:srcRect l="37400" t="10101" r="31888" b="16400"/>
          <a:stretch/>
        </p:blipFill>
        <p:spPr>
          <a:xfrm>
            <a:off x="1208417" y="2548975"/>
            <a:ext cx="1081737" cy="1941579"/>
          </a:xfrm>
          <a:prstGeom prst="rect">
            <a:avLst/>
          </a:prstGeom>
        </p:spPr>
      </p:pic>
      <p:pic>
        <p:nvPicPr>
          <p:cNvPr id="7" name="Picture 6">
            <a:extLst>
              <a:ext uri="{FF2B5EF4-FFF2-40B4-BE49-F238E27FC236}">
                <a16:creationId xmlns:a16="http://schemas.microsoft.com/office/drawing/2014/main" id="{1E97ACBA-23BC-485C-813C-B3CEB6F4E2D0}"/>
              </a:ext>
            </a:extLst>
          </p:cNvPr>
          <p:cNvPicPr>
            <a:picLocks noChangeAspect="1"/>
          </p:cNvPicPr>
          <p:nvPr/>
        </p:nvPicPr>
        <p:blipFill rotWithShape="1">
          <a:blip r:embed="rId4"/>
          <a:srcRect l="35431" t="11151" r="33463" b="15350"/>
          <a:stretch/>
        </p:blipFill>
        <p:spPr>
          <a:xfrm>
            <a:off x="4579505" y="2571897"/>
            <a:ext cx="1085242" cy="1923215"/>
          </a:xfrm>
          <a:prstGeom prst="rect">
            <a:avLst/>
          </a:prstGeom>
        </p:spPr>
      </p:pic>
      <p:pic>
        <p:nvPicPr>
          <p:cNvPr id="8" name="Picture 7">
            <a:extLst>
              <a:ext uri="{FF2B5EF4-FFF2-40B4-BE49-F238E27FC236}">
                <a16:creationId xmlns:a16="http://schemas.microsoft.com/office/drawing/2014/main" id="{EF201EF4-64C9-4187-A971-020DE384C855}"/>
              </a:ext>
            </a:extLst>
          </p:cNvPr>
          <p:cNvPicPr>
            <a:picLocks noChangeAspect="1"/>
          </p:cNvPicPr>
          <p:nvPr/>
        </p:nvPicPr>
        <p:blipFill rotWithShape="1">
          <a:blip r:embed="rId5"/>
          <a:srcRect l="27950" t="26901" r="32675" b="19551"/>
          <a:stretch/>
        </p:blipFill>
        <p:spPr>
          <a:xfrm>
            <a:off x="2465614" y="2565906"/>
            <a:ext cx="1906094" cy="1944216"/>
          </a:xfrm>
          <a:prstGeom prst="rect">
            <a:avLst/>
          </a:prstGeom>
        </p:spPr>
      </p:pic>
      <p:pic>
        <p:nvPicPr>
          <p:cNvPr id="9" name="Picture 8">
            <a:extLst>
              <a:ext uri="{FF2B5EF4-FFF2-40B4-BE49-F238E27FC236}">
                <a16:creationId xmlns:a16="http://schemas.microsoft.com/office/drawing/2014/main" id="{53A31078-8DCB-4AF5-B521-4E474D1D0922}"/>
              </a:ext>
            </a:extLst>
          </p:cNvPr>
          <p:cNvPicPr>
            <a:picLocks noChangeAspect="1"/>
          </p:cNvPicPr>
          <p:nvPr/>
        </p:nvPicPr>
        <p:blipFill rotWithShape="1">
          <a:blip r:embed="rId6"/>
          <a:srcRect l="26375" t="23751" r="27949" b="18100"/>
          <a:stretch/>
        </p:blipFill>
        <p:spPr>
          <a:xfrm rot="10800000">
            <a:off x="5872544" y="2565906"/>
            <a:ext cx="2033397" cy="19415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986A37-E562-46D4-BF47-3ADA6C3869A1}"/>
              </a:ext>
            </a:extLst>
          </p:cNvPr>
          <p:cNvSpPr txBox="1"/>
          <p:nvPr/>
        </p:nvSpPr>
        <p:spPr>
          <a:xfrm>
            <a:off x="124338" y="1250335"/>
            <a:ext cx="8543137" cy="646331"/>
          </a:xfrm>
          <a:prstGeom prst="rect">
            <a:avLst/>
          </a:prstGeom>
          <a:noFill/>
        </p:spPr>
        <p:txBody>
          <a:bodyPr wrap="square" rtlCol="0">
            <a:spAutoFit/>
          </a:bodyPr>
          <a:lstStyle/>
          <a:p>
            <a:r>
              <a:rPr lang="en-GB" sz="3600" b="1" dirty="0"/>
              <a:t>Shape 1 – Making a cuboid </a:t>
            </a:r>
          </a:p>
        </p:txBody>
      </p:sp>
      <p:sp>
        <p:nvSpPr>
          <p:cNvPr id="7" name="TextBox 6">
            <a:extLst>
              <a:ext uri="{FF2B5EF4-FFF2-40B4-BE49-F238E27FC236}">
                <a16:creationId xmlns:a16="http://schemas.microsoft.com/office/drawing/2014/main" id="{5F130C89-5E2C-4E62-9283-2EE3378598EE}"/>
              </a:ext>
            </a:extLst>
          </p:cNvPr>
          <p:cNvSpPr txBox="1"/>
          <p:nvPr/>
        </p:nvSpPr>
        <p:spPr>
          <a:xfrm>
            <a:off x="120583" y="1896666"/>
            <a:ext cx="5222312" cy="4262705"/>
          </a:xfrm>
          <a:prstGeom prst="rect">
            <a:avLst/>
          </a:prstGeom>
          <a:noFill/>
        </p:spPr>
        <p:txBody>
          <a:bodyPr wrap="square" rtlCol="0">
            <a:spAutoFit/>
          </a:bodyPr>
          <a:lstStyle/>
          <a:p>
            <a:pPr marL="514350" indent="-514350">
              <a:spcAft>
                <a:spcPts val="600"/>
              </a:spcAft>
              <a:buFont typeface="+mj-lt"/>
              <a:buAutoNum type="arabicParenR"/>
            </a:pPr>
            <a:r>
              <a:rPr lang="en-GB" sz="2900" dirty="0"/>
              <a:t>Make </a:t>
            </a:r>
            <a:r>
              <a:rPr lang="en-GB" sz="2900" b="1" dirty="0"/>
              <a:t>four equally spaced fold lines</a:t>
            </a:r>
            <a:r>
              <a:rPr lang="en-GB" sz="2900" dirty="0"/>
              <a:t> on a </a:t>
            </a:r>
            <a:r>
              <a:rPr lang="en-GB" sz="2900" b="1" dirty="0"/>
              <a:t>square piece </a:t>
            </a:r>
            <a:r>
              <a:rPr lang="en-GB" sz="2900" dirty="0"/>
              <a:t>of card.</a:t>
            </a:r>
          </a:p>
          <a:p>
            <a:pPr marL="514350" indent="-514350">
              <a:spcAft>
                <a:spcPts val="600"/>
              </a:spcAft>
              <a:buFont typeface="+mj-lt"/>
              <a:buAutoNum type="arabicParenR"/>
            </a:pPr>
            <a:r>
              <a:rPr lang="en-GB" sz="2900" dirty="0"/>
              <a:t>Fold </a:t>
            </a:r>
            <a:r>
              <a:rPr lang="en-GB" sz="2900" b="1" dirty="0"/>
              <a:t>inwards</a:t>
            </a:r>
            <a:r>
              <a:rPr lang="en-GB" sz="2900" dirty="0"/>
              <a:t> along </a:t>
            </a:r>
            <a:r>
              <a:rPr lang="en-GB" sz="2900" b="1" dirty="0"/>
              <a:t>each line</a:t>
            </a:r>
            <a:r>
              <a:rPr lang="en-GB" sz="2900" dirty="0"/>
              <a:t> to form a </a:t>
            </a:r>
            <a:r>
              <a:rPr lang="en-GB" sz="2900" b="1" dirty="0"/>
              <a:t>hollow cuboid.</a:t>
            </a:r>
          </a:p>
          <a:p>
            <a:pPr marL="514350" indent="-514350">
              <a:spcAft>
                <a:spcPts val="600"/>
              </a:spcAft>
              <a:buFont typeface="+mj-lt"/>
              <a:buAutoNum type="arabicParenR"/>
            </a:pPr>
            <a:r>
              <a:rPr lang="en-GB" sz="2900" dirty="0"/>
              <a:t>Stick a piece of </a:t>
            </a:r>
            <a:r>
              <a:rPr lang="en-GB" sz="2900" b="1" dirty="0"/>
              <a:t>masking tape </a:t>
            </a:r>
            <a:r>
              <a:rPr lang="en-GB" sz="2900" dirty="0"/>
              <a:t>along the </a:t>
            </a:r>
            <a:r>
              <a:rPr lang="en-GB" sz="2900" b="1" dirty="0"/>
              <a:t>full length </a:t>
            </a:r>
            <a:r>
              <a:rPr lang="en-GB" sz="2900" dirty="0"/>
              <a:t>of the point where the </a:t>
            </a:r>
            <a:r>
              <a:rPr lang="en-GB" sz="2900" b="1" dirty="0"/>
              <a:t>end card pieces </a:t>
            </a:r>
            <a:r>
              <a:rPr lang="en-GB" sz="2900" dirty="0"/>
              <a:t>meet, to </a:t>
            </a:r>
            <a:r>
              <a:rPr lang="en-GB" sz="2900" b="1" dirty="0"/>
              <a:t>join</a:t>
            </a:r>
            <a:r>
              <a:rPr lang="en-GB" sz="2900" dirty="0"/>
              <a:t> them.</a:t>
            </a:r>
          </a:p>
        </p:txBody>
      </p:sp>
      <p:grpSp>
        <p:nvGrpSpPr>
          <p:cNvPr id="26" name="Group 25">
            <a:extLst>
              <a:ext uri="{FF2B5EF4-FFF2-40B4-BE49-F238E27FC236}">
                <a16:creationId xmlns:a16="http://schemas.microsoft.com/office/drawing/2014/main" id="{76B625AA-9E66-4901-A0D9-9CC6526D5CA5}"/>
              </a:ext>
            </a:extLst>
          </p:cNvPr>
          <p:cNvGrpSpPr/>
          <p:nvPr/>
        </p:nvGrpSpPr>
        <p:grpSpPr>
          <a:xfrm>
            <a:off x="6389006" y="3429000"/>
            <a:ext cx="1355024" cy="2531573"/>
            <a:chOff x="6012160" y="2193446"/>
            <a:chExt cx="1890574" cy="3755834"/>
          </a:xfrm>
        </p:grpSpPr>
        <p:sp>
          <p:nvSpPr>
            <p:cNvPr id="9" name="Rectangle 8">
              <a:extLst>
                <a:ext uri="{FF2B5EF4-FFF2-40B4-BE49-F238E27FC236}">
                  <a16:creationId xmlns:a16="http://schemas.microsoft.com/office/drawing/2014/main" id="{515AE0F2-2364-46AE-87EC-4897A8374A70}"/>
                </a:ext>
              </a:extLst>
            </p:cNvPr>
            <p:cNvSpPr/>
            <p:nvPr/>
          </p:nvSpPr>
          <p:spPr>
            <a:xfrm>
              <a:off x="6012160" y="3178473"/>
              <a:ext cx="1522947" cy="27557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cxnSp>
          <p:nvCxnSpPr>
            <p:cNvPr id="10" name="Straight Connector 9">
              <a:extLst>
                <a:ext uri="{FF2B5EF4-FFF2-40B4-BE49-F238E27FC236}">
                  <a16:creationId xmlns:a16="http://schemas.microsoft.com/office/drawing/2014/main" id="{4F255010-4E82-441A-8F84-C9BC56A1F3D2}"/>
                </a:ext>
              </a:extLst>
            </p:cNvPr>
            <p:cNvCxnSpPr>
              <a:cxnSpLocks/>
            </p:cNvCxnSpPr>
            <p:nvPr/>
          </p:nvCxnSpPr>
          <p:spPr>
            <a:xfrm flipV="1">
              <a:off x="6012160" y="2204864"/>
              <a:ext cx="360040" cy="973608"/>
            </a:xfrm>
            <a:prstGeom prst="line">
              <a:avLst/>
            </a:prstGeom>
          </p:spPr>
          <p:style>
            <a:lnRef idx="2">
              <a:schemeClr val="dk1"/>
            </a:lnRef>
            <a:fillRef idx="1">
              <a:schemeClr val="lt1"/>
            </a:fillRef>
            <a:effectRef idx="0">
              <a:schemeClr val="dk1"/>
            </a:effectRef>
            <a:fontRef idx="minor">
              <a:schemeClr val="dk1"/>
            </a:fontRef>
          </p:style>
        </p:cxnSp>
        <p:cxnSp>
          <p:nvCxnSpPr>
            <p:cNvPr id="11" name="Straight Connector 10">
              <a:extLst>
                <a:ext uri="{FF2B5EF4-FFF2-40B4-BE49-F238E27FC236}">
                  <a16:creationId xmlns:a16="http://schemas.microsoft.com/office/drawing/2014/main" id="{572C5865-8A18-4EA4-8163-ACD7DC13DAD2}"/>
                </a:ext>
              </a:extLst>
            </p:cNvPr>
            <p:cNvCxnSpPr>
              <a:cxnSpLocks/>
            </p:cNvCxnSpPr>
            <p:nvPr/>
          </p:nvCxnSpPr>
          <p:spPr>
            <a:xfrm flipV="1">
              <a:off x="7537461" y="2204864"/>
              <a:ext cx="364431" cy="984529"/>
            </a:xfrm>
            <a:prstGeom prst="line">
              <a:avLst/>
            </a:prstGeom>
          </p:spPr>
          <p:style>
            <a:lnRef idx="2">
              <a:schemeClr val="dk1"/>
            </a:lnRef>
            <a:fillRef idx="1">
              <a:schemeClr val="lt1"/>
            </a:fillRef>
            <a:effectRef idx="0">
              <a:schemeClr val="dk1"/>
            </a:effectRef>
            <a:fontRef idx="minor">
              <a:schemeClr val="dk1"/>
            </a:fontRef>
          </p:style>
        </p:cxnSp>
        <p:cxnSp>
          <p:nvCxnSpPr>
            <p:cNvPr id="12" name="Straight Connector 11">
              <a:extLst>
                <a:ext uri="{FF2B5EF4-FFF2-40B4-BE49-F238E27FC236}">
                  <a16:creationId xmlns:a16="http://schemas.microsoft.com/office/drawing/2014/main" id="{9B0D016A-510A-4E85-84DD-1B9F567103D0}"/>
                </a:ext>
              </a:extLst>
            </p:cNvPr>
            <p:cNvCxnSpPr/>
            <p:nvPr/>
          </p:nvCxnSpPr>
          <p:spPr>
            <a:xfrm>
              <a:off x="6372200" y="2204864"/>
              <a:ext cx="1510278" cy="0"/>
            </a:xfrm>
            <a:prstGeom prst="line">
              <a:avLst/>
            </a:prstGeom>
          </p:spPr>
          <p:style>
            <a:lnRef idx="2">
              <a:schemeClr val="dk1"/>
            </a:lnRef>
            <a:fillRef idx="1">
              <a:schemeClr val="lt1"/>
            </a:fillRef>
            <a:effectRef idx="0">
              <a:schemeClr val="dk1"/>
            </a:effectRef>
            <a:fontRef idx="minor">
              <a:schemeClr val="dk1"/>
            </a:fontRef>
          </p:style>
        </p:cxnSp>
        <p:cxnSp>
          <p:nvCxnSpPr>
            <p:cNvPr id="13" name="Straight Connector 12">
              <a:extLst>
                <a:ext uri="{FF2B5EF4-FFF2-40B4-BE49-F238E27FC236}">
                  <a16:creationId xmlns:a16="http://schemas.microsoft.com/office/drawing/2014/main" id="{B39EEB42-0006-4071-A544-89462ED5CC61}"/>
                </a:ext>
              </a:extLst>
            </p:cNvPr>
            <p:cNvCxnSpPr>
              <a:cxnSpLocks/>
            </p:cNvCxnSpPr>
            <p:nvPr/>
          </p:nvCxnSpPr>
          <p:spPr>
            <a:xfrm flipV="1">
              <a:off x="7535107" y="4954236"/>
              <a:ext cx="367627" cy="995044"/>
            </a:xfrm>
            <a:prstGeom prst="line">
              <a:avLst/>
            </a:prstGeom>
          </p:spPr>
          <p:style>
            <a:lnRef idx="2">
              <a:schemeClr val="dk1"/>
            </a:lnRef>
            <a:fillRef idx="1">
              <a:schemeClr val="lt1"/>
            </a:fillRef>
            <a:effectRef idx="0">
              <a:schemeClr val="dk1"/>
            </a:effectRef>
            <a:fontRef idx="minor">
              <a:schemeClr val="dk1"/>
            </a:fontRef>
          </p:style>
        </p:cxnSp>
        <p:cxnSp>
          <p:nvCxnSpPr>
            <p:cNvPr id="14" name="Straight Connector 13">
              <a:extLst>
                <a:ext uri="{FF2B5EF4-FFF2-40B4-BE49-F238E27FC236}">
                  <a16:creationId xmlns:a16="http://schemas.microsoft.com/office/drawing/2014/main" id="{1E1A66D0-3F15-4C59-ADF8-6D7CB0F7F487}"/>
                </a:ext>
              </a:extLst>
            </p:cNvPr>
            <p:cNvCxnSpPr>
              <a:cxnSpLocks/>
            </p:cNvCxnSpPr>
            <p:nvPr/>
          </p:nvCxnSpPr>
          <p:spPr>
            <a:xfrm flipH="1" flipV="1">
              <a:off x="7901892" y="2193446"/>
              <a:ext cx="842" cy="2760790"/>
            </a:xfrm>
            <a:prstGeom prst="line">
              <a:avLst/>
            </a:prstGeom>
          </p:spPr>
          <p:style>
            <a:lnRef idx="2">
              <a:schemeClr val="dk1"/>
            </a:lnRef>
            <a:fillRef idx="1">
              <a:schemeClr val="lt1"/>
            </a:fillRef>
            <a:effectRef idx="0">
              <a:schemeClr val="dk1"/>
            </a:effectRef>
            <a:fontRef idx="minor">
              <a:schemeClr val="dk1"/>
            </a:fontRef>
          </p:style>
        </p:cxnSp>
      </p:grpSp>
      <p:sp>
        <p:nvSpPr>
          <p:cNvPr id="27" name="Rectangle 26">
            <a:extLst>
              <a:ext uri="{FF2B5EF4-FFF2-40B4-BE49-F238E27FC236}">
                <a16:creationId xmlns:a16="http://schemas.microsoft.com/office/drawing/2014/main" id="{B5107C49-C050-4D14-B494-EC75E6C04701}"/>
              </a:ext>
            </a:extLst>
          </p:cNvPr>
          <p:cNvSpPr/>
          <p:nvPr/>
        </p:nvSpPr>
        <p:spPr>
          <a:xfrm>
            <a:off x="7069763" y="1355969"/>
            <a:ext cx="1728192" cy="17302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5" name="TextBox 34">
            <a:extLst>
              <a:ext uri="{FF2B5EF4-FFF2-40B4-BE49-F238E27FC236}">
                <a16:creationId xmlns:a16="http://schemas.microsoft.com/office/drawing/2014/main" id="{F9710A24-56B4-4329-89A3-4700334DB45A}"/>
              </a:ext>
            </a:extLst>
          </p:cNvPr>
          <p:cNvSpPr txBox="1"/>
          <p:nvPr/>
        </p:nvSpPr>
        <p:spPr>
          <a:xfrm>
            <a:off x="5473375" y="1620938"/>
            <a:ext cx="1596388" cy="1200329"/>
          </a:xfrm>
          <a:prstGeom prst="rect">
            <a:avLst/>
          </a:prstGeom>
          <a:noFill/>
        </p:spPr>
        <p:txBody>
          <a:bodyPr wrap="square" rtlCol="0">
            <a:spAutoFit/>
          </a:bodyPr>
          <a:lstStyle/>
          <a:p>
            <a:pPr algn="ctr"/>
            <a:r>
              <a:rPr lang="en-GB" sz="2400" dirty="0"/>
              <a:t>Square card with fold lines</a:t>
            </a:r>
          </a:p>
        </p:txBody>
      </p:sp>
      <p:sp>
        <p:nvSpPr>
          <p:cNvPr id="36" name="TextBox 35">
            <a:extLst>
              <a:ext uri="{FF2B5EF4-FFF2-40B4-BE49-F238E27FC236}">
                <a16:creationId xmlns:a16="http://schemas.microsoft.com/office/drawing/2014/main" id="{D4D30407-61C7-4C18-9784-977A76694871}"/>
              </a:ext>
            </a:extLst>
          </p:cNvPr>
          <p:cNvSpPr txBox="1"/>
          <p:nvPr/>
        </p:nvSpPr>
        <p:spPr>
          <a:xfrm>
            <a:off x="7510723" y="3407808"/>
            <a:ext cx="1596388" cy="461665"/>
          </a:xfrm>
          <a:prstGeom prst="rect">
            <a:avLst/>
          </a:prstGeom>
          <a:noFill/>
        </p:spPr>
        <p:txBody>
          <a:bodyPr wrap="square" rtlCol="0">
            <a:spAutoFit/>
          </a:bodyPr>
          <a:lstStyle/>
          <a:p>
            <a:pPr algn="ctr"/>
            <a:r>
              <a:rPr lang="en-GB" sz="2400" dirty="0"/>
              <a:t>Cuboid</a:t>
            </a:r>
          </a:p>
        </p:txBody>
      </p:sp>
      <p:sp>
        <p:nvSpPr>
          <p:cNvPr id="37" name="TextBox 36">
            <a:extLst>
              <a:ext uri="{FF2B5EF4-FFF2-40B4-BE49-F238E27FC236}">
                <a16:creationId xmlns:a16="http://schemas.microsoft.com/office/drawing/2014/main" id="{2A7EEDB3-40DE-40A2-886B-D60E3FD1280D}"/>
              </a:ext>
            </a:extLst>
          </p:cNvPr>
          <p:cNvSpPr txBox="1"/>
          <p:nvPr/>
        </p:nvSpPr>
        <p:spPr>
          <a:xfrm>
            <a:off x="7743361" y="4359438"/>
            <a:ext cx="1596388" cy="830997"/>
          </a:xfrm>
          <a:prstGeom prst="rect">
            <a:avLst/>
          </a:prstGeom>
          <a:noFill/>
        </p:spPr>
        <p:txBody>
          <a:bodyPr wrap="square" rtlCol="0">
            <a:spAutoFit/>
          </a:bodyPr>
          <a:lstStyle/>
          <a:p>
            <a:pPr algn="ctr"/>
            <a:r>
              <a:rPr lang="en-GB" sz="2400" dirty="0"/>
              <a:t>Masking tape</a:t>
            </a:r>
          </a:p>
        </p:txBody>
      </p:sp>
      <p:cxnSp>
        <p:nvCxnSpPr>
          <p:cNvPr id="39" name="Straight Arrow Connector 38">
            <a:extLst>
              <a:ext uri="{FF2B5EF4-FFF2-40B4-BE49-F238E27FC236}">
                <a16:creationId xmlns:a16="http://schemas.microsoft.com/office/drawing/2014/main" id="{39A29E6F-678D-4AC7-9EB5-B82046CBD6FD}"/>
              </a:ext>
            </a:extLst>
          </p:cNvPr>
          <p:cNvCxnSpPr>
            <a:cxnSpLocks/>
          </p:cNvCxnSpPr>
          <p:nvPr/>
        </p:nvCxnSpPr>
        <p:spPr>
          <a:xfrm flipH="1">
            <a:off x="7522881" y="4874378"/>
            <a:ext cx="57751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C37DDEC-B136-4DB1-9CE2-3391DAADA6CF}"/>
              </a:ext>
            </a:extLst>
          </p:cNvPr>
          <p:cNvCxnSpPr>
            <a:stCxn id="27" idx="0"/>
            <a:endCxn id="27" idx="2"/>
          </p:cNvCxnSpPr>
          <p:nvPr/>
        </p:nvCxnSpPr>
        <p:spPr>
          <a:xfrm>
            <a:off x="7933859" y="1355969"/>
            <a:ext cx="0" cy="1730268"/>
          </a:xfrm>
          <a:prstGeom prst="line">
            <a:avLst/>
          </a:prstGeom>
          <a:ln>
            <a:solidFill>
              <a:schemeClr val="tx1"/>
            </a:solidFill>
            <a:prstDash val="dash"/>
          </a:ln>
        </p:spPr>
        <p:style>
          <a:lnRef idx="2">
            <a:schemeClr val="dk1"/>
          </a:lnRef>
          <a:fillRef idx="0">
            <a:schemeClr val="dk1"/>
          </a:fillRef>
          <a:effectRef idx="1">
            <a:schemeClr val="dk1"/>
          </a:effectRef>
          <a:fontRef idx="minor">
            <a:schemeClr val="tx1"/>
          </a:fontRef>
        </p:style>
      </p:cxnSp>
      <p:cxnSp>
        <p:nvCxnSpPr>
          <p:cNvPr id="43" name="Straight Connector 42">
            <a:extLst>
              <a:ext uri="{FF2B5EF4-FFF2-40B4-BE49-F238E27FC236}">
                <a16:creationId xmlns:a16="http://schemas.microsoft.com/office/drawing/2014/main" id="{48EF22C8-BE26-4B87-9556-FB96D6F11AB1}"/>
              </a:ext>
            </a:extLst>
          </p:cNvPr>
          <p:cNvCxnSpPr/>
          <p:nvPr/>
        </p:nvCxnSpPr>
        <p:spPr>
          <a:xfrm>
            <a:off x="7498810" y="1355969"/>
            <a:ext cx="0" cy="1730268"/>
          </a:xfrm>
          <a:prstGeom prst="line">
            <a:avLst/>
          </a:prstGeom>
          <a:ln>
            <a:solidFill>
              <a:schemeClr val="tx1"/>
            </a:solidFill>
            <a:prstDash val="dash"/>
          </a:ln>
        </p:spPr>
        <p:style>
          <a:lnRef idx="2">
            <a:schemeClr val="dk1"/>
          </a:lnRef>
          <a:fillRef idx="0">
            <a:schemeClr val="dk1"/>
          </a:fillRef>
          <a:effectRef idx="1">
            <a:schemeClr val="dk1"/>
          </a:effectRef>
          <a:fontRef idx="minor">
            <a:schemeClr val="tx1"/>
          </a:fontRef>
        </p:style>
      </p:cxnSp>
      <p:cxnSp>
        <p:nvCxnSpPr>
          <p:cNvPr id="44" name="Straight Connector 43">
            <a:extLst>
              <a:ext uri="{FF2B5EF4-FFF2-40B4-BE49-F238E27FC236}">
                <a16:creationId xmlns:a16="http://schemas.microsoft.com/office/drawing/2014/main" id="{6A916A57-0902-44BB-B09C-7901D5FD675D}"/>
              </a:ext>
            </a:extLst>
          </p:cNvPr>
          <p:cNvCxnSpPr/>
          <p:nvPr/>
        </p:nvCxnSpPr>
        <p:spPr>
          <a:xfrm>
            <a:off x="8388424" y="1355969"/>
            <a:ext cx="0" cy="1730268"/>
          </a:xfrm>
          <a:prstGeom prst="line">
            <a:avLst/>
          </a:prstGeom>
          <a:ln>
            <a:solidFill>
              <a:schemeClr val="tx1"/>
            </a:solidFill>
            <a:prstDash val="dash"/>
          </a:ln>
        </p:spPr>
        <p:style>
          <a:lnRef idx="2">
            <a:schemeClr val="dk1"/>
          </a:lnRef>
          <a:fillRef idx="0">
            <a:schemeClr val="dk1"/>
          </a:fillRef>
          <a:effectRef idx="1">
            <a:schemeClr val="dk1"/>
          </a:effectRef>
          <a:fontRef idx="minor">
            <a:schemeClr val="tx1"/>
          </a:fontRef>
        </p:style>
      </p:cxnSp>
      <p:cxnSp>
        <p:nvCxnSpPr>
          <p:cNvPr id="47" name="Straight Connector 46">
            <a:extLst>
              <a:ext uri="{FF2B5EF4-FFF2-40B4-BE49-F238E27FC236}">
                <a16:creationId xmlns:a16="http://schemas.microsoft.com/office/drawing/2014/main" id="{F1076C88-1B27-4989-8588-002ADC47E1CF}"/>
              </a:ext>
            </a:extLst>
          </p:cNvPr>
          <p:cNvCxnSpPr>
            <a:cxnSpLocks/>
          </p:cNvCxnSpPr>
          <p:nvPr/>
        </p:nvCxnSpPr>
        <p:spPr>
          <a:xfrm flipV="1">
            <a:off x="6647056" y="3428999"/>
            <a:ext cx="0" cy="663945"/>
          </a:xfrm>
          <a:prstGeom prst="line">
            <a:avLst/>
          </a:prstGeom>
        </p:spPr>
        <p:style>
          <a:lnRef idx="2">
            <a:schemeClr val="dk1"/>
          </a:lnRef>
          <a:fillRef idx="1">
            <a:schemeClr val="lt1"/>
          </a:fillRef>
          <a:effectRef idx="0">
            <a:schemeClr val="dk1"/>
          </a:effectRef>
          <a:fontRef idx="minor">
            <a:schemeClr val="dk1"/>
          </a:fontRef>
        </p:style>
      </p:cxnSp>
      <p:cxnSp>
        <p:nvCxnSpPr>
          <p:cNvPr id="51" name="Straight Connector 50">
            <a:extLst>
              <a:ext uri="{FF2B5EF4-FFF2-40B4-BE49-F238E27FC236}">
                <a16:creationId xmlns:a16="http://schemas.microsoft.com/office/drawing/2014/main" id="{900546BA-BAA3-4572-B33C-3F0F2FE1589B}"/>
              </a:ext>
            </a:extLst>
          </p:cNvPr>
          <p:cNvCxnSpPr/>
          <p:nvPr/>
        </p:nvCxnSpPr>
        <p:spPr>
          <a:xfrm>
            <a:off x="7480542" y="4092945"/>
            <a:ext cx="0" cy="185745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8963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986A37-E562-46D4-BF47-3ADA6C3869A1}"/>
              </a:ext>
            </a:extLst>
          </p:cNvPr>
          <p:cNvSpPr txBox="1"/>
          <p:nvPr/>
        </p:nvSpPr>
        <p:spPr>
          <a:xfrm>
            <a:off x="124338" y="1250335"/>
            <a:ext cx="8543137" cy="646331"/>
          </a:xfrm>
          <a:prstGeom prst="rect">
            <a:avLst/>
          </a:prstGeom>
          <a:noFill/>
        </p:spPr>
        <p:txBody>
          <a:bodyPr wrap="square" rtlCol="0">
            <a:spAutoFit/>
          </a:bodyPr>
          <a:lstStyle/>
          <a:p>
            <a:r>
              <a:rPr lang="en-GB" sz="3600" b="1" dirty="0"/>
              <a:t>Shape 2 – Making a prism</a:t>
            </a:r>
          </a:p>
        </p:txBody>
      </p:sp>
      <p:sp>
        <p:nvSpPr>
          <p:cNvPr id="7" name="TextBox 6">
            <a:extLst>
              <a:ext uri="{FF2B5EF4-FFF2-40B4-BE49-F238E27FC236}">
                <a16:creationId xmlns:a16="http://schemas.microsoft.com/office/drawing/2014/main" id="{5F130C89-5E2C-4E62-9283-2EE3378598EE}"/>
              </a:ext>
            </a:extLst>
          </p:cNvPr>
          <p:cNvSpPr txBox="1"/>
          <p:nvPr/>
        </p:nvSpPr>
        <p:spPr>
          <a:xfrm>
            <a:off x="92225" y="1961258"/>
            <a:ext cx="5459509" cy="3816429"/>
          </a:xfrm>
          <a:prstGeom prst="rect">
            <a:avLst/>
          </a:prstGeom>
          <a:noFill/>
        </p:spPr>
        <p:txBody>
          <a:bodyPr wrap="square" rtlCol="0">
            <a:spAutoFit/>
          </a:bodyPr>
          <a:lstStyle/>
          <a:p>
            <a:pPr marL="514350" indent="-514350">
              <a:spcAft>
                <a:spcPts val="600"/>
              </a:spcAft>
              <a:buFont typeface="+mj-lt"/>
              <a:buAutoNum type="arabicParenR"/>
            </a:pPr>
            <a:r>
              <a:rPr lang="en-GB" sz="2900" dirty="0"/>
              <a:t>Make </a:t>
            </a:r>
            <a:r>
              <a:rPr lang="en-GB" sz="2900" b="1" dirty="0"/>
              <a:t>three equally spaced fold lines</a:t>
            </a:r>
            <a:r>
              <a:rPr lang="en-GB" sz="2900" dirty="0"/>
              <a:t> on a </a:t>
            </a:r>
            <a:r>
              <a:rPr lang="en-GB" sz="2900" b="1" dirty="0"/>
              <a:t>square piece </a:t>
            </a:r>
            <a:r>
              <a:rPr lang="en-GB" sz="2900" dirty="0"/>
              <a:t>of card.</a:t>
            </a:r>
          </a:p>
          <a:p>
            <a:pPr marL="514350" indent="-514350">
              <a:spcAft>
                <a:spcPts val="600"/>
              </a:spcAft>
              <a:buFont typeface="+mj-lt"/>
              <a:buAutoNum type="arabicParenR"/>
            </a:pPr>
            <a:r>
              <a:rPr lang="en-GB" sz="2900" dirty="0"/>
              <a:t>Fold </a:t>
            </a:r>
            <a:r>
              <a:rPr lang="en-GB" sz="2900" b="1" dirty="0"/>
              <a:t>inwards</a:t>
            </a:r>
            <a:r>
              <a:rPr lang="en-GB" sz="2900" dirty="0"/>
              <a:t> along </a:t>
            </a:r>
            <a:r>
              <a:rPr lang="en-GB" sz="2900" b="1" dirty="0"/>
              <a:t>each line</a:t>
            </a:r>
            <a:r>
              <a:rPr lang="en-GB" sz="2900" dirty="0"/>
              <a:t> to form a </a:t>
            </a:r>
            <a:r>
              <a:rPr lang="en-GB" sz="2900" b="1" dirty="0"/>
              <a:t>hollow triangular prism.</a:t>
            </a:r>
          </a:p>
          <a:p>
            <a:pPr marL="514350" indent="-514350">
              <a:spcAft>
                <a:spcPts val="600"/>
              </a:spcAft>
              <a:buFont typeface="+mj-lt"/>
              <a:buAutoNum type="arabicParenR"/>
            </a:pPr>
            <a:r>
              <a:rPr lang="en-GB" sz="2900" dirty="0"/>
              <a:t>Stick a piece of </a:t>
            </a:r>
            <a:r>
              <a:rPr lang="en-GB" sz="2900" b="1" dirty="0"/>
              <a:t>masking tape </a:t>
            </a:r>
            <a:r>
              <a:rPr lang="en-GB" sz="2900" dirty="0"/>
              <a:t>along the </a:t>
            </a:r>
            <a:r>
              <a:rPr lang="en-GB" sz="2900" b="1" dirty="0"/>
              <a:t>full length </a:t>
            </a:r>
            <a:r>
              <a:rPr lang="en-GB" sz="2900" dirty="0"/>
              <a:t>of the point where the </a:t>
            </a:r>
            <a:r>
              <a:rPr lang="en-GB" sz="2900" b="1" dirty="0"/>
              <a:t>end card pieces </a:t>
            </a:r>
            <a:r>
              <a:rPr lang="en-GB" sz="2900" dirty="0"/>
              <a:t>meet, to </a:t>
            </a:r>
            <a:r>
              <a:rPr lang="en-GB" sz="2900" b="1" dirty="0"/>
              <a:t>join</a:t>
            </a:r>
            <a:r>
              <a:rPr lang="en-GB" sz="2900" dirty="0"/>
              <a:t> them.</a:t>
            </a:r>
          </a:p>
        </p:txBody>
      </p:sp>
      <p:sp>
        <p:nvSpPr>
          <p:cNvPr id="27" name="Rectangle 26">
            <a:extLst>
              <a:ext uri="{FF2B5EF4-FFF2-40B4-BE49-F238E27FC236}">
                <a16:creationId xmlns:a16="http://schemas.microsoft.com/office/drawing/2014/main" id="{B5107C49-C050-4D14-B494-EC75E6C04701}"/>
              </a:ext>
            </a:extLst>
          </p:cNvPr>
          <p:cNvSpPr/>
          <p:nvPr/>
        </p:nvSpPr>
        <p:spPr>
          <a:xfrm>
            <a:off x="7069763" y="1355969"/>
            <a:ext cx="1728192" cy="17302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5" name="TextBox 34">
            <a:extLst>
              <a:ext uri="{FF2B5EF4-FFF2-40B4-BE49-F238E27FC236}">
                <a16:creationId xmlns:a16="http://schemas.microsoft.com/office/drawing/2014/main" id="{F9710A24-56B4-4329-89A3-4700334DB45A}"/>
              </a:ext>
            </a:extLst>
          </p:cNvPr>
          <p:cNvSpPr txBox="1"/>
          <p:nvPr/>
        </p:nvSpPr>
        <p:spPr>
          <a:xfrm>
            <a:off x="5473375" y="1620938"/>
            <a:ext cx="1596388" cy="1200329"/>
          </a:xfrm>
          <a:prstGeom prst="rect">
            <a:avLst/>
          </a:prstGeom>
          <a:noFill/>
        </p:spPr>
        <p:txBody>
          <a:bodyPr wrap="square" rtlCol="0">
            <a:spAutoFit/>
          </a:bodyPr>
          <a:lstStyle/>
          <a:p>
            <a:pPr algn="ctr"/>
            <a:r>
              <a:rPr lang="en-GB" sz="2400" dirty="0"/>
              <a:t>Square card with fold lines</a:t>
            </a:r>
          </a:p>
        </p:txBody>
      </p:sp>
      <p:sp>
        <p:nvSpPr>
          <p:cNvPr id="36" name="TextBox 35">
            <a:extLst>
              <a:ext uri="{FF2B5EF4-FFF2-40B4-BE49-F238E27FC236}">
                <a16:creationId xmlns:a16="http://schemas.microsoft.com/office/drawing/2014/main" id="{D4D30407-61C7-4C18-9784-977A76694871}"/>
              </a:ext>
            </a:extLst>
          </p:cNvPr>
          <p:cNvSpPr txBox="1"/>
          <p:nvPr/>
        </p:nvSpPr>
        <p:spPr>
          <a:xfrm>
            <a:off x="7510723" y="3407808"/>
            <a:ext cx="1596388" cy="461665"/>
          </a:xfrm>
          <a:prstGeom prst="rect">
            <a:avLst/>
          </a:prstGeom>
          <a:noFill/>
        </p:spPr>
        <p:txBody>
          <a:bodyPr wrap="square" rtlCol="0">
            <a:spAutoFit/>
          </a:bodyPr>
          <a:lstStyle/>
          <a:p>
            <a:pPr algn="ctr"/>
            <a:r>
              <a:rPr lang="en-GB" sz="2400" dirty="0"/>
              <a:t>Prism</a:t>
            </a:r>
          </a:p>
        </p:txBody>
      </p:sp>
      <p:sp>
        <p:nvSpPr>
          <p:cNvPr id="37" name="TextBox 36">
            <a:extLst>
              <a:ext uri="{FF2B5EF4-FFF2-40B4-BE49-F238E27FC236}">
                <a16:creationId xmlns:a16="http://schemas.microsoft.com/office/drawing/2014/main" id="{2A7EEDB3-40DE-40A2-886B-D60E3FD1280D}"/>
              </a:ext>
            </a:extLst>
          </p:cNvPr>
          <p:cNvSpPr txBox="1"/>
          <p:nvPr/>
        </p:nvSpPr>
        <p:spPr>
          <a:xfrm>
            <a:off x="7743361" y="4359438"/>
            <a:ext cx="1596388" cy="830997"/>
          </a:xfrm>
          <a:prstGeom prst="rect">
            <a:avLst/>
          </a:prstGeom>
          <a:noFill/>
        </p:spPr>
        <p:txBody>
          <a:bodyPr wrap="square" rtlCol="0">
            <a:spAutoFit/>
          </a:bodyPr>
          <a:lstStyle/>
          <a:p>
            <a:pPr algn="ctr"/>
            <a:r>
              <a:rPr lang="en-GB" sz="2400" dirty="0"/>
              <a:t>Masking tape</a:t>
            </a:r>
          </a:p>
        </p:txBody>
      </p:sp>
      <p:cxnSp>
        <p:nvCxnSpPr>
          <p:cNvPr id="39" name="Straight Arrow Connector 38">
            <a:extLst>
              <a:ext uri="{FF2B5EF4-FFF2-40B4-BE49-F238E27FC236}">
                <a16:creationId xmlns:a16="http://schemas.microsoft.com/office/drawing/2014/main" id="{39A29E6F-678D-4AC7-9EB5-B82046CBD6FD}"/>
              </a:ext>
            </a:extLst>
          </p:cNvPr>
          <p:cNvCxnSpPr>
            <a:cxnSpLocks/>
          </p:cNvCxnSpPr>
          <p:nvPr/>
        </p:nvCxnSpPr>
        <p:spPr>
          <a:xfrm flipH="1">
            <a:off x="7522881" y="4874378"/>
            <a:ext cx="57751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C37DDEC-B136-4DB1-9CE2-3391DAADA6CF}"/>
              </a:ext>
            </a:extLst>
          </p:cNvPr>
          <p:cNvCxnSpPr>
            <a:cxnSpLocks/>
          </p:cNvCxnSpPr>
          <p:nvPr/>
        </p:nvCxnSpPr>
        <p:spPr>
          <a:xfrm>
            <a:off x="7638933" y="1355969"/>
            <a:ext cx="0" cy="1730268"/>
          </a:xfrm>
          <a:prstGeom prst="line">
            <a:avLst/>
          </a:prstGeom>
          <a:ln>
            <a:solidFill>
              <a:schemeClr val="tx1"/>
            </a:solidFill>
            <a:prstDash val="dash"/>
          </a:ln>
        </p:spPr>
        <p:style>
          <a:lnRef idx="2">
            <a:schemeClr val="dk1"/>
          </a:lnRef>
          <a:fillRef idx="0">
            <a:schemeClr val="dk1"/>
          </a:fillRef>
          <a:effectRef idx="1">
            <a:schemeClr val="dk1"/>
          </a:effectRef>
          <a:fontRef idx="minor">
            <a:schemeClr val="tx1"/>
          </a:fontRef>
        </p:style>
      </p:cxnSp>
      <p:cxnSp>
        <p:nvCxnSpPr>
          <p:cNvPr id="44" name="Straight Connector 43">
            <a:extLst>
              <a:ext uri="{FF2B5EF4-FFF2-40B4-BE49-F238E27FC236}">
                <a16:creationId xmlns:a16="http://schemas.microsoft.com/office/drawing/2014/main" id="{6A916A57-0902-44BB-B09C-7901D5FD675D}"/>
              </a:ext>
            </a:extLst>
          </p:cNvPr>
          <p:cNvCxnSpPr/>
          <p:nvPr/>
        </p:nvCxnSpPr>
        <p:spPr>
          <a:xfrm>
            <a:off x="8244408" y="1355969"/>
            <a:ext cx="0" cy="1730268"/>
          </a:xfrm>
          <a:prstGeom prst="line">
            <a:avLst/>
          </a:prstGeom>
          <a:ln>
            <a:solidFill>
              <a:schemeClr val="tx1"/>
            </a:solidFill>
            <a:prstDash val="dash"/>
          </a:ln>
        </p:spPr>
        <p:style>
          <a:lnRef idx="2">
            <a:schemeClr val="dk1"/>
          </a:lnRef>
          <a:fillRef idx="0">
            <a:schemeClr val="dk1"/>
          </a:fillRef>
          <a:effectRef idx="1">
            <a:schemeClr val="dk1"/>
          </a:effectRef>
          <a:fontRef idx="minor">
            <a:schemeClr val="tx1"/>
          </a:fontRef>
        </p:style>
      </p:cxnSp>
      <p:grpSp>
        <p:nvGrpSpPr>
          <p:cNvPr id="19" name="Group 18">
            <a:extLst>
              <a:ext uri="{FF2B5EF4-FFF2-40B4-BE49-F238E27FC236}">
                <a16:creationId xmlns:a16="http://schemas.microsoft.com/office/drawing/2014/main" id="{BEAB9877-6E91-4476-9AA8-FE847C86FC60}"/>
              </a:ext>
            </a:extLst>
          </p:cNvPr>
          <p:cNvGrpSpPr/>
          <p:nvPr/>
        </p:nvGrpSpPr>
        <p:grpSpPr>
          <a:xfrm>
            <a:off x="6380346" y="3427797"/>
            <a:ext cx="1363684" cy="2532776"/>
            <a:chOff x="6380346" y="3427797"/>
            <a:chExt cx="1363684" cy="2532776"/>
          </a:xfrm>
        </p:grpSpPr>
        <p:sp>
          <p:nvSpPr>
            <p:cNvPr id="9" name="Rectangle 8">
              <a:extLst>
                <a:ext uri="{FF2B5EF4-FFF2-40B4-BE49-F238E27FC236}">
                  <a16:creationId xmlns:a16="http://schemas.microsoft.com/office/drawing/2014/main" id="{515AE0F2-2364-46AE-87EC-4897A8374A70}"/>
                </a:ext>
              </a:extLst>
            </p:cNvPr>
            <p:cNvSpPr/>
            <p:nvPr/>
          </p:nvSpPr>
          <p:spPr>
            <a:xfrm>
              <a:off x="6389006" y="4092945"/>
              <a:ext cx="1091536" cy="18574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cxnSp>
          <p:nvCxnSpPr>
            <p:cNvPr id="10" name="Straight Connector 9">
              <a:extLst>
                <a:ext uri="{FF2B5EF4-FFF2-40B4-BE49-F238E27FC236}">
                  <a16:creationId xmlns:a16="http://schemas.microsoft.com/office/drawing/2014/main" id="{4F255010-4E82-441A-8F84-C9BC56A1F3D2}"/>
                </a:ext>
              </a:extLst>
            </p:cNvPr>
            <p:cNvCxnSpPr>
              <a:cxnSpLocks/>
            </p:cNvCxnSpPr>
            <p:nvPr/>
          </p:nvCxnSpPr>
          <p:spPr>
            <a:xfrm flipV="1">
              <a:off x="6380346" y="3427797"/>
              <a:ext cx="1363015" cy="654973"/>
            </a:xfrm>
            <a:prstGeom prst="line">
              <a:avLst/>
            </a:prstGeom>
          </p:spPr>
          <p:style>
            <a:lnRef idx="2">
              <a:schemeClr val="dk1"/>
            </a:lnRef>
            <a:fillRef idx="1">
              <a:schemeClr val="lt1"/>
            </a:fillRef>
            <a:effectRef idx="0">
              <a:schemeClr val="dk1"/>
            </a:effectRef>
            <a:fontRef idx="minor">
              <a:schemeClr val="dk1"/>
            </a:fontRef>
          </p:style>
        </p:cxnSp>
        <p:cxnSp>
          <p:nvCxnSpPr>
            <p:cNvPr id="11" name="Straight Connector 10">
              <a:extLst>
                <a:ext uri="{FF2B5EF4-FFF2-40B4-BE49-F238E27FC236}">
                  <a16:creationId xmlns:a16="http://schemas.microsoft.com/office/drawing/2014/main" id="{572C5865-8A18-4EA4-8163-ACD7DC13DAD2}"/>
                </a:ext>
              </a:extLst>
            </p:cNvPr>
            <p:cNvCxnSpPr>
              <a:cxnSpLocks/>
            </p:cNvCxnSpPr>
            <p:nvPr/>
          </p:nvCxnSpPr>
          <p:spPr>
            <a:xfrm flipV="1">
              <a:off x="7482229" y="3436696"/>
              <a:ext cx="261197" cy="663609"/>
            </a:xfrm>
            <a:prstGeom prst="line">
              <a:avLst/>
            </a:prstGeom>
          </p:spPr>
          <p:style>
            <a:lnRef idx="2">
              <a:schemeClr val="dk1"/>
            </a:lnRef>
            <a:fillRef idx="1">
              <a:schemeClr val="lt1"/>
            </a:fillRef>
            <a:effectRef idx="0">
              <a:schemeClr val="dk1"/>
            </a:effectRef>
            <a:fontRef idx="minor">
              <a:schemeClr val="dk1"/>
            </a:fontRef>
          </p:style>
        </p:cxnSp>
        <p:cxnSp>
          <p:nvCxnSpPr>
            <p:cNvPr id="13" name="Straight Connector 12">
              <a:extLst>
                <a:ext uri="{FF2B5EF4-FFF2-40B4-BE49-F238E27FC236}">
                  <a16:creationId xmlns:a16="http://schemas.microsoft.com/office/drawing/2014/main" id="{B39EEB42-0006-4071-A544-89462ED5CC61}"/>
                </a:ext>
              </a:extLst>
            </p:cNvPr>
            <p:cNvCxnSpPr>
              <a:cxnSpLocks/>
            </p:cNvCxnSpPr>
            <p:nvPr/>
          </p:nvCxnSpPr>
          <p:spPr>
            <a:xfrm flipV="1">
              <a:off x="7480542" y="5289876"/>
              <a:ext cx="263488" cy="670697"/>
            </a:xfrm>
            <a:prstGeom prst="line">
              <a:avLst/>
            </a:prstGeom>
          </p:spPr>
          <p:style>
            <a:lnRef idx="2">
              <a:schemeClr val="dk1"/>
            </a:lnRef>
            <a:fillRef idx="1">
              <a:schemeClr val="lt1"/>
            </a:fillRef>
            <a:effectRef idx="0">
              <a:schemeClr val="dk1"/>
            </a:effectRef>
            <a:fontRef idx="minor">
              <a:schemeClr val="dk1"/>
            </a:fontRef>
          </p:style>
        </p:cxnSp>
        <p:cxnSp>
          <p:nvCxnSpPr>
            <p:cNvPr id="14" name="Straight Connector 13">
              <a:extLst>
                <a:ext uri="{FF2B5EF4-FFF2-40B4-BE49-F238E27FC236}">
                  <a16:creationId xmlns:a16="http://schemas.microsoft.com/office/drawing/2014/main" id="{1E1A66D0-3F15-4C59-ADF8-6D7CB0F7F487}"/>
                </a:ext>
              </a:extLst>
            </p:cNvPr>
            <p:cNvCxnSpPr>
              <a:cxnSpLocks/>
            </p:cNvCxnSpPr>
            <p:nvPr/>
          </p:nvCxnSpPr>
          <p:spPr>
            <a:xfrm flipH="1" flipV="1">
              <a:off x="7743427" y="3429000"/>
              <a:ext cx="603" cy="1860876"/>
            </a:xfrm>
            <a:prstGeom prst="line">
              <a:avLst/>
            </a:prstGeom>
          </p:spPr>
          <p:style>
            <a:lnRef idx="2">
              <a:schemeClr val="dk1"/>
            </a:lnRef>
            <a:fillRef idx="1">
              <a:schemeClr val="lt1"/>
            </a:fillRef>
            <a:effectRef idx="0">
              <a:schemeClr val="dk1"/>
            </a:effectRef>
            <a:fontRef idx="minor">
              <a:schemeClr val="dk1"/>
            </a:fontRef>
          </p:style>
        </p:cxnSp>
        <p:cxnSp>
          <p:nvCxnSpPr>
            <p:cNvPr id="51" name="Straight Connector 50">
              <a:extLst>
                <a:ext uri="{FF2B5EF4-FFF2-40B4-BE49-F238E27FC236}">
                  <a16:creationId xmlns:a16="http://schemas.microsoft.com/office/drawing/2014/main" id="{900546BA-BAA3-4572-B33C-3F0F2FE1589B}"/>
                </a:ext>
              </a:extLst>
            </p:cNvPr>
            <p:cNvCxnSpPr/>
            <p:nvPr/>
          </p:nvCxnSpPr>
          <p:spPr>
            <a:xfrm>
              <a:off x="7480542" y="4092945"/>
              <a:ext cx="0" cy="1857453"/>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25169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986A37-E562-46D4-BF47-3ADA6C3869A1}"/>
              </a:ext>
            </a:extLst>
          </p:cNvPr>
          <p:cNvSpPr txBox="1"/>
          <p:nvPr/>
        </p:nvSpPr>
        <p:spPr>
          <a:xfrm>
            <a:off x="124338" y="1250335"/>
            <a:ext cx="8543137" cy="646331"/>
          </a:xfrm>
          <a:prstGeom prst="rect">
            <a:avLst/>
          </a:prstGeom>
          <a:noFill/>
        </p:spPr>
        <p:txBody>
          <a:bodyPr wrap="square" rtlCol="0">
            <a:spAutoFit/>
          </a:bodyPr>
          <a:lstStyle/>
          <a:p>
            <a:r>
              <a:rPr lang="en-GB" sz="3600" b="1" dirty="0"/>
              <a:t>Shape 3 – Making a cylinder  </a:t>
            </a:r>
          </a:p>
        </p:txBody>
      </p:sp>
      <p:sp>
        <p:nvSpPr>
          <p:cNvPr id="7" name="TextBox 6">
            <a:extLst>
              <a:ext uri="{FF2B5EF4-FFF2-40B4-BE49-F238E27FC236}">
                <a16:creationId xmlns:a16="http://schemas.microsoft.com/office/drawing/2014/main" id="{5F130C89-5E2C-4E62-9283-2EE3378598EE}"/>
              </a:ext>
            </a:extLst>
          </p:cNvPr>
          <p:cNvSpPr txBox="1"/>
          <p:nvPr/>
        </p:nvSpPr>
        <p:spPr>
          <a:xfrm>
            <a:off x="120583" y="1896666"/>
            <a:ext cx="5222312" cy="3293209"/>
          </a:xfrm>
          <a:prstGeom prst="rect">
            <a:avLst/>
          </a:prstGeom>
          <a:noFill/>
        </p:spPr>
        <p:txBody>
          <a:bodyPr wrap="square" rtlCol="0">
            <a:spAutoFit/>
          </a:bodyPr>
          <a:lstStyle/>
          <a:p>
            <a:pPr marL="514350" indent="-514350">
              <a:spcAft>
                <a:spcPts val="600"/>
              </a:spcAft>
              <a:buFont typeface="+mj-lt"/>
              <a:buAutoNum type="arabicParenR"/>
            </a:pPr>
            <a:r>
              <a:rPr lang="en-GB" sz="2900" dirty="0"/>
              <a:t>Fold a </a:t>
            </a:r>
            <a:r>
              <a:rPr lang="en-GB" sz="2900" b="1" dirty="0"/>
              <a:t>square piece </a:t>
            </a:r>
            <a:r>
              <a:rPr lang="en-GB" sz="2900" dirty="0"/>
              <a:t>of card </a:t>
            </a:r>
            <a:r>
              <a:rPr lang="en-GB" sz="2900" b="1" dirty="0"/>
              <a:t>inwards</a:t>
            </a:r>
            <a:r>
              <a:rPr lang="en-GB" sz="2900" dirty="0"/>
              <a:t> to form a </a:t>
            </a:r>
            <a:r>
              <a:rPr lang="en-GB" sz="2900" b="1" dirty="0"/>
              <a:t>hollow cylinder.</a:t>
            </a:r>
          </a:p>
          <a:p>
            <a:pPr marL="514350" indent="-514350">
              <a:spcAft>
                <a:spcPts val="600"/>
              </a:spcAft>
              <a:buFont typeface="+mj-lt"/>
              <a:buAutoNum type="arabicParenR"/>
            </a:pPr>
            <a:r>
              <a:rPr lang="en-GB" sz="2900" dirty="0"/>
              <a:t>Stick a piece of </a:t>
            </a:r>
            <a:r>
              <a:rPr lang="en-GB" sz="2900" b="1" dirty="0"/>
              <a:t>masking tape </a:t>
            </a:r>
            <a:r>
              <a:rPr lang="en-GB" sz="2900" dirty="0"/>
              <a:t>along the </a:t>
            </a:r>
            <a:r>
              <a:rPr lang="en-GB" sz="2900" b="1" dirty="0"/>
              <a:t>full length </a:t>
            </a:r>
            <a:r>
              <a:rPr lang="en-GB" sz="2900" dirty="0"/>
              <a:t>of the point where the </a:t>
            </a:r>
            <a:r>
              <a:rPr lang="en-GB" sz="2900" b="1" dirty="0"/>
              <a:t>end card pieces </a:t>
            </a:r>
            <a:r>
              <a:rPr lang="en-GB" sz="2900" dirty="0"/>
              <a:t>meet, to </a:t>
            </a:r>
            <a:r>
              <a:rPr lang="en-GB" sz="2900" b="1" dirty="0"/>
              <a:t>join</a:t>
            </a:r>
            <a:r>
              <a:rPr lang="en-GB" sz="2900" dirty="0"/>
              <a:t> them.</a:t>
            </a:r>
          </a:p>
        </p:txBody>
      </p:sp>
      <p:sp>
        <p:nvSpPr>
          <p:cNvPr id="36" name="TextBox 35">
            <a:extLst>
              <a:ext uri="{FF2B5EF4-FFF2-40B4-BE49-F238E27FC236}">
                <a16:creationId xmlns:a16="http://schemas.microsoft.com/office/drawing/2014/main" id="{D4D30407-61C7-4C18-9784-977A76694871}"/>
              </a:ext>
            </a:extLst>
          </p:cNvPr>
          <p:cNvSpPr txBox="1"/>
          <p:nvPr/>
        </p:nvSpPr>
        <p:spPr>
          <a:xfrm>
            <a:off x="7519233" y="1380366"/>
            <a:ext cx="1596388" cy="461665"/>
          </a:xfrm>
          <a:prstGeom prst="rect">
            <a:avLst/>
          </a:prstGeom>
          <a:noFill/>
        </p:spPr>
        <p:txBody>
          <a:bodyPr wrap="square" rtlCol="0">
            <a:spAutoFit/>
          </a:bodyPr>
          <a:lstStyle/>
          <a:p>
            <a:pPr algn="ctr"/>
            <a:r>
              <a:rPr lang="en-GB" sz="2400" dirty="0"/>
              <a:t>Cylinder</a:t>
            </a:r>
          </a:p>
        </p:txBody>
      </p:sp>
      <p:grpSp>
        <p:nvGrpSpPr>
          <p:cNvPr id="5" name="Group 4">
            <a:extLst>
              <a:ext uri="{FF2B5EF4-FFF2-40B4-BE49-F238E27FC236}">
                <a16:creationId xmlns:a16="http://schemas.microsoft.com/office/drawing/2014/main" id="{025E4E1C-A548-421B-A35B-21F554D47505}"/>
              </a:ext>
            </a:extLst>
          </p:cNvPr>
          <p:cNvGrpSpPr/>
          <p:nvPr/>
        </p:nvGrpSpPr>
        <p:grpSpPr>
          <a:xfrm>
            <a:off x="5935640" y="1684628"/>
            <a:ext cx="3300225" cy="3923037"/>
            <a:chOff x="5935640" y="1684628"/>
            <a:chExt cx="3300225" cy="3923037"/>
          </a:xfrm>
        </p:grpSpPr>
        <p:sp>
          <p:nvSpPr>
            <p:cNvPr id="37" name="TextBox 36">
              <a:extLst>
                <a:ext uri="{FF2B5EF4-FFF2-40B4-BE49-F238E27FC236}">
                  <a16:creationId xmlns:a16="http://schemas.microsoft.com/office/drawing/2014/main" id="{2A7EEDB3-40DE-40A2-886B-D60E3FD1280D}"/>
                </a:ext>
              </a:extLst>
            </p:cNvPr>
            <p:cNvSpPr txBox="1"/>
            <p:nvPr/>
          </p:nvSpPr>
          <p:spPr>
            <a:xfrm>
              <a:off x="7639477" y="3445571"/>
              <a:ext cx="1596388" cy="830997"/>
            </a:xfrm>
            <a:prstGeom prst="rect">
              <a:avLst/>
            </a:prstGeom>
            <a:noFill/>
          </p:spPr>
          <p:txBody>
            <a:bodyPr wrap="square" rtlCol="0">
              <a:spAutoFit/>
            </a:bodyPr>
            <a:lstStyle/>
            <a:p>
              <a:pPr algn="ctr"/>
              <a:r>
                <a:rPr lang="en-GB" sz="2400" dirty="0"/>
                <a:t>Masking tape</a:t>
              </a:r>
            </a:p>
          </p:txBody>
        </p:sp>
        <p:cxnSp>
          <p:nvCxnSpPr>
            <p:cNvPr id="39" name="Straight Arrow Connector 38">
              <a:extLst>
                <a:ext uri="{FF2B5EF4-FFF2-40B4-BE49-F238E27FC236}">
                  <a16:creationId xmlns:a16="http://schemas.microsoft.com/office/drawing/2014/main" id="{39A29E6F-678D-4AC7-9EB5-B82046CBD6FD}"/>
                </a:ext>
              </a:extLst>
            </p:cNvPr>
            <p:cNvCxnSpPr>
              <a:cxnSpLocks/>
            </p:cNvCxnSpPr>
            <p:nvPr/>
          </p:nvCxnSpPr>
          <p:spPr>
            <a:xfrm flipH="1">
              <a:off x="6972036" y="3960511"/>
              <a:ext cx="1008113"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2AE422D3-9D34-4082-B11C-526FB369129B}"/>
                </a:ext>
              </a:extLst>
            </p:cNvPr>
            <p:cNvSpPr/>
            <p:nvPr/>
          </p:nvSpPr>
          <p:spPr>
            <a:xfrm>
              <a:off x="5940895" y="4877679"/>
              <a:ext cx="1914750" cy="7299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cxnSp>
          <p:nvCxnSpPr>
            <p:cNvPr id="14" name="Straight Connector 13">
              <a:extLst>
                <a:ext uri="{FF2B5EF4-FFF2-40B4-BE49-F238E27FC236}">
                  <a16:creationId xmlns:a16="http://schemas.microsoft.com/office/drawing/2014/main" id="{1E1A66D0-3F15-4C59-ADF8-6D7CB0F7F487}"/>
                </a:ext>
              </a:extLst>
            </p:cNvPr>
            <p:cNvCxnSpPr>
              <a:cxnSpLocks/>
              <a:stCxn id="21" idx="2"/>
            </p:cNvCxnSpPr>
            <p:nvPr/>
          </p:nvCxnSpPr>
          <p:spPr>
            <a:xfrm flipH="1" flipV="1">
              <a:off x="5935641" y="2049622"/>
              <a:ext cx="5254" cy="3193050"/>
            </a:xfrm>
            <a:prstGeom prst="line">
              <a:avLst/>
            </a:prstGeom>
          </p:spPr>
          <p:style>
            <a:lnRef idx="2">
              <a:schemeClr val="dk1"/>
            </a:lnRef>
            <a:fillRef idx="1">
              <a:schemeClr val="lt1"/>
            </a:fillRef>
            <a:effectRef idx="0">
              <a:schemeClr val="dk1"/>
            </a:effectRef>
            <a:fontRef idx="minor">
              <a:schemeClr val="dk1"/>
            </a:fontRef>
          </p:style>
        </p:cxnSp>
        <p:sp>
          <p:nvSpPr>
            <p:cNvPr id="2" name="Oval 1">
              <a:extLst>
                <a:ext uri="{FF2B5EF4-FFF2-40B4-BE49-F238E27FC236}">
                  <a16:creationId xmlns:a16="http://schemas.microsoft.com/office/drawing/2014/main" id="{93B2AD26-2941-4F59-9855-007B649ACD14}"/>
                </a:ext>
              </a:extLst>
            </p:cNvPr>
            <p:cNvSpPr/>
            <p:nvPr/>
          </p:nvSpPr>
          <p:spPr>
            <a:xfrm>
              <a:off x="5935640" y="1684628"/>
              <a:ext cx="1914750" cy="7299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cxnSp>
          <p:nvCxnSpPr>
            <p:cNvPr id="20" name="Straight Connector 19">
              <a:extLst>
                <a:ext uri="{FF2B5EF4-FFF2-40B4-BE49-F238E27FC236}">
                  <a16:creationId xmlns:a16="http://schemas.microsoft.com/office/drawing/2014/main" id="{192BB4F2-43EC-4467-B21B-75B3B431A847}"/>
                </a:ext>
              </a:extLst>
            </p:cNvPr>
            <p:cNvCxnSpPr>
              <a:cxnSpLocks/>
            </p:cNvCxnSpPr>
            <p:nvPr/>
          </p:nvCxnSpPr>
          <p:spPr>
            <a:xfrm flipH="1" flipV="1">
              <a:off x="7855645" y="2075615"/>
              <a:ext cx="844" cy="3144124"/>
            </a:xfrm>
            <a:prstGeom prst="line">
              <a:avLst/>
            </a:prstGeom>
          </p:spPr>
          <p:style>
            <a:lnRef idx="2">
              <a:schemeClr val="dk1"/>
            </a:lnRef>
            <a:fillRef idx="1">
              <a:schemeClr val="lt1"/>
            </a:fillRef>
            <a:effectRef idx="0">
              <a:schemeClr val="dk1"/>
            </a:effectRef>
            <a:fontRef idx="minor">
              <a:schemeClr val="dk1"/>
            </a:fontRef>
          </p:style>
        </p:cxnSp>
        <p:sp>
          <p:nvSpPr>
            <p:cNvPr id="3" name="Rectangle 2">
              <a:extLst>
                <a:ext uri="{FF2B5EF4-FFF2-40B4-BE49-F238E27FC236}">
                  <a16:creationId xmlns:a16="http://schemas.microsoft.com/office/drawing/2014/main" id="{2A44C75C-6B4C-412A-A24C-449A8172F5E4}"/>
                </a:ext>
              </a:extLst>
            </p:cNvPr>
            <p:cNvSpPr/>
            <p:nvPr/>
          </p:nvSpPr>
          <p:spPr>
            <a:xfrm>
              <a:off x="5959579" y="4813537"/>
              <a:ext cx="1881603" cy="3927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51" name="Straight Connector 50">
              <a:extLst>
                <a:ext uri="{FF2B5EF4-FFF2-40B4-BE49-F238E27FC236}">
                  <a16:creationId xmlns:a16="http://schemas.microsoft.com/office/drawing/2014/main" id="{900546BA-BAA3-4572-B33C-3F0F2FE1589B}"/>
                </a:ext>
              </a:extLst>
            </p:cNvPr>
            <p:cNvCxnSpPr>
              <a:cxnSpLocks/>
              <a:endCxn id="21" idx="4"/>
            </p:cNvCxnSpPr>
            <p:nvPr/>
          </p:nvCxnSpPr>
          <p:spPr>
            <a:xfrm>
              <a:off x="6893015" y="2390598"/>
              <a:ext cx="5255" cy="3217067"/>
            </a:xfrm>
            <a:prstGeom prst="line">
              <a:avLst/>
            </a:prstGeom>
            <a:ln w="2032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00047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48274" y="1179787"/>
            <a:ext cx="7703190" cy="646331"/>
          </a:xfrm>
          <a:prstGeom prst="rect">
            <a:avLst/>
          </a:prstGeom>
          <a:noFill/>
        </p:spPr>
        <p:txBody>
          <a:bodyPr wrap="square" rtlCol="0">
            <a:spAutoFit/>
          </a:bodyPr>
          <a:lstStyle/>
          <a:p>
            <a:r>
              <a:rPr lang="en-GB" sz="3600" b="1" dirty="0"/>
              <a:t>Load testing each structure</a:t>
            </a:r>
          </a:p>
        </p:txBody>
      </p:sp>
      <p:sp>
        <p:nvSpPr>
          <p:cNvPr id="13" name="TextBox 12">
            <a:extLst>
              <a:ext uri="{FF2B5EF4-FFF2-40B4-BE49-F238E27FC236}">
                <a16:creationId xmlns:a16="http://schemas.microsoft.com/office/drawing/2014/main" id="{FCF7AF82-6BD0-4C3A-B670-FB4149857A9D}"/>
              </a:ext>
            </a:extLst>
          </p:cNvPr>
          <p:cNvSpPr txBox="1"/>
          <p:nvPr/>
        </p:nvSpPr>
        <p:spPr>
          <a:xfrm>
            <a:off x="131437" y="1801699"/>
            <a:ext cx="6002314" cy="4401205"/>
          </a:xfrm>
          <a:prstGeom prst="rect">
            <a:avLst/>
          </a:prstGeom>
          <a:noFill/>
        </p:spPr>
        <p:txBody>
          <a:bodyPr wrap="square" rtlCol="0">
            <a:spAutoFit/>
          </a:bodyPr>
          <a:lstStyle/>
          <a:p>
            <a:pPr>
              <a:spcAft>
                <a:spcPts val="600"/>
              </a:spcAft>
            </a:pPr>
            <a:r>
              <a:rPr lang="en-GB" sz="2800" dirty="0"/>
              <a:t>For </a:t>
            </a:r>
            <a:r>
              <a:rPr lang="en-GB" sz="2800" b="1" dirty="0"/>
              <a:t>each shaped structure </a:t>
            </a:r>
            <a:r>
              <a:rPr lang="en-GB" sz="2800" dirty="0"/>
              <a:t>that you have built:</a:t>
            </a:r>
          </a:p>
          <a:p>
            <a:pPr>
              <a:spcAft>
                <a:spcPts val="600"/>
              </a:spcAft>
            </a:pPr>
            <a:endParaRPr lang="en-GB" sz="200" dirty="0"/>
          </a:p>
          <a:p>
            <a:pPr marL="514350" indent="-514350">
              <a:spcAft>
                <a:spcPts val="600"/>
              </a:spcAft>
              <a:buFont typeface="+mj-lt"/>
              <a:buAutoNum type="arabicParenR"/>
            </a:pPr>
            <a:r>
              <a:rPr lang="en-GB" sz="2800" dirty="0"/>
              <a:t>Place </a:t>
            </a:r>
            <a:r>
              <a:rPr lang="en-GB" sz="2800" b="1" dirty="0"/>
              <a:t>books</a:t>
            </a:r>
            <a:r>
              <a:rPr lang="en-GB" sz="2800" dirty="0"/>
              <a:t> on </a:t>
            </a:r>
            <a:r>
              <a:rPr lang="en-GB" sz="2800" b="1" dirty="0"/>
              <a:t>top</a:t>
            </a:r>
            <a:r>
              <a:rPr lang="en-GB" sz="2800" dirty="0"/>
              <a:t> of the structure, </a:t>
            </a:r>
            <a:r>
              <a:rPr lang="en-GB" sz="2800" b="1" dirty="0"/>
              <a:t>one at a time. </a:t>
            </a:r>
          </a:p>
          <a:p>
            <a:pPr marL="514350" indent="-514350">
              <a:spcAft>
                <a:spcPts val="600"/>
              </a:spcAft>
              <a:buFont typeface="+mj-lt"/>
              <a:buAutoNum type="arabicParenR"/>
            </a:pPr>
            <a:r>
              <a:rPr lang="en-GB" sz="2800" dirty="0"/>
              <a:t>Write down </a:t>
            </a:r>
            <a:r>
              <a:rPr lang="en-GB" sz="2800" b="1" dirty="0"/>
              <a:t>how many </a:t>
            </a:r>
            <a:r>
              <a:rPr lang="en-GB" sz="2800" dirty="0"/>
              <a:t>books can sit </a:t>
            </a:r>
            <a:r>
              <a:rPr lang="en-GB" sz="2800" b="1" dirty="0"/>
              <a:t>on top </a:t>
            </a:r>
            <a:r>
              <a:rPr lang="en-GB" sz="2800" dirty="0"/>
              <a:t>of the structure before it </a:t>
            </a:r>
            <a:r>
              <a:rPr lang="en-GB" sz="2800" b="1" dirty="0"/>
              <a:t>fails.</a:t>
            </a:r>
          </a:p>
          <a:p>
            <a:pPr marL="514350" indent="-514350">
              <a:spcAft>
                <a:spcPts val="600"/>
              </a:spcAft>
              <a:buFont typeface="+mj-lt"/>
              <a:buAutoNum type="arabicParenR"/>
            </a:pPr>
            <a:r>
              <a:rPr lang="en-GB" sz="2800" dirty="0"/>
              <a:t>Which is the </a:t>
            </a:r>
            <a:r>
              <a:rPr lang="en-GB" sz="2800" b="1" dirty="0"/>
              <a:t>strongest </a:t>
            </a:r>
            <a:r>
              <a:rPr lang="en-GB" sz="2800" dirty="0"/>
              <a:t>and which is the </a:t>
            </a:r>
            <a:r>
              <a:rPr lang="en-GB" sz="2800" b="1" dirty="0"/>
              <a:t>weakest structure?</a:t>
            </a:r>
          </a:p>
        </p:txBody>
      </p:sp>
      <p:grpSp>
        <p:nvGrpSpPr>
          <p:cNvPr id="6" name="Group 5">
            <a:extLst>
              <a:ext uri="{FF2B5EF4-FFF2-40B4-BE49-F238E27FC236}">
                <a16:creationId xmlns:a16="http://schemas.microsoft.com/office/drawing/2014/main" id="{AFB02C11-30BD-4A42-900A-6D1CE1C03FBF}"/>
              </a:ext>
            </a:extLst>
          </p:cNvPr>
          <p:cNvGrpSpPr/>
          <p:nvPr/>
        </p:nvGrpSpPr>
        <p:grpSpPr>
          <a:xfrm>
            <a:off x="6685623" y="2955190"/>
            <a:ext cx="1636632" cy="2929982"/>
            <a:chOff x="6012160" y="2193446"/>
            <a:chExt cx="1890574" cy="3755834"/>
          </a:xfrm>
        </p:grpSpPr>
        <p:sp>
          <p:nvSpPr>
            <p:cNvPr id="8" name="Rectangle 7">
              <a:extLst>
                <a:ext uri="{FF2B5EF4-FFF2-40B4-BE49-F238E27FC236}">
                  <a16:creationId xmlns:a16="http://schemas.microsoft.com/office/drawing/2014/main" id="{F6B39377-7A82-47B6-BF1E-49C04CCE2E44}"/>
                </a:ext>
              </a:extLst>
            </p:cNvPr>
            <p:cNvSpPr/>
            <p:nvPr/>
          </p:nvSpPr>
          <p:spPr>
            <a:xfrm>
              <a:off x="6012160" y="3178473"/>
              <a:ext cx="1522947" cy="27557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cxnSp>
          <p:nvCxnSpPr>
            <p:cNvPr id="9" name="Straight Connector 8">
              <a:extLst>
                <a:ext uri="{FF2B5EF4-FFF2-40B4-BE49-F238E27FC236}">
                  <a16:creationId xmlns:a16="http://schemas.microsoft.com/office/drawing/2014/main" id="{3ECE5949-38C8-4249-A876-CAE4C8FD8D85}"/>
                </a:ext>
              </a:extLst>
            </p:cNvPr>
            <p:cNvCxnSpPr>
              <a:cxnSpLocks/>
            </p:cNvCxnSpPr>
            <p:nvPr/>
          </p:nvCxnSpPr>
          <p:spPr>
            <a:xfrm flipV="1">
              <a:off x="6012160" y="2204864"/>
              <a:ext cx="360040" cy="973608"/>
            </a:xfrm>
            <a:prstGeom prst="line">
              <a:avLst/>
            </a:prstGeom>
          </p:spPr>
          <p:style>
            <a:lnRef idx="2">
              <a:schemeClr val="dk1"/>
            </a:lnRef>
            <a:fillRef idx="1">
              <a:schemeClr val="lt1"/>
            </a:fillRef>
            <a:effectRef idx="0">
              <a:schemeClr val="dk1"/>
            </a:effectRef>
            <a:fontRef idx="minor">
              <a:schemeClr val="dk1"/>
            </a:fontRef>
          </p:style>
        </p:cxnSp>
        <p:cxnSp>
          <p:nvCxnSpPr>
            <p:cNvPr id="10" name="Straight Connector 9">
              <a:extLst>
                <a:ext uri="{FF2B5EF4-FFF2-40B4-BE49-F238E27FC236}">
                  <a16:creationId xmlns:a16="http://schemas.microsoft.com/office/drawing/2014/main" id="{3BABFD22-4CDC-42BF-BF17-E5BEE518EFC3}"/>
                </a:ext>
              </a:extLst>
            </p:cNvPr>
            <p:cNvCxnSpPr>
              <a:cxnSpLocks/>
            </p:cNvCxnSpPr>
            <p:nvPr/>
          </p:nvCxnSpPr>
          <p:spPr>
            <a:xfrm flipV="1">
              <a:off x="7537461" y="2204864"/>
              <a:ext cx="364431" cy="984529"/>
            </a:xfrm>
            <a:prstGeom prst="line">
              <a:avLst/>
            </a:prstGeom>
          </p:spPr>
          <p:style>
            <a:lnRef idx="2">
              <a:schemeClr val="dk1"/>
            </a:lnRef>
            <a:fillRef idx="1">
              <a:schemeClr val="lt1"/>
            </a:fillRef>
            <a:effectRef idx="0">
              <a:schemeClr val="dk1"/>
            </a:effectRef>
            <a:fontRef idx="minor">
              <a:schemeClr val="dk1"/>
            </a:fontRef>
          </p:style>
        </p:cxnSp>
        <p:cxnSp>
          <p:nvCxnSpPr>
            <p:cNvPr id="11" name="Straight Connector 10">
              <a:extLst>
                <a:ext uri="{FF2B5EF4-FFF2-40B4-BE49-F238E27FC236}">
                  <a16:creationId xmlns:a16="http://schemas.microsoft.com/office/drawing/2014/main" id="{3A017103-4E3D-4737-8196-D96DE639CC5B}"/>
                </a:ext>
              </a:extLst>
            </p:cNvPr>
            <p:cNvCxnSpPr/>
            <p:nvPr/>
          </p:nvCxnSpPr>
          <p:spPr>
            <a:xfrm>
              <a:off x="6372200" y="2204864"/>
              <a:ext cx="1510278" cy="0"/>
            </a:xfrm>
            <a:prstGeom prst="line">
              <a:avLst/>
            </a:prstGeom>
          </p:spPr>
          <p:style>
            <a:lnRef idx="2">
              <a:schemeClr val="dk1"/>
            </a:lnRef>
            <a:fillRef idx="1">
              <a:schemeClr val="lt1"/>
            </a:fillRef>
            <a:effectRef idx="0">
              <a:schemeClr val="dk1"/>
            </a:effectRef>
            <a:fontRef idx="minor">
              <a:schemeClr val="dk1"/>
            </a:fontRef>
          </p:style>
        </p:cxnSp>
        <p:cxnSp>
          <p:nvCxnSpPr>
            <p:cNvPr id="12" name="Straight Connector 11">
              <a:extLst>
                <a:ext uri="{FF2B5EF4-FFF2-40B4-BE49-F238E27FC236}">
                  <a16:creationId xmlns:a16="http://schemas.microsoft.com/office/drawing/2014/main" id="{032D530B-A1AF-43E1-B28A-BEA785F0A657}"/>
                </a:ext>
              </a:extLst>
            </p:cNvPr>
            <p:cNvCxnSpPr>
              <a:cxnSpLocks/>
            </p:cNvCxnSpPr>
            <p:nvPr/>
          </p:nvCxnSpPr>
          <p:spPr>
            <a:xfrm flipV="1">
              <a:off x="7535107" y="4954236"/>
              <a:ext cx="367627" cy="995044"/>
            </a:xfrm>
            <a:prstGeom prst="line">
              <a:avLst/>
            </a:prstGeom>
          </p:spPr>
          <p:style>
            <a:lnRef idx="2">
              <a:schemeClr val="dk1"/>
            </a:lnRef>
            <a:fillRef idx="1">
              <a:schemeClr val="lt1"/>
            </a:fillRef>
            <a:effectRef idx="0">
              <a:schemeClr val="dk1"/>
            </a:effectRef>
            <a:fontRef idx="minor">
              <a:schemeClr val="dk1"/>
            </a:fontRef>
          </p:style>
        </p:cxnSp>
        <p:cxnSp>
          <p:nvCxnSpPr>
            <p:cNvPr id="14" name="Straight Connector 13">
              <a:extLst>
                <a:ext uri="{FF2B5EF4-FFF2-40B4-BE49-F238E27FC236}">
                  <a16:creationId xmlns:a16="http://schemas.microsoft.com/office/drawing/2014/main" id="{9BA1944E-1FB8-4D87-9490-9B8266F1EF21}"/>
                </a:ext>
              </a:extLst>
            </p:cNvPr>
            <p:cNvCxnSpPr>
              <a:cxnSpLocks/>
            </p:cNvCxnSpPr>
            <p:nvPr/>
          </p:nvCxnSpPr>
          <p:spPr>
            <a:xfrm flipH="1" flipV="1">
              <a:off x="7901892" y="2193446"/>
              <a:ext cx="842" cy="2760790"/>
            </a:xfrm>
            <a:prstGeom prst="line">
              <a:avLst/>
            </a:prstGeom>
          </p:spPr>
          <p:style>
            <a:lnRef idx="2">
              <a:schemeClr val="dk1"/>
            </a:lnRef>
            <a:fillRef idx="1">
              <a:schemeClr val="lt1"/>
            </a:fillRef>
            <a:effectRef idx="0">
              <a:schemeClr val="dk1"/>
            </a:effectRef>
            <a:fontRef idx="minor">
              <a:schemeClr val="dk1"/>
            </a:fontRef>
          </p:style>
        </p:cxnSp>
      </p:grpSp>
      <p:sp>
        <p:nvSpPr>
          <p:cNvPr id="2" name="Rectangle 1">
            <a:extLst>
              <a:ext uri="{FF2B5EF4-FFF2-40B4-BE49-F238E27FC236}">
                <a16:creationId xmlns:a16="http://schemas.microsoft.com/office/drawing/2014/main" id="{28C90E6F-CBA2-477E-AF0F-EEE0EEB36A0A}"/>
              </a:ext>
            </a:extLst>
          </p:cNvPr>
          <p:cNvSpPr/>
          <p:nvPr/>
        </p:nvSpPr>
        <p:spPr>
          <a:xfrm>
            <a:off x="6135788" y="1844826"/>
            <a:ext cx="2736301" cy="408237"/>
          </a:xfrm>
          <a:prstGeom prst="rect">
            <a:avLst/>
          </a:prstGeom>
          <a:ln w="28575"/>
        </p:spPr>
        <p:style>
          <a:lnRef idx="1">
            <a:schemeClr val="dk1"/>
          </a:lnRef>
          <a:fillRef idx="3">
            <a:schemeClr val="dk1"/>
          </a:fillRef>
          <a:effectRef idx="2">
            <a:schemeClr val="dk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75DAFE3B-02A0-4EEF-B7D9-FDBE4E3342E6}"/>
              </a:ext>
            </a:extLst>
          </p:cNvPr>
          <p:cNvSpPr txBox="1"/>
          <p:nvPr/>
        </p:nvSpPr>
        <p:spPr>
          <a:xfrm>
            <a:off x="6898794" y="1340034"/>
            <a:ext cx="1230979" cy="461665"/>
          </a:xfrm>
          <a:prstGeom prst="rect">
            <a:avLst/>
          </a:prstGeom>
          <a:noFill/>
        </p:spPr>
        <p:txBody>
          <a:bodyPr wrap="square" rtlCol="0">
            <a:spAutoFit/>
          </a:bodyPr>
          <a:lstStyle/>
          <a:p>
            <a:pPr algn="ctr"/>
            <a:r>
              <a:rPr lang="en-GB" sz="2400" dirty="0"/>
              <a:t>Books</a:t>
            </a:r>
          </a:p>
        </p:txBody>
      </p:sp>
      <p:cxnSp>
        <p:nvCxnSpPr>
          <p:cNvPr id="16" name="Straight Arrow Connector 15">
            <a:extLst>
              <a:ext uri="{FF2B5EF4-FFF2-40B4-BE49-F238E27FC236}">
                <a16:creationId xmlns:a16="http://schemas.microsoft.com/office/drawing/2014/main" id="{70C511B0-4327-4125-9CDE-5969B7D843A1}"/>
              </a:ext>
            </a:extLst>
          </p:cNvPr>
          <p:cNvCxnSpPr>
            <a:cxnSpLocks/>
          </p:cNvCxnSpPr>
          <p:nvPr/>
        </p:nvCxnSpPr>
        <p:spPr>
          <a:xfrm>
            <a:off x="7503939" y="2420888"/>
            <a:ext cx="0" cy="982696"/>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CD85B55-BB60-45D0-A5FC-8C5EB22752D2}"/>
              </a:ext>
            </a:extLst>
          </p:cNvPr>
          <p:cNvCxnSpPr>
            <a:cxnSpLocks/>
          </p:cNvCxnSpPr>
          <p:nvPr/>
        </p:nvCxnSpPr>
        <p:spPr>
          <a:xfrm flipV="1">
            <a:off x="6997302" y="2955191"/>
            <a:ext cx="0" cy="768433"/>
          </a:xfrm>
          <a:prstGeom prst="line">
            <a:avLst/>
          </a:prstGeom>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888626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4338" y="1250335"/>
            <a:ext cx="8768142" cy="646331"/>
          </a:xfrm>
          <a:prstGeom prst="rect">
            <a:avLst/>
          </a:prstGeom>
          <a:noFill/>
        </p:spPr>
        <p:txBody>
          <a:bodyPr wrap="square" rtlCol="0">
            <a:spAutoFit/>
          </a:bodyPr>
          <a:lstStyle/>
          <a:p>
            <a:r>
              <a:rPr lang="en-GB" sz="3600" b="1" dirty="0"/>
              <a:t>Results of structural testing</a:t>
            </a:r>
          </a:p>
        </p:txBody>
      </p:sp>
      <p:graphicFrame>
        <p:nvGraphicFramePr>
          <p:cNvPr id="2" name="Table 1">
            <a:extLst>
              <a:ext uri="{FF2B5EF4-FFF2-40B4-BE49-F238E27FC236}">
                <a16:creationId xmlns:a16="http://schemas.microsoft.com/office/drawing/2014/main" id="{20A6491D-7AEA-4FBA-B1B0-90C3E11C70BE}"/>
              </a:ext>
            </a:extLst>
          </p:cNvPr>
          <p:cNvGraphicFramePr>
            <a:graphicFrameLocks noGrp="1"/>
          </p:cNvGraphicFramePr>
          <p:nvPr>
            <p:extLst>
              <p:ext uri="{D42A27DB-BD31-4B8C-83A1-F6EECF244321}">
                <p14:modId xmlns:p14="http://schemas.microsoft.com/office/powerpoint/2010/main" val="1863733501"/>
              </p:ext>
            </p:extLst>
          </p:nvPr>
        </p:nvGraphicFramePr>
        <p:xfrm>
          <a:off x="467544" y="2138680"/>
          <a:ext cx="8064896" cy="2708802"/>
        </p:xfrm>
        <a:graphic>
          <a:graphicData uri="http://schemas.openxmlformats.org/drawingml/2006/table">
            <a:tbl>
              <a:tblPr firstRow="1" bandRow="1">
                <a:tableStyleId>{5940675A-B579-460E-94D1-54222C63F5DA}</a:tableStyleId>
              </a:tblPr>
              <a:tblGrid>
                <a:gridCol w="2520280">
                  <a:extLst>
                    <a:ext uri="{9D8B030D-6E8A-4147-A177-3AD203B41FA5}">
                      <a16:colId xmlns:a16="http://schemas.microsoft.com/office/drawing/2014/main" val="4270631646"/>
                    </a:ext>
                  </a:extLst>
                </a:gridCol>
                <a:gridCol w="5544616">
                  <a:extLst>
                    <a:ext uri="{9D8B030D-6E8A-4147-A177-3AD203B41FA5}">
                      <a16:colId xmlns:a16="http://schemas.microsoft.com/office/drawing/2014/main" val="2801470162"/>
                    </a:ext>
                  </a:extLst>
                </a:gridCol>
              </a:tblGrid>
              <a:tr h="628614">
                <a:tc>
                  <a:txBody>
                    <a:bodyPr/>
                    <a:lstStyle/>
                    <a:p>
                      <a:pPr algn="ctr"/>
                      <a:r>
                        <a:rPr lang="en-GB" sz="2400" b="1" dirty="0"/>
                        <a:t>Shape</a:t>
                      </a:r>
                    </a:p>
                  </a:txBody>
                  <a:tcPr/>
                </a:tc>
                <a:tc>
                  <a:txBody>
                    <a:bodyPr/>
                    <a:lstStyle/>
                    <a:p>
                      <a:pPr algn="ctr"/>
                      <a:r>
                        <a:rPr lang="en-GB" sz="2400" b="1" dirty="0"/>
                        <a:t>Number of books that can be placed on top before failure</a:t>
                      </a:r>
                    </a:p>
                  </a:txBody>
                  <a:tcPr/>
                </a:tc>
                <a:extLst>
                  <a:ext uri="{0D108BD9-81ED-4DB2-BD59-A6C34878D82A}">
                    <a16:rowId xmlns:a16="http://schemas.microsoft.com/office/drawing/2014/main" val="3969605239"/>
                  </a:ext>
                </a:extLst>
              </a:tr>
              <a:tr h="628614">
                <a:tc>
                  <a:txBody>
                    <a:bodyPr/>
                    <a:lstStyle/>
                    <a:p>
                      <a:pPr algn="ctr"/>
                      <a:r>
                        <a:rPr lang="en-GB" dirty="0"/>
                        <a:t>Cuboid (square top)</a:t>
                      </a:r>
                    </a:p>
                  </a:txBody>
                  <a:tcPr/>
                </a:tc>
                <a:tc>
                  <a:txBody>
                    <a:bodyPr/>
                    <a:lstStyle/>
                    <a:p>
                      <a:endParaRPr lang="en-GB" dirty="0"/>
                    </a:p>
                  </a:txBody>
                  <a:tcPr/>
                </a:tc>
                <a:extLst>
                  <a:ext uri="{0D108BD9-81ED-4DB2-BD59-A6C34878D82A}">
                    <a16:rowId xmlns:a16="http://schemas.microsoft.com/office/drawing/2014/main" val="687840854"/>
                  </a:ext>
                </a:extLst>
              </a:tr>
              <a:tr h="628614">
                <a:tc>
                  <a:txBody>
                    <a:bodyPr/>
                    <a:lstStyle/>
                    <a:p>
                      <a:pPr algn="ctr"/>
                      <a:r>
                        <a:rPr lang="en-GB" dirty="0"/>
                        <a:t>Prism (triangular top)</a:t>
                      </a:r>
                    </a:p>
                  </a:txBody>
                  <a:tcPr/>
                </a:tc>
                <a:tc>
                  <a:txBody>
                    <a:bodyPr/>
                    <a:lstStyle/>
                    <a:p>
                      <a:endParaRPr lang="en-GB" dirty="0"/>
                    </a:p>
                  </a:txBody>
                  <a:tcPr/>
                </a:tc>
                <a:extLst>
                  <a:ext uri="{0D108BD9-81ED-4DB2-BD59-A6C34878D82A}">
                    <a16:rowId xmlns:a16="http://schemas.microsoft.com/office/drawing/2014/main" val="3388318893"/>
                  </a:ext>
                </a:extLst>
              </a:tr>
              <a:tr h="628614">
                <a:tc>
                  <a:txBody>
                    <a:bodyPr/>
                    <a:lstStyle/>
                    <a:p>
                      <a:pPr algn="ctr"/>
                      <a:r>
                        <a:rPr lang="en-GB" dirty="0"/>
                        <a:t>Cylinder (circular top)</a:t>
                      </a:r>
                    </a:p>
                  </a:txBody>
                  <a:tcPr/>
                </a:tc>
                <a:tc>
                  <a:txBody>
                    <a:bodyPr/>
                    <a:lstStyle/>
                    <a:p>
                      <a:endParaRPr lang="en-GB" dirty="0"/>
                    </a:p>
                  </a:txBody>
                  <a:tcPr/>
                </a:tc>
                <a:extLst>
                  <a:ext uri="{0D108BD9-81ED-4DB2-BD59-A6C34878D82A}">
                    <a16:rowId xmlns:a16="http://schemas.microsoft.com/office/drawing/2014/main" val="1323911098"/>
                  </a:ext>
                </a:extLst>
              </a:tr>
            </a:tbl>
          </a:graphicData>
        </a:graphic>
      </p:graphicFrame>
    </p:spTree>
    <p:extLst>
      <p:ext uri="{BB962C8B-B14F-4D97-AF65-F5344CB8AC3E}">
        <p14:creationId xmlns:p14="http://schemas.microsoft.com/office/powerpoint/2010/main" val="1134429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48274" y="1154560"/>
            <a:ext cx="7703190" cy="646331"/>
          </a:xfrm>
          <a:prstGeom prst="rect">
            <a:avLst/>
          </a:prstGeom>
          <a:noFill/>
        </p:spPr>
        <p:txBody>
          <a:bodyPr wrap="square" rtlCol="0">
            <a:spAutoFit/>
          </a:bodyPr>
          <a:lstStyle/>
          <a:p>
            <a:r>
              <a:rPr lang="en-GB" sz="3600" b="1" dirty="0"/>
              <a:t>Reinforcing each structure </a:t>
            </a:r>
          </a:p>
        </p:txBody>
      </p:sp>
      <p:sp>
        <p:nvSpPr>
          <p:cNvPr id="13" name="TextBox 12">
            <a:extLst>
              <a:ext uri="{FF2B5EF4-FFF2-40B4-BE49-F238E27FC236}">
                <a16:creationId xmlns:a16="http://schemas.microsoft.com/office/drawing/2014/main" id="{FCF7AF82-6BD0-4C3A-B670-FB4149857A9D}"/>
              </a:ext>
            </a:extLst>
          </p:cNvPr>
          <p:cNvSpPr txBox="1"/>
          <p:nvPr/>
        </p:nvSpPr>
        <p:spPr>
          <a:xfrm>
            <a:off x="96984" y="1800891"/>
            <a:ext cx="4968534" cy="4924425"/>
          </a:xfrm>
          <a:prstGeom prst="rect">
            <a:avLst/>
          </a:prstGeom>
          <a:noFill/>
        </p:spPr>
        <p:txBody>
          <a:bodyPr wrap="square" rtlCol="0">
            <a:spAutoFit/>
          </a:bodyPr>
          <a:lstStyle/>
          <a:p>
            <a:pPr marL="514350" indent="-514350">
              <a:spcAft>
                <a:spcPts val="600"/>
              </a:spcAft>
              <a:buFont typeface="+mj-lt"/>
              <a:buAutoNum type="arabicParenR"/>
            </a:pPr>
            <a:r>
              <a:rPr lang="en-GB" sz="2400" dirty="0"/>
              <a:t>Cut </a:t>
            </a:r>
            <a:r>
              <a:rPr lang="en-GB" sz="2400" b="1" dirty="0"/>
              <a:t>210 mm long strips of card </a:t>
            </a:r>
            <a:r>
              <a:rPr lang="en-GB" sz="2400" dirty="0"/>
              <a:t>that would fit exactly through the </a:t>
            </a:r>
            <a:r>
              <a:rPr lang="en-GB" sz="2400" b="1" dirty="0"/>
              <a:t>centre</a:t>
            </a:r>
            <a:r>
              <a:rPr lang="en-GB" sz="2400" dirty="0"/>
              <a:t> of </a:t>
            </a:r>
            <a:r>
              <a:rPr lang="en-GB" sz="2400" b="1" dirty="0"/>
              <a:t>each shape.</a:t>
            </a:r>
          </a:p>
          <a:p>
            <a:pPr marL="514350" indent="-514350">
              <a:spcAft>
                <a:spcPts val="600"/>
              </a:spcAft>
              <a:buFont typeface="+mj-lt"/>
              <a:buAutoNum type="arabicParenR"/>
            </a:pPr>
            <a:r>
              <a:rPr lang="en-GB" sz="2400" dirty="0"/>
              <a:t>Place the </a:t>
            </a:r>
            <a:r>
              <a:rPr lang="en-GB" sz="2400" b="1" dirty="0"/>
              <a:t>strips of card </a:t>
            </a:r>
            <a:r>
              <a:rPr lang="en-GB" sz="2400" dirty="0"/>
              <a:t>through the </a:t>
            </a:r>
            <a:r>
              <a:rPr lang="en-GB" sz="2400" b="1" dirty="0"/>
              <a:t>centre</a:t>
            </a:r>
            <a:r>
              <a:rPr lang="en-GB" sz="2400" dirty="0"/>
              <a:t> of each shape and </a:t>
            </a:r>
            <a:r>
              <a:rPr lang="en-GB" sz="2400" b="1" dirty="0"/>
              <a:t>tape</a:t>
            </a:r>
            <a:r>
              <a:rPr lang="en-GB" sz="2400" dirty="0"/>
              <a:t> in place.</a:t>
            </a:r>
          </a:p>
          <a:p>
            <a:pPr marL="514350" indent="-514350">
              <a:spcAft>
                <a:spcPts val="600"/>
              </a:spcAft>
              <a:buFont typeface="+mj-lt"/>
              <a:buAutoNum type="arabicParenR"/>
            </a:pPr>
            <a:r>
              <a:rPr lang="en-GB" sz="2400" dirty="0"/>
              <a:t>Repeat the </a:t>
            </a:r>
            <a:r>
              <a:rPr lang="en-GB" sz="2400" b="1" dirty="0"/>
              <a:t>load testing</a:t>
            </a:r>
            <a:r>
              <a:rPr lang="en-GB" sz="2400" dirty="0"/>
              <a:t>. What </a:t>
            </a:r>
            <a:r>
              <a:rPr lang="en-GB" sz="2400" b="1" dirty="0"/>
              <a:t>difference</a:t>
            </a:r>
            <a:r>
              <a:rPr lang="en-GB" sz="2400" dirty="0"/>
              <a:t> does this </a:t>
            </a:r>
            <a:r>
              <a:rPr lang="en-GB" sz="2400" b="1" dirty="0"/>
              <a:t>reinforcing</a:t>
            </a:r>
            <a:r>
              <a:rPr lang="en-GB" sz="2400" dirty="0"/>
              <a:t> make?</a:t>
            </a:r>
          </a:p>
          <a:p>
            <a:pPr marL="514350" indent="-514350">
              <a:spcAft>
                <a:spcPts val="600"/>
              </a:spcAft>
              <a:buFont typeface="+mj-lt"/>
              <a:buAutoNum type="arabicParenR"/>
            </a:pPr>
            <a:r>
              <a:rPr lang="en-GB" sz="2400" dirty="0"/>
              <a:t>Add </a:t>
            </a:r>
            <a:r>
              <a:rPr lang="en-GB" sz="2400" b="1" dirty="0"/>
              <a:t>further reinforcement </a:t>
            </a:r>
            <a:r>
              <a:rPr lang="en-GB" sz="2400" dirty="0"/>
              <a:t>and test its </a:t>
            </a:r>
            <a:r>
              <a:rPr lang="en-GB" sz="2400" b="1" dirty="0"/>
              <a:t>effect.</a:t>
            </a:r>
          </a:p>
          <a:p>
            <a:pPr marL="514350" indent="-514350">
              <a:spcAft>
                <a:spcPts val="600"/>
              </a:spcAft>
              <a:buFont typeface="+mj-lt"/>
              <a:buAutoNum type="arabicParenR"/>
            </a:pPr>
            <a:endParaRPr lang="en-GB" sz="3000" dirty="0"/>
          </a:p>
        </p:txBody>
      </p:sp>
      <p:sp>
        <p:nvSpPr>
          <p:cNvPr id="7" name="Isosceles Triangle 6">
            <a:extLst>
              <a:ext uri="{FF2B5EF4-FFF2-40B4-BE49-F238E27FC236}">
                <a16:creationId xmlns:a16="http://schemas.microsoft.com/office/drawing/2014/main" id="{9811605F-51AD-4500-AF34-42294E1CAF82}"/>
              </a:ext>
            </a:extLst>
          </p:cNvPr>
          <p:cNvSpPr/>
          <p:nvPr/>
        </p:nvSpPr>
        <p:spPr>
          <a:xfrm>
            <a:off x="4897586" y="3861048"/>
            <a:ext cx="2304256" cy="187220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5" name="Oval 14">
            <a:extLst>
              <a:ext uri="{FF2B5EF4-FFF2-40B4-BE49-F238E27FC236}">
                <a16:creationId xmlns:a16="http://schemas.microsoft.com/office/drawing/2014/main" id="{FBCDC041-EA95-42FF-963B-F3C7F5063144}"/>
              </a:ext>
            </a:extLst>
          </p:cNvPr>
          <p:cNvSpPr/>
          <p:nvPr/>
        </p:nvSpPr>
        <p:spPr>
          <a:xfrm>
            <a:off x="7124815" y="3789040"/>
            <a:ext cx="1944216" cy="19442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cxnSp>
        <p:nvCxnSpPr>
          <p:cNvPr id="18" name="Straight Connector 17">
            <a:extLst>
              <a:ext uri="{FF2B5EF4-FFF2-40B4-BE49-F238E27FC236}">
                <a16:creationId xmlns:a16="http://schemas.microsoft.com/office/drawing/2014/main" id="{DF72A82F-9A3F-4B81-AAB9-B8DF5F8CF5FD}"/>
              </a:ext>
            </a:extLst>
          </p:cNvPr>
          <p:cNvCxnSpPr>
            <a:stCxn id="15" idx="3"/>
            <a:endCxn id="15" idx="7"/>
          </p:cNvCxnSpPr>
          <p:nvPr/>
        </p:nvCxnSpPr>
        <p:spPr>
          <a:xfrm flipV="1">
            <a:off x="7409539" y="4073764"/>
            <a:ext cx="1374768" cy="13747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81E486E-7EEA-466F-AE19-CD3773001603}"/>
              </a:ext>
            </a:extLst>
          </p:cNvPr>
          <p:cNvCxnSpPr>
            <a:cxnSpLocks/>
            <a:stCxn id="7" idx="3"/>
          </p:cNvCxnSpPr>
          <p:nvPr/>
        </p:nvCxnSpPr>
        <p:spPr>
          <a:xfrm flipV="1">
            <a:off x="6049714" y="3861048"/>
            <a:ext cx="0" cy="18722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3" name="Group 22">
            <a:extLst>
              <a:ext uri="{FF2B5EF4-FFF2-40B4-BE49-F238E27FC236}">
                <a16:creationId xmlns:a16="http://schemas.microsoft.com/office/drawing/2014/main" id="{133692B7-4EB1-45EB-95B6-2DAF417394AE}"/>
              </a:ext>
            </a:extLst>
          </p:cNvPr>
          <p:cNvGrpSpPr/>
          <p:nvPr/>
        </p:nvGrpSpPr>
        <p:grpSpPr>
          <a:xfrm>
            <a:off x="6840091" y="1535421"/>
            <a:ext cx="1944216" cy="1800200"/>
            <a:chOff x="6879356" y="1628800"/>
            <a:chExt cx="1944216" cy="1800200"/>
          </a:xfrm>
        </p:grpSpPr>
        <p:sp>
          <p:nvSpPr>
            <p:cNvPr id="4" name="Rectangle 3">
              <a:extLst>
                <a:ext uri="{FF2B5EF4-FFF2-40B4-BE49-F238E27FC236}">
                  <a16:creationId xmlns:a16="http://schemas.microsoft.com/office/drawing/2014/main" id="{3BFC16DF-357D-4FCC-9DF4-71AC9374BCE0}"/>
                </a:ext>
              </a:extLst>
            </p:cNvPr>
            <p:cNvSpPr/>
            <p:nvPr/>
          </p:nvSpPr>
          <p:spPr>
            <a:xfrm>
              <a:off x="6879356" y="1628800"/>
              <a:ext cx="1944216" cy="1800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cxnSp>
          <p:nvCxnSpPr>
            <p:cNvPr id="21" name="Straight Connector 20">
              <a:extLst>
                <a:ext uri="{FF2B5EF4-FFF2-40B4-BE49-F238E27FC236}">
                  <a16:creationId xmlns:a16="http://schemas.microsoft.com/office/drawing/2014/main" id="{D2402AD0-9955-402B-820E-480C158936E0}"/>
                </a:ext>
              </a:extLst>
            </p:cNvPr>
            <p:cNvCxnSpPr>
              <a:cxnSpLocks/>
            </p:cNvCxnSpPr>
            <p:nvPr/>
          </p:nvCxnSpPr>
          <p:spPr>
            <a:xfrm flipV="1">
              <a:off x="6879356" y="1628800"/>
              <a:ext cx="1944216" cy="18001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4" name="TextBox 23">
            <a:extLst>
              <a:ext uri="{FF2B5EF4-FFF2-40B4-BE49-F238E27FC236}">
                <a16:creationId xmlns:a16="http://schemas.microsoft.com/office/drawing/2014/main" id="{65E0A92B-16A1-4DE0-A40D-CAD69EB1FF08}"/>
              </a:ext>
            </a:extLst>
          </p:cNvPr>
          <p:cNvSpPr txBox="1"/>
          <p:nvPr/>
        </p:nvSpPr>
        <p:spPr>
          <a:xfrm>
            <a:off x="4736961" y="2798708"/>
            <a:ext cx="2129094" cy="830997"/>
          </a:xfrm>
          <a:prstGeom prst="rect">
            <a:avLst/>
          </a:prstGeom>
          <a:noFill/>
        </p:spPr>
        <p:txBody>
          <a:bodyPr wrap="square" rtlCol="0">
            <a:spAutoFit/>
          </a:bodyPr>
          <a:lstStyle/>
          <a:p>
            <a:pPr algn="ctr"/>
            <a:r>
              <a:rPr lang="en-GB" sz="2400" dirty="0"/>
              <a:t>Strengthening card strips</a:t>
            </a:r>
          </a:p>
        </p:txBody>
      </p:sp>
      <p:cxnSp>
        <p:nvCxnSpPr>
          <p:cNvPr id="25" name="Straight Arrow Connector 24">
            <a:extLst>
              <a:ext uri="{FF2B5EF4-FFF2-40B4-BE49-F238E27FC236}">
                <a16:creationId xmlns:a16="http://schemas.microsoft.com/office/drawing/2014/main" id="{06534467-AD0F-4491-B714-7F35F46F69B0}"/>
              </a:ext>
            </a:extLst>
          </p:cNvPr>
          <p:cNvCxnSpPr>
            <a:cxnSpLocks/>
          </p:cNvCxnSpPr>
          <p:nvPr/>
        </p:nvCxnSpPr>
        <p:spPr>
          <a:xfrm>
            <a:off x="5488365" y="3568506"/>
            <a:ext cx="470562" cy="91069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9876476B-72AC-473D-8D04-FC055B25C252}"/>
              </a:ext>
            </a:extLst>
          </p:cNvPr>
          <p:cNvCxnSpPr>
            <a:cxnSpLocks/>
          </p:cNvCxnSpPr>
          <p:nvPr/>
        </p:nvCxnSpPr>
        <p:spPr>
          <a:xfrm flipV="1">
            <a:off x="6366843" y="2435514"/>
            <a:ext cx="1284113" cy="36319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2C9F9E5C-2041-44C8-8EAA-E24DAF625393}"/>
              </a:ext>
            </a:extLst>
          </p:cNvPr>
          <p:cNvCxnSpPr>
            <a:cxnSpLocks/>
          </p:cNvCxnSpPr>
          <p:nvPr/>
        </p:nvCxnSpPr>
        <p:spPr>
          <a:xfrm>
            <a:off x="6561408" y="3522380"/>
            <a:ext cx="1523428" cy="123876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8845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48274" y="1241324"/>
            <a:ext cx="7703190" cy="646331"/>
          </a:xfrm>
          <a:prstGeom prst="rect">
            <a:avLst/>
          </a:prstGeom>
          <a:noFill/>
        </p:spPr>
        <p:txBody>
          <a:bodyPr wrap="square" rtlCol="0">
            <a:spAutoFit/>
          </a:bodyPr>
          <a:lstStyle/>
          <a:p>
            <a:r>
              <a:rPr lang="en-GB" sz="3600" b="1" dirty="0"/>
              <a:t>Example cuboid made by a learner</a:t>
            </a:r>
          </a:p>
        </p:txBody>
      </p:sp>
      <p:sp>
        <p:nvSpPr>
          <p:cNvPr id="6" name="TextBox 5">
            <a:extLst>
              <a:ext uri="{FF2B5EF4-FFF2-40B4-BE49-F238E27FC236}">
                <a16:creationId xmlns:a16="http://schemas.microsoft.com/office/drawing/2014/main" id="{8A2484FB-AAC9-4ED8-8B1B-0C915C899006}"/>
              </a:ext>
            </a:extLst>
          </p:cNvPr>
          <p:cNvSpPr txBox="1"/>
          <p:nvPr/>
        </p:nvSpPr>
        <p:spPr>
          <a:xfrm>
            <a:off x="2204914" y="4304192"/>
            <a:ext cx="2319786" cy="830997"/>
          </a:xfrm>
          <a:prstGeom prst="rect">
            <a:avLst/>
          </a:prstGeom>
          <a:noFill/>
        </p:spPr>
        <p:txBody>
          <a:bodyPr wrap="square" rtlCol="0">
            <a:spAutoFit/>
          </a:bodyPr>
          <a:lstStyle/>
          <a:p>
            <a:pPr algn="ctr"/>
            <a:r>
              <a:rPr lang="en-GB" sz="2400" dirty="0"/>
              <a:t>Non-strengthened</a:t>
            </a:r>
          </a:p>
        </p:txBody>
      </p:sp>
      <p:sp>
        <p:nvSpPr>
          <p:cNvPr id="14" name="TextBox 13">
            <a:extLst>
              <a:ext uri="{FF2B5EF4-FFF2-40B4-BE49-F238E27FC236}">
                <a16:creationId xmlns:a16="http://schemas.microsoft.com/office/drawing/2014/main" id="{6F8C1255-877A-4096-83B3-B8CFD2963B36}"/>
              </a:ext>
            </a:extLst>
          </p:cNvPr>
          <p:cNvSpPr txBox="1"/>
          <p:nvPr/>
        </p:nvSpPr>
        <p:spPr>
          <a:xfrm>
            <a:off x="6235356" y="4488857"/>
            <a:ext cx="3096344" cy="461665"/>
          </a:xfrm>
          <a:prstGeom prst="rect">
            <a:avLst/>
          </a:prstGeom>
          <a:noFill/>
        </p:spPr>
        <p:txBody>
          <a:bodyPr wrap="square" rtlCol="0">
            <a:spAutoFit/>
          </a:bodyPr>
          <a:lstStyle/>
          <a:p>
            <a:pPr algn="ctr"/>
            <a:r>
              <a:rPr lang="en-GB" sz="2400" dirty="0"/>
              <a:t>Strengthened</a:t>
            </a:r>
          </a:p>
        </p:txBody>
      </p:sp>
      <p:pic>
        <p:nvPicPr>
          <p:cNvPr id="3" name="Picture 2">
            <a:extLst>
              <a:ext uri="{FF2B5EF4-FFF2-40B4-BE49-F238E27FC236}">
                <a16:creationId xmlns:a16="http://schemas.microsoft.com/office/drawing/2014/main" id="{30D0FE33-6939-4AAA-9FE7-94D734BD4AFF}"/>
              </a:ext>
            </a:extLst>
          </p:cNvPr>
          <p:cNvPicPr>
            <a:picLocks noChangeAspect="1"/>
          </p:cNvPicPr>
          <p:nvPr/>
        </p:nvPicPr>
        <p:blipFill rotWithShape="1">
          <a:blip r:embed="rId3"/>
          <a:srcRect l="37400" t="10101" r="31888" b="16400"/>
          <a:stretch/>
        </p:blipFill>
        <p:spPr>
          <a:xfrm>
            <a:off x="359532" y="2251232"/>
            <a:ext cx="1872208" cy="3360373"/>
          </a:xfrm>
          <a:prstGeom prst="rect">
            <a:avLst/>
          </a:prstGeom>
        </p:spPr>
      </p:pic>
      <p:pic>
        <p:nvPicPr>
          <p:cNvPr id="7" name="Picture 6">
            <a:extLst>
              <a:ext uri="{FF2B5EF4-FFF2-40B4-BE49-F238E27FC236}">
                <a16:creationId xmlns:a16="http://schemas.microsoft.com/office/drawing/2014/main" id="{778B0A5C-74D8-47CF-A622-BB2E7B2D220E}"/>
              </a:ext>
            </a:extLst>
          </p:cNvPr>
          <p:cNvPicPr>
            <a:picLocks noChangeAspect="1"/>
          </p:cNvPicPr>
          <p:nvPr/>
        </p:nvPicPr>
        <p:blipFill rotWithShape="1">
          <a:blip r:embed="rId4"/>
          <a:srcRect l="35431" t="11151" r="33463" b="15350"/>
          <a:stretch/>
        </p:blipFill>
        <p:spPr>
          <a:xfrm>
            <a:off x="4697660" y="2251231"/>
            <a:ext cx="1896210" cy="3360373"/>
          </a:xfrm>
          <a:prstGeom prst="rect">
            <a:avLst/>
          </a:prstGeom>
        </p:spPr>
      </p:pic>
      <p:pic>
        <p:nvPicPr>
          <p:cNvPr id="9" name="Picture 8">
            <a:extLst>
              <a:ext uri="{FF2B5EF4-FFF2-40B4-BE49-F238E27FC236}">
                <a16:creationId xmlns:a16="http://schemas.microsoft.com/office/drawing/2014/main" id="{44E0DA02-6660-48DE-857C-E38BE8E6D741}"/>
              </a:ext>
            </a:extLst>
          </p:cNvPr>
          <p:cNvPicPr>
            <a:picLocks noChangeAspect="1"/>
          </p:cNvPicPr>
          <p:nvPr/>
        </p:nvPicPr>
        <p:blipFill rotWithShape="1">
          <a:blip r:embed="rId5"/>
          <a:srcRect l="27950" t="26901" r="32675" b="19551"/>
          <a:stretch/>
        </p:blipFill>
        <p:spPr>
          <a:xfrm>
            <a:off x="2411760" y="2251232"/>
            <a:ext cx="1906094" cy="1944216"/>
          </a:xfrm>
          <a:prstGeom prst="rect">
            <a:avLst/>
          </a:prstGeom>
        </p:spPr>
      </p:pic>
      <p:pic>
        <p:nvPicPr>
          <p:cNvPr id="11" name="Picture 10">
            <a:extLst>
              <a:ext uri="{FF2B5EF4-FFF2-40B4-BE49-F238E27FC236}">
                <a16:creationId xmlns:a16="http://schemas.microsoft.com/office/drawing/2014/main" id="{FEC8E6F9-AB70-4A51-A723-DEFC9FBCEC2F}"/>
              </a:ext>
            </a:extLst>
          </p:cNvPr>
          <p:cNvPicPr>
            <a:picLocks noChangeAspect="1"/>
          </p:cNvPicPr>
          <p:nvPr/>
        </p:nvPicPr>
        <p:blipFill rotWithShape="1">
          <a:blip r:embed="rId6"/>
          <a:srcRect l="26375" t="23751" r="27949" b="18100"/>
          <a:stretch/>
        </p:blipFill>
        <p:spPr>
          <a:xfrm rot="10800000">
            <a:off x="6766830" y="2267748"/>
            <a:ext cx="2033397" cy="1941579"/>
          </a:xfrm>
          <a:prstGeom prst="rect">
            <a:avLst/>
          </a:prstGeom>
        </p:spPr>
      </p:pic>
    </p:spTree>
    <p:extLst>
      <p:ext uri="{BB962C8B-B14F-4D97-AF65-F5344CB8AC3E}">
        <p14:creationId xmlns:p14="http://schemas.microsoft.com/office/powerpoint/2010/main" val="19984915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testing vehic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7637</TotalTime>
  <Words>656</Words>
  <Application>Microsoft Office PowerPoint</Application>
  <PresentationFormat>On-screen Show (4:3)</PresentationFormat>
  <Paragraphs>58</Paragraphs>
  <Slides>8</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Custom Design</vt:lpstr>
      <vt:lpstr>Presentation testing vehicles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electricity</dc:title>
  <dc:creator>Attainment in Education</dc:creator>
  <cp:lastModifiedBy>Clerke,Natalie</cp:lastModifiedBy>
  <cp:revision>375</cp:revision>
  <dcterms:created xsi:type="dcterms:W3CDTF">2012-08-07T14:34:21Z</dcterms:created>
  <dcterms:modified xsi:type="dcterms:W3CDTF">2019-05-03T10:41:04Z</dcterms:modified>
</cp:coreProperties>
</file>