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/>
    <p:restoredTop sz="94714"/>
  </p:normalViewPr>
  <p:slideViewPr>
    <p:cSldViewPr snapToGrid="0" snapToObjects="1"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125AB2-5F97-41A0-BE43-FB32326E0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05000"/>
            <a:ext cx="5181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3400" b="1" dirty="0">
                <a:solidFill>
                  <a:srgbClr val="0093D3"/>
                </a:solidFill>
                <a:latin typeface="Arial" panose="020B0604020202020204" pitchFamily="34" charset="0"/>
              </a:rPr>
              <a:t>Smart Sensors</a:t>
            </a:r>
            <a:endParaRPr lang="en-GB" altLang="en-US" sz="3400" dirty="0">
              <a:solidFill>
                <a:srgbClr val="0093D3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7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4837E-7732-4345-B2B1-364BE0ABB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60198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Inside every smart sensor are primitive sensors. The sensor becomes </a:t>
            </a:r>
            <a:r>
              <a:rPr lang="en-US" altLang="en-US" sz="2000" dirty="0" err="1">
                <a:latin typeface="Arial" panose="020B0604020202020204" pitchFamily="34" charset="0"/>
              </a:rPr>
              <a:t>sm</a:t>
            </a:r>
            <a:r>
              <a:rPr lang="en-GB" altLang="en-US" sz="2000" dirty="0">
                <a:latin typeface="Arial" panose="020B0604020202020204" pitchFamily="34" charset="0"/>
              </a:rPr>
              <a:t>art due to its built-in electronics.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The sensors really become smart when the sensing and processing results in an ‘adaptive’ sensing system that can react and give useful measurements.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For example, the light on an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iphone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turns off to conserve energy when the device is placed near to the ear. The built-in smart sensor picks up the distance between ear and phone, and adjusts the lighting needs accordingly.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dirty="0">
              <a:latin typeface="Arial" panose="020B0604020202020204" pitchFamily="34" charset="0"/>
            </a:endParaRPr>
          </a:p>
        </p:txBody>
      </p:sp>
      <p:pic>
        <p:nvPicPr>
          <p:cNvPr id="3" name="Picture 2" descr="346px-IPhone_4S_No_shadow.png">
            <a:extLst>
              <a:ext uri="{FF2B5EF4-FFF2-40B4-BE49-F238E27FC236}">
                <a16:creationId xmlns:a16="http://schemas.microsoft.com/office/drawing/2014/main" id="{B8F5E456-C442-4EE1-81CD-2C7D058F6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2209800"/>
            <a:ext cx="1906587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BF18A0-F174-483D-ABE9-9CB3ECF3C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88" y="5516563"/>
            <a:ext cx="26146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Image: en.wikipedia.org/wiki/File:IPhone_4S_No_shadow.png </a:t>
            </a:r>
          </a:p>
        </p:txBody>
      </p:sp>
    </p:spTree>
    <p:extLst>
      <p:ext uri="{BB962C8B-B14F-4D97-AF65-F5344CB8AC3E}">
        <p14:creationId xmlns:p14="http://schemas.microsoft.com/office/powerpoint/2010/main" val="126728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4FF9EB-894E-49A4-B785-CF172FF96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65532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A smart sensor has a transducer and a signal controller/processor that have some intelligence. Smart sensors are those that include some logic functions and/or make some type of decision.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In mobile phones, a proximity sensor says when the person has held the phone to their ear to talk.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During this time, the screen can be turned off, saving power and increasing battery life. </a:t>
            </a:r>
            <a:endParaRPr lang="en-US" altLang="en-US" sz="21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2100" dirty="0">
              <a:latin typeface="Arial" panose="020B0604020202020204" pitchFamily="34" charset="0"/>
            </a:endParaRPr>
          </a:p>
        </p:txBody>
      </p:sp>
      <p:pic>
        <p:nvPicPr>
          <p:cNvPr id="3" name="Picture 2" descr="shutterstock_70787158.jpg">
            <a:extLst>
              <a:ext uri="{FF2B5EF4-FFF2-40B4-BE49-F238E27FC236}">
                <a16:creationId xmlns:a16="http://schemas.microsoft.com/office/drawing/2014/main" id="{872B0DF9-2D58-4EED-AB88-8D4B2A7C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071"/>
          <a:stretch>
            <a:fillRect/>
          </a:stretch>
        </p:blipFill>
        <p:spPr>
          <a:xfrm>
            <a:off x="6846276" y="1524001"/>
            <a:ext cx="2051721" cy="2044700"/>
          </a:xfrm>
          <a:prstGeom prst="ellipse">
            <a:avLst/>
          </a:prstGeom>
          <a:ln w="63500">
            <a:solidFill>
              <a:schemeClr val="tx1"/>
            </a:solidFill>
          </a:ln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68BE4FE2-021E-4B4D-9340-EC1B0EE55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24400"/>
            <a:ext cx="7848600" cy="1016000"/>
          </a:xfrm>
          <a:prstGeom prst="rect">
            <a:avLst/>
          </a:prstGeom>
          <a:solidFill>
            <a:srgbClr val="D9E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Environment</a:t>
            </a:r>
            <a:r>
              <a:rPr lang="en-US" altLang="en-US" sz="1500" b="1" i="1" dirty="0">
                <a:solidFill>
                  <a:srgbClr val="000000"/>
                </a:solidFill>
                <a:latin typeface="Arial" panose="020B0604020202020204" pitchFamily="34" charset="0"/>
              </a:rPr>
              <a:t> --&gt;Sensing Proximity --&gt; Filter and Amplify Signal --&gt;Compare to threshold to activate or power down microprocessor (and screen)</a:t>
            </a:r>
            <a:r>
              <a:rPr lang="en-US" altLang="en-US" sz="15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sz="15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5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Arial" panose="020B0604020202020204" pitchFamily="34" charset="0"/>
              </a:rPr>
              <a:t>“Adaptable Measurement”</a:t>
            </a:r>
          </a:p>
        </p:txBody>
      </p:sp>
    </p:spTree>
    <p:extLst>
      <p:ext uri="{BB962C8B-B14F-4D97-AF65-F5344CB8AC3E}">
        <p14:creationId xmlns:p14="http://schemas.microsoft.com/office/powerpoint/2010/main" val="114788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60518059.jpg">
            <a:extLst>
              <a:ext uri="{FF2B5EF4-FFF2-40B4-BE49-F238E27FC236}">
                <a16:creationId xmlns:a16="http://schemas.microsoft.com/office/drawing/2014/main" id="{40ED8CCA-90FE-4752-A83A-41534E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11" r="21260"/>
          <a:stretch>
            <a:fillRect/>
          </a:stretch>
        </p:blipFill>
        <p:spPr>
          <a:xfrm>
            <a:off x="6172200" y="2548748"/>
            <a:ext cx="2039999" cy="2033016"/>
          </a:xfrm>
          <a:prstGeom prst="ellipse">
            <a:avLst/>
          </a:prstGeom>
          <a:ln w="50800">
            <a:solidFill>
              <a:schemeClr val="tx1"/>
            </a:solidFill>
          </a:ln>
        </p:spPr>
      </p:pic>
      <p:pic>
        <p:nvPicPr>
          <p:cNvPr id="3" name="Picture 2" descr="shutterstock_100872778.jpg">
            <a:extLst>
              <a:ext uri="{FF2B5EF4-FFF2-40B4-BE49-F238E27FC236}">
                <a16:creationId xmlns:a16="http://schemas.microsoft.com/office/drawing/2014/main" id="{3E909FF3-E0D6-43CB-8022-48F662CE30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543"/>
          <a:stretch>
            <a:fillRect/>
          </a:stretch>
        </p:blipFill>
        <p:spPr>
          <a:xfrm>
            <a:off x="3497406" y="2548748"/>
            <a:ext cx="2044719" cy="2051999"/>
          </a:xfrm>
          <a:prstGeom prst="ellipse">
            <a:avLst/>
          </a:prstGeom>
          <a:ln w="50800">
            <a:solidFill>
              <a:schemeClr val="tx1"/>
            </a:solidFill>
          </a:ln>
        </p:spPr>
      </p:pic>
      <p:pic>
        <p:nvPicPr>
          <p:cNvPr id="4" name="Picture 3" descr="shutterstock_45019852.jpg">
            <a:extLst>
              <a:ext uri="{FF2B5EF4-FFF2-40B4-BE49-F238E27FC236}">
                <a16:creationId xmlns:a16="http://schemas.microsoft.com/office/drawing/2014/main" id="{79B1E282-DDDD-4620-9053-B4720CD75C6A}"/>
              </a:ext>
            </a:extLst>
          </p:cNvPr>
          <p:cNvPicPr>
            <a:picLocks/>
          </p:cNvPicPr>
          <p:nvPr/>
        </p:nvPicPr>
        <p:blipFill>
          <a:blip r:embed="rId4"/>
          <a:srcRect l="11811" r="17717"/>
          <a:stretch>
            <a:fillRect/>
          </a:stretch>
        </p:blipFill>
        <p:spPr>
          <a:xfrm>
            <a:off x="838201" y="2548749"/>
            <a:ext cx="2051999" cy="2051999"/>
          </a:xfrm>
          <a:prstGeom prst="ellipse">
            <a:avLst/>
          </a:prstGeom>
          <a:ln w="50800">
            <a:solidFill>
              <a:schemeClr val="tx1"/>
            </a:solidFill>
          </a:ln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503C737F-5E8D-4124-8225-3610ECB48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99" y="1655762"/>
            <a:ext cx="6553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>
                <a:latin typeface="Arial" panose="020B0604020202020204" pitchFamily="34" charset="0"/>
              </a:rPr>
              <a:t>Smart sensors can also do multi-sensing.</a:t>
            </a: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525A62FA-9534-4BA3-815B-DF8D4931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770438"/>
            <a:ext cx="17716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100">
                <a:latin typeface="Arial" panose="020B0604020202020204" pitchFamily="34" charset="0"/>
              </a:rPr>
              <a:t>Fall detection</a:t>
            </a: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34CC263-47F2-43C8-ABAD-1B94517F6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70438"/>
            <a:ext cx="17716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100">
                <a:latin typeface="Arial" panose="020B0604020202020204" pitchFamily="34" charset="0"/>
              </a:rPr>
              <a:t>Air pollution</a:t>
            </a: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8A74FE96-4E0B-4AB7-8A57-BA29F6DE6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770438"/>
            <a:ext cx="2362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100">
                <a:latin typeface="Arial" panose="020B0604020202020204" pitchFamily="34" charset="0"/>
              </a:rPr>
              <a:t>Weather warning</a:t>
            </a:r>
            <a:endParaRPr lang="en-US" altLang="en-US" sz="2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6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EE966-A308-495A-8321-360E5374B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07" y="1322642"/>
            <a:ext cx="65532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100" dirty="0">
                <a:latin typeface="Arial" panose="020B0604020202020204" pitchFamily="34" charset="0"/>
              </a:rPr>
              <a:t>But this has its </a:t>
            </a:r>
            <a:r>
              <a:rPr lang="en-US" altLang="en-US" sz="2100" dirty="0">
                <a:solidFill>
                  <a:srgbClr val="0093D3"/>
                </a:solidFill>
                <a:latin typeface="Arial" panose="020B0604020202020204" pitchFamily="34" charset="0"/>
              </a:rPr>
              <a:t>own </a:t>
            </a:r>
            <a:r>
              <a:rPr lang="en-US" altLang="en-US" sz="2100" dirty="0">
                <a:latin typeface="Arial" panose="020B0604020202020204" pitchFamily="34" charset="0"/>
              </a:rPr>
              <a:t>design constraints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1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Arial" panose="020B0604020202020204" pitchFamily="34" charset="0"/>
              </a:rPr>
              <a:t>Fall detection</a:t>
            </a:r>
            <a:r>
              <a:rPr lang="en-U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 You get false positives and negatives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 Use of sensor in places with other electronic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   equipment e.g. pacemakers may not be safe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 The smart sensor is a complex device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rgbClr val="000000"/>
                </a:solidFill>
                <a:latin typeface="Arial" panose="020B0604020202020204" pitchFamily="34" charset="0"/>
              </a:rPr>
              <a:t> Its use must fit with the environment </a:t>
            </a:r>
            <a:endParaRPr lang="en-US" altLang="en-US" sz="2100" dirty="0">
              <a:latin typeface="Arial" panose="020B0604020202020204" pitchFamily="34" charset="0"/>
            </a:endParaRPr>
          </a:p>
        </p:txBody>
      </p:sp>
      <p:pic>
        <p:nvPicPr>
          <p:cNvPr id="3" name="Picture 2" descr="shutterstock_59173600.jpg">
            <a:extLst>
              <a:ext uri="{FF2B5EF4-FFF2-40B4-BE49-F238E27FC236}">
                <a16:creationId xmlns:a16="http://schemas.microsoft.com/office/drawing/2014/main" id="{7671D2B9-8273-4D4A-A46F-B628525E82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24"/>
          <a:stretch>
            <a:fillRect/>
          </a:stretch>
        </p:blipFill>
        <p:spPr>
          <a:xfrm>
            <a:off x="6186704" y="2667000"/>
            <a:ext cx="2584689" cy="2585357"/>
          </a:xfrm>
          <a:prstGeom prst="ellipse">
            <a:avLst/>
          </a:prstGeom>
          <a:ln w="50800"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AAB3C00-F2C0-444A-9E14-EB007E47FC08}"/>
              </a:ext>
            </a:extLst>
          </p:cNvPr>
          <p:cNvSpPr/>
          <p:nvPr/>
        </p:nvSpPr>
        <p:spPr>
          <a:xfrm>
            <a:off x="6086475" y="4446588"/>
            <a:ext cx="352425" cy="354012"/>
          </a:xfrm>
          <a:prstGeom prst="ellipse">
            <a:avLst/>
          </a:prstGeom>
          <a:solidFill>
            <a:srgbClr val="0093D3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53395039.jpg">
            <a:extLst>
              <a:ext uri="{FF2B5EF4-FFF2-40B4-BE49-F238E27FC236}">
                <a16:creationId xmlns:a16="http://schemas.microsoft.com/office/drawing/2014/main" id="{47AA5866-2BEC-4ECB-A465-EF7BB9BAEF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717" b="7087"/>
          <a:stretch>
            <a:fillRect/>
          </a:stretch>
        </p:blipFill>
        <p:spPr>
          <a:xfrm>
            <a:off x="5943600" y="1981200"/>
            <a:ext cx="2880000" cy="2887543"/>
          </a:xfrm>
          <a:prstGeom prst="ellipse">
            <a:avLst/>
          </a:prstGeom>
          <a:ln w="50800">
            <a:solidFill>
              <a:schemeClr val="tx1"/>
            </a:solidFill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BDB1F1D9-51F6-4FB3-8860-C4C834F0A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5334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The smarter the sensor the more it costs. 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The rest of the electronic system needs to be adapted to a smart sensor. 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The use of ‘smart’ or ordinary sensors depends on the complexity of the intended use.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Smart sensors are becoming essential in medical uses.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Robotic surgery will use smart sensors.</a:t>
            </a: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25DD01-6989-467B-8628-5A3B0AD0DAD7}"/>
              </a:ext>
            </a:extLst>
          </p:cNvPr>
          <p:cNvSpPr/>
          <p:nvPr/>
        </p:nvSpPr>
        <p:spPr>
          <a:xfrm>
            <a:off x="5715000" y="3810000"/>
            <a:ext cx="485775" cy="485775"/>
          </a:xfrm>
          <a:prstGeom prst="ellipse">
            <a:avLst/>
          </a:prstGeom>
          <a:solidFill>
            <a:srgbClr val="0093D3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2A94468-4B0E-46CD-A4F8-4432A68DB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01" y="1117846"/>
            <a:ext cx="8901346" cy="4800600"/>
          </a:xfrm>
          <a:prstGeom prst="rect">
            <a:avLst/>
          </a:prstGeom>
          <a:solidFill>
            <a:srgbClr val="0093D3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000" b="1" dirty="0">
                <a:solidFill>
                  <a:srgbClr val="0093D3"/>
                </a:solidFill>
                <a:latin typeface="Arial" panose="020B0604020202020204" pitchFamily="34" charset="0"/>
              </a:rPr>
              <a:t>Questions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1. What are the differences between an ordinary sensor and a smart sensor?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2.a. What can a smart sensor do to your mobile phone when you hold it to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       your ear?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  b. Why is this useful?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3.a. In what circumstances to you get a ‘false positive’ from a fall sensor?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   b. Would this be a big problem in the care of the elderly?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4. Give two reasons in </a:t>
            </a:r>
            <a:r>
              <a:rPr lang="en-US" altLang="en-US" sz="2000" dirty="0" err="1">
                <a:latin typeface="Arial" panose="020B0604020202020204" pitchFamily="34" charset="0"/>
              </a:rPr>
              <a:t>favour</a:t>
            </a:r>
            <a:r>
              <a:rPr lang="en-US" altLang="en-US" sz="2000" dirty="0">
                <a:latin typeface="Arial" panose="020B0604020202020204" pitchFamily="34" charset="0"/>
              </a:rPr>
              <a:t> of using smart sensors, and two 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reasons against. </a:t>
            </a:r>
            <a:endParaRPr lang="en-GB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8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434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Margerison-Smith,Holly</cp:lastModifiedBy>
  <cp:revision>9</cp:revision>
  <dcterms:created xsi:type="dcterms:W3CDTF">2017-06-28T15:11:57Z</dcterms:created>
  <dcterms:modified xsi:type="dcterms:W3CDTF">2019-06-27T12:52:11Z</dcterms:modified>
</cp:coreProperties>
</file>