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/>
    <p:restoredTop sz="94714"/>
  </p:normalViewPr>
  <p:slideViewPr>
    <p:cSldViewPr snapToGrid="0" snapToObjects="1">
      <p:cViewPr varScale="1">
        <p:scale>
          <a:sx n="63" d="100"/>
          <a:sy n="63" d="100"/>
        </p:scale>
        <p:origin x="77" y="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0955D-A955-4658-974C-A3E94DC4D963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15CE0-E78A-4BDA-90E8-103BE055E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9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</a:t>
            </a:r>
            <a:r>
              <a:rPr lang="en-GB" baseline="0" dirty="0"/>
              <a:t> layout – teachers may wish to provide their own. This could be a 2D layout marked on the floor or a 3D maze specially created.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5CE0-E78A-4BDA-90E8-103BE055E1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Share this example program with learners</a:t>
            </a:r>
            <a:r>
              <a:rPr lang="en-GB" baseline="0" dirty="0"/>
              <a:t> to help them. Lower ability learners or those lacking programming confidence could start by writing or experimenting with this program first. They could then adapt and develop it. A PDF handout showing the program is available and can be handed out to learners.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5CE0-E78A-4BDA-90E8-103BE055E1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1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Share this example program with learners</a:t>
            </a:r>
            <a:r>
              <a:rPr lang="en-GB" baseline="0" dirty="0"/>
              <a:t> to help them. Lower ability learners or those lacking programming confidence could start by writing or experimenting with this program first. They could then adapt and develop it. A PDF handout showing the program is available and can be handed out to learners.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5CE0-E78A-4BDA-90E8-103BE055E1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4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bit.org/co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bit.org/co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bit.org/co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D4A5AB5-DBAA-4B65-B69D-9A0A9430A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704" y="3339080"/>
            <a:ext cx="5144616" cy="153657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4FD1FF"/>
                </a:solidFill>
              </a:rPr>
              <a:t>Programming the Buggy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625D2E-23A3-450F-A0CA-C7E535407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862344"/>
            <a:ext cx="7920880" cy="1082402"/>
          </a:xfrm>
        </p:spPr>
        <p:txBody>
          <a:bodyPr/>
          <a:lstStyle/>
          <a:p>
            <a:r>
              <a:rPr lang="en-GB" sz="4800" b="1" dirty="0" err="1">
                <a:solidFill>
                  <a:srgbClr val="4FD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micro:bit</a:t>
            </a:r>
            <a:r>
              <a:rPr lang="en-GB" sz="4800" b="1" dirty="0">
                <a:solidFill>
                  <a:srgbClr val="4FD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Buggy</a:t>
            </a:r>
          </a:p>
        </p:txBody>
      </p:sp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CFB549-59C3-4AC1-90E9-F908879D6CAE}"/>
              </a:ext>
            </a:extLst>
          </p:cNvPr>
          <p:cNvSpPr txBox="1"/>
          <p:nvPr/>
        </p:nvSpPr>
        <p:spPr>
          <a:xfrm>
            <a:off x="213775" y="1314842"/>
            <a:ext cx="3689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Maze Route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D8922-D52C-4C6F-8EAB-CF8DF78565E4}"/>
              </a:ext>
            </a:extLst>
          </p:cNvPr>
          <p:cNvSpPr txBox="1"/>
          <p:nvPr/>
        </p:nvSpPr>
        <p:spPr>
          <a:xfrm>
            <a:off x="7553182" y="2404982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/>
              <a:t>Finish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F23CC9-2161-4CBA-9904-A35EBF91B904}"/>
              </a:ext>
            </a:extLst>
          </p:cNvPr>
          <p:cNvCxnSpPr/>
          <p:nvPr/>
        </p:nvCxnSpPr>
        <p:spPr>
          <a:xfrm>
            <a:off x="1328762" y="2955060"/>
            <a:ext cx="108012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1F56EA-1F82-4EAF-A78C-013E29D985BC}"/>
              </a:ext>
            </a:extLst>
          </p:cNvPr>
          <p:cNvCxnSpPr/>
          <p:nvPr/>
        </p:nvCxnSpPr>
        <p:spPr>
          <a:xfrm>
            <a:off x="2408882" y="2302408"/>
            <a:ext cx="1656262" cy="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A0A009-37FD-4818-AFD1-23113BEBCCC4}"/>
              </a:ext>
            </a:extLst>
          </p:cNvPr>
          <p:cNvCxnSpPr/>
          <p:nvPr/>
        </p:nvCxnSpPr>
        <p:spPr>
          <a:xfrm>
            <a:off x="4065144" y="3315179"/>
            <a:ext cx="980382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EB5B27-4BEC-4110-90FA-BB30DEC0B761}"/>
              </a:ext>
            </a:extLst>
          </p:cNvPr>
          <p:cNvCxnSpPr/>
          <p:nvPr/>
        </p:nvCxnSpPr>
        <p:spPr>
          <a:xfrm flipV="1">
            <a:off x="5026032" y="1964753"/>
            <a:ext cx="1338139" cy="8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57BC6C-E2B6-44FA-9029-3EEF940110E6}"/>
              </a:ext>
            </a:extLst>
          </p:cNvPr>
          <p:cNvCxnSpPr/>
          <p:nvPr/>
        </p:nvCxnSpPr>
        <p:spPr>
          <a:xfrm flipV="1">
            <a:off x="6348491" y="2635815"/>
            <a:ext cx="1368152" cy="8382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BA1C10-A860-4015-8849-24F56D94097E}"/>
              </a:ext>
            </a:extLst>
          </p:cNvPr>
          <p:cNvCxnSpPr/>
          <p:nvPr/>
        </p:nvCxnSpPr>
        <p:spPr>
          <a:xfrm flipV="1">
            <a:off x="5045526" y="1946948"/>
            <a:ext cx="0" cy="136823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790F0F-2743-40B3-883D-FFA5BA71DE9A}"/>
              </a:ext>
            </a:extLst>
          </p:cNvPr>
          <p:cNvCxnSpPr/>
          <p:nvPr/>
        </p:nvCxnSpPr>
        <p:spPr>
          <a:xfrm>
            <a:off x="6364171" y="1964831"/>
            <a:ext cx="0" cy="70227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6B2163-4A77-48A6-BBD4-1B5FB33581AD}"/>
              </a:ext>
            </a:extLst>
          </p:cNvPr>
          <p:cNvCxnSpPr/>
          <p:nvPr/>
        </p:nvCxnSpPr>
        <p:spPr>
          <a:xfrm flipV="1">
            <a:off x="4065143" y="2302409"/>
            <a:ext cx="1" cy="101277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D2866-8B97-40C0-AB23-016B7EEE6C22}"/>
              </a:ext>
            </a:extLst>
          </p:cNvPr>
          <p:cNvCxnSpPr/>
          <p:nvPr/>
        </p:nvCxnSpPr>
        <p:spPr>
          <a:xfrm flipV="1">
            <a:off x="2408882" y="2302408"/>
            <a:ext cx="0" cy="65265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826B6A-4FD7-4018-A41C-73B76AA1653B}"/>
              </a:ext>
            </a:extLst>
          </p:cNvPr>
          <p:cNvGrpSpPr/>
          <p:nvPr/>
        </p:nvGrpSpPr>
        <p:grpSpPr>
          <a:xfrm>
            <a:off x="1517786" y="2698524"/>
            <a:ext cx="504056" cy="529838"/>
            <a:chOff x="-2700808" y="3956169"/>
            <a:chExt cx="504056" cy="5298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9CF113-BAEF-4E8E-9F26-CCE71FDB88BD}"/>
                </a:ext>
              </a:extLst>
            </p:cNvPr>
            <p:cNvSpPr/>
            <p:nvPr/>
          </p:nvSpPr>
          <p:spPr>
            <a:xfrm>
              <a:off x="-2700808" y="4077072"/>
              <a:ext cx="50405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422068-F5D9-4873-8AF5-6F05FB4B0E05}"/>
                </a:ext>
              </a:extLst>
            </p:cNvPr>
            <p:cNvSpPr/>
            <p:nvPr/>
          </p:nvSpPr>
          <p:spPr>
            <a:xfrm>
              <a:off x="-2565262" y="3956169"/>
              <a:ext cx="216024" cy="1209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9506-63EE-445E-BD1E-A9C17E18D616}"/>
                </a:ext>
              </a:extLst>
            </p:cNvPr>
            <p:cNvSpPr/>
            <p:nvPr/>
          </p:nvSpPr>
          <p:spPr>
            <a:xfrm>
              <a:off x="-2556792" y="4365104"/>
              <a:ext cx="216024" cy="1209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8FE86B-DC98-489C-993A-A60A816B7EA2}"/>
              </a:ext>
            </a:extLst>
          </p:cNvPr>
          <p:cNvCxnSpPr/>
          <p:nvPr/>
        </p:nvCxnSpPr>
        <p:spPr>
          <a:xfrm>
            <a:off x="1325096" y="3413094"/>
            <a:ext cx="12261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DF3803-166A-4054-9606-0E989A028352}"/>
              </a:ext>
            </a:extLst>
          </p:cNvPr>
          <p:cNvSpPr txBox="1"/>
          <p:nvPr/>
        </p:nvSpPr>
        <p:spPr>
          <a:xfrm>
            <a:off x="243491" y="3785672"/>
            <a:ext cx="8641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Your robot buggy must </a:t>
            </a:r>
            <a:r>
              <a:rPr lang="en-GB" sz="2800" b="1" dirty="0"/>
              <a:t>successfully navigate </a:t>
            </a:r>
            <a:r>
              <a:rPr lang="en-GB" sz="2800" dirty="0"/>
              <a:t>the maze layout.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 in your team to </a:t>
            </a:r>
            <a:r>
              <a:rPr lang="en-GB" sz="2800" b="1" dirty="0"/>
              <a:t>program</a:t>
            </a:r>
            <a:r>
              <a:rPr lang="en-GB" sz="2800" dirty="0"/>
              <a:t> your </a:t>
            </a:r>
            <a:r>
              <a:rPr lang="en-GB" sz="2800" dirty="0" err="1"/>
              <a:t>micro:bit</a:t>
            </a:r>
            <a:r>
              <a:rPr lang="en-GB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You will need to </a:t>
            </a:r>
            <a:r>
              <a:rPr lang="en-GB" sz="2800" b="1" dirty="0"/>
              <a:t>test your program </a:t>
            </a:r>
            <a:r>
              <a:rPr lang="en-GB" sz="2800" dirty="0"/>
              <a:t>at different intervals before your </a:t>
            </a:r>
            <a:r>
              <a:rPr lang="en-GB" sz="2800" b="1" dirty="0"/>
              <a:t>final attempt.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8109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3FCC55-F9FB-4E6C-83E7-762977ED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rgbClr val="4FD1FF"/>
                </a:solidFill>
              </a:rPr>
              <a:t>Time to Develop your Program!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48E071-6189-4357-8AF7-0B9156FD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7"/>
            <a:ext cx="8239944" cy="4065315"/>
          </a:xfrm>
        </p:spPr>
        <p:txBody>
          <a:bodyPr/>
          <a:lstStyle/>
          <a:p>
            <a:r>
              <a:rPr lang="en-GB" sz="2800" dirty="0"/>
              <a:t>Your device must be </a:t>
            </a:r>
            <a:r>
              <a:rPr lang="en-GB" sz="2800" b="1" dirty="0"/>
              <a:t>programmed.</a:t>
            </a:r>
          </a:p>
          <a:p>
            <a:r>
              <a:rPr lang="en-GB" sz="2800" dirty="0"/>
              <a:t>Your program must meet the needs of the </a:t>
            </a:r>
            <a:r>
              <a:rPr lang="en-GB" sz="2800" b="1" dirty="0"/>
              <a:t>design brief </a:t>
            </a:r>
            <a:r>
              <a:rPr lang="en-GB" sz="2800" dirty="0"/>
              <a:t>and the </a:t>
            </a:r>
            <a:r>
              <a:rPr lang="en-GB" sz="2800" b="1" dirty="0"/>
              <a:t>design criteria.</a:t>
            </a:r>
          </a:p>
          <a:p>
            <a:r>
              <a:rPr lang="en-GB" sz="2800" dirty="0"/>
              <a:t>You can program your BBC micro:bit using either the  </a:t>
            </a:r>
            <a:r>
              <a:rPr lang="en-GB" sz="2800" b="1" dirty="0"/>
              <a:t>JavaScript Blocks Editor </a:t>
            </a:r>
            <a:r>
              <a:rPr lang="en-GB" sz="2800" dirty="0"/>
              <a:t>or </a:t>
            </a:r>
            <a:r>
              <a:rPr lang="en-GB" sz="2800" b="1" dirty="0"/>
              <a:t>Python Editor.</a:t>
            </a:r>
          </a:p>
          <a:p>
            <a:r>
              <a:rPr lang="en-GB" sz="2800" dirty="0"/>
              <a:t>An </a:t>
            </a:r>
            <a:r>
              <a:rPr lang="en-GB" sz="2800" b="1" dirty="0"/>
              <a:t>example program written in each </a:t>
            </a:r>
            <a:r>
              <a:rPr lang="en-GB" sz="2800" dirty="0"/>
              <a:t>has been given to help get you started.</a:t>
            </a:r>
          </a:p>
          <a:p>
            <a:r>
              <a:rPr lang="en-GB" sz="2800" dirty="0"/>
              <a:t>Go to </a:t>
            </a:r>
            <a:r>
              <a:rPr lang="en-GB" sz="2800" dirty="0">
                <a:hlinkClick r:id="rId2"/>
              </a:rPr>
              <a:t>www.microbit.org/code</a:t>
            </a:r>
            <a:r>
              <a:rPr lang="en-GB" sz="2800" dirty="0"/>
              <a:t> to begin!</a:t>
            </a:r>
          </a:p>
        </p:txBody>
      </p:sp>
    </p:spTree>
    <p:extLst>
      <p:ext uri="{BB962C8B-B14F-4D97-AF65-F5344CB8AC3E}">
        <p14:creationId xmlns:p14="http://schemas.microsoft.com/office/powerpoint/2010/main" val="343835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09980A-1E7E-402E-929A-325B9D9964B6}"/>
              </a:ext>
            </a:extLst>
          </p:cNvPr>
          <p:cNvSpPr txBox="1">
            <a:spLocks/>
          </p:cNvSpPr>
          <p:nvPr/>
        </p:nvSpPr>
        <p:spPr>
          <a:xfrm>
            <a:off x="5076056" y="1988840"/>
            <a:ext cx="3888432" cy="18368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Go to </a:t>
            </a:r>
            <a:r>
              <a:rPr lang="en-GB" sz="2000" dirty="0">
                <a:hlinkClick r:id="rId3"/>
              </a:rPr>
              <a:t>www.microbit.org/code</a:t>
            </a:r>
            <a:r>
              <a:rPr lang="en-GB" sz="2000" dirty="0"/>
              <a:t> and open the </a:t>
            </a:r>
            <a:r>
              <a:rPr lang="en-GB" sz="2000" b="1" dirty="0"/>
              <a:t>JavaScript Blocks Editor.</a:t>
            </a:r>
          </a:p>
          <a:p>
            <a:r>
              <a:rPr lang="en-GB" sz="2000" dirty="0"/>
              <a:t>Drag the file </a:t>
            </a:r>
            <a:r>
              <a:rPr lang="en-GB" sz="2000" b="1" dirty="0" err="1"/>
              <a:t>microbit</a:t>
            </a:r>
            <a:r>
              <a:rPr lang="en-GB" sz="2000" b="1" dirty="0"/>
              <a:t>-robot-</a:t>
            </a:r>
            <a:r>
              <a:rPr lang="en-GB" sz="2000" b="1" dirty="0" err="1"/>
              <a:t>jsb.hex</a:t>
            </a:r>
            <a:r>
              <a:rPr lang="en-GB" sz="2000" b="1" dirty="0"/>
              <a:t> </a:t>
            </a:r>
            <a:r>
              <a:rPr lang="en-GB" sz="2000" dirty="0"/>
              <a:t>onto the work area.</a:t>
            </a:r>
          </a:p>
          <a:p>
            <a:r>
              <a:rPr lang="en-GB" sz="2000" dirty="0"/>
              <a:t>This program acts as a simple maze solver by driving the robot </a:t>
            </a:r>
            <a:r>
              <a:rPr lang="en-GB" sz="2000" b="1" dirty="0"/>
              <a:t>forward</a:t>
            </a:r>
            <a:r>
              <a:rPr lang="en-GB" sz="2000" dirty="0"/>
              <a:t> until it hits an </a:t>
            </a:r>
            <a:r>
              <a:rPr lang="en-GB" sz="2000" b="1" dirty="0"/>
              <a:t>obstacle.</a:t>
            </a:r>
            <a:r>
              <a:rPr lang="en-GB" sz="2000" dirty="0"/>
              <a:t> It then </a:t>
            </a:r>
            <a:r>
              <a:rPr lang="en-GB" sz="2000" b="1" dirty="0"/>
              <a:t>backs off </a:t>
            </a:r>
            <a:r>
              <a:rPr lang="en-GB" sz="2000" dirty="0"/>
              <a:t>and </a:t>
            </a:r>
            <a:r>
              <a:rPr lang="en-GB" sz="2000" b="1" dirty="0"/>
              <a:t>turns left </a:t>
            </a:r>
            <a:r>
              <a:rPr lang="en-GB" sz="2000" dirty="0"/>
              <a:t>a quarter turn before repeating.</a:t>
            </a:r>
          </a:p>
          <a:p>
            <a:r>
              <a:rPr lang="en-GB" sz="2000" dirty="0"/>
              <a:t>Test it, download it and </a:t>
            </a:r>
            <a:r>
              <a:rPr lang="en-GB" sz="2000" b="1" dirty="0"/>
              <a:t>experiment </a:t>
            </a:r>
            <a:r>
              <a:rPr lang="en-GB" sz="2000" dirty="0"/>
              <a:t>with how it works!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256EB3-17EF-4B08-A30D-52AD2D852C29}"/>
              </a:ext>
            </a:extLst>
          </p:cNvPr>
          <p:cNvSpPr txBox="1">
            <a:spLocks/>
          </p:cNvSpPr>
          <p:nvPr/>
        </p:nvSpPr>
        <p:spPr>
          <a:xfrm>
            <a:off x="179512" y="1412776"/>
            <a:ext cx="7808837" cy="49798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800" b="1" dirty="0">
                <a:solidFill>
                  <a:srgbClr val="4FD1FF"/>
                </a:solidFill>
              </a:rPr>
              <a:t>Example Program – JavaScript Blocks Editor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70BB0-283D-4FDD-9B86-E99C870DC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38" t="23663" r="5900" b="16384"/>
          <a:stretch/>
        </p:blipFill>
        <p:spPr>
          <a:xfrm>
            <a:off x="179512" y="2132856"/>
            <a:ext cx="48635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78F055-9433-4112-8B4A-55D8A104AB55}"/>
              </a:ext>
            </a:extLst>
          </p:cNvPr>
          <p:cNvSpPr txBox="1">
            <a:spLocks/>
          </p:cNvSpPr>
          <p:nvPr/>
        </p:nvSpPr>
        <p:spPr>
          <a:xfrm>
            <a:off x="5148064" y="1880827"/>
            <a:ext cx="3816424" cy="19448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Go to </a:t>
            </a:r>
            <a:r>
              <a:rPr lang="en-GB" sz="2000" dirty="0">
                <a:hlinkClick r:id="rId3"/>
              </a:rPr>
              <a:t>www.microbit.org/code</a:t>
            </a:r>
            <a:r>
              <a:rPr lang="en-GB" sz="2000" dirty="0"/>
              <a:t> and open the </a:t>
            </a:r>
            <a:r>
              <a:rPr lang="en-GB" sz="2000" b="1" dirty="0"/>
              <a:t>Python Editor.</a:t>
            </a:r>
          </a:p>
          <a:p>
            <a:r>
              <a:rPr lang="en-GB" sz="2000" dirty="0"/>
              <a:t>Drag the file </a:t>
            </a:r>
            <a:r>
              <a:rPr lang="en-GB" sz="2000" b="1" dirty="0"/>
              <a:t>robot.py </a:t>
            </a:r>
            <a:r>
              <a:rPr lang="en-GB" sz="2000" dirty="0"/>
              <a:t>onto the work area.</a:t>
            </a:r>
          </a:p>
          <a:p>
            <a:r>
              <a:rPr lang="en-GB" sz="2000" dirty="0"/>
              <a:t>This program acts as a simple maze solver by driving the robot </a:t>
            </a:r>
            <a:r>
              <a:rPr lang="en-GB" sz="2000" b="1" dirty="0"/>
              <a:t>forward</a:t>
            </a:r>
            <a:r>
              <a:rPr lang="en-GB" sz="2000" dirty="0"/>
              <a:t> until it hits an </a:t>
            </a:r>
            <a:r>
              <a:rPr lang="en-GB" sz="2000" b="1" dirty="0"/>
              <a:t>obstacle.</a:t>
            </a:r>
            <a:r>
              <a:rPr lang="en-GB" sz="2000" dirty="0"/>
              <a:t> It then </a:t>
            </a:r>
            <a:r>
              <a:rPr lang="en-GB" sz="2000" b="1" dirty="0"/>
              <a:t>backs off </a:t>
            </a:r>
            <a:r>
              <a:rPr lang="en-GB" sz="2000" dirty="0"/>
              <a:t>and </a:t>
            </a:r>
            <a:r>
              <a:rPr lang="en-GB" sz="2000" b="1" dirty="0"/>
              <a:t>turns left </a:t>
            </a:r>
            <a:r>
              <a:rPr lang="en-GB" sz="2000" dirty="0"/>
              <a:t>a quarter turn before repeating.</a:t>
            </a:r>
          </a:p>
          <a:p>
            <a:r>
              <a:rPr lang="en-GB" sz="2000" dirty="0"/>
              <a:t>Test it, download it and </a:t>
            </a:r>
            <a:r>
              <a:rPr lang="en-GB" sz="2000" b="1" dirty="0"/>
              <a:t>experiment </a:t>
            </a:r>
            <a:r>
              <a:rPr lang="en-GB" sz="2000" dirty="0"/>
              <a:t>with how it works!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2AB71F-560A-493D-8990-3A8A122AA7B7}"/>
              </a:ext>
            </a:extLst>
          </p:cNvPr>
          <p:cNvSpPr txBox="1">
            <a:spLocks/>
          </p:cNvSpPr>
          <p:nvPr/>
        </p:nvSpPr>
        <p:spPr>
          <a:xfrm>
            <a:off x="179512" y="1340769"/>
            <a:ext cx="7808837" cy="64807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200" b="1" dirty="0">
                <a:solidFill>
                  <a:srgbClr val="4FD1FF"/>
                </a:solidFill>
              </a:rPr>
              <a:t>Example Program – Python Editor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A0614-DC32-4796-96DD-54ABE6572EF1}"/>
              </a:ext>
            </a:extLst>
          </p:cNvPr>
          <p:cNvGrpSpPr/>
          <p:nvPr/>
        </p:nvGrpSpPr>
        <p:grpSpPr>
          <a:xfrm>
            <a:off x="180798" y="1988840"/>
            <a:ext cx="2578023" cy="3862951"/>
            <a:chOff x="270861" y="1912601"/>
            <a:chExt cx="2578023" cy="38629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B9143B-3085-4A90-A52D-DE35481B7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593" r="55113" b="5179"/>
            <a:stretch/>
          </p:blipFill>
          <p:spPr>
            <a:xfrm>
              <a:off x="270861" y="1912601"/>
              <a:ext cx="2578023" cy="1944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39032C-3F04-464E-8FF5-F509CB5E4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3110" r="54945" b="6579"/>
            <a:stretch/>
          </p:blipFill>
          <p:spPr>
            <a:xfrm>
              <a:off x="270861" y="3835332"/>
              <a:ext cx="2578023" cy="194022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D8F6B7-8BAA-4EF7-863D-63BB51AF30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201" r="63077" b="4885"/>
          <a:stretch/>
        </p:blipFill>
        <p:spPr>
          <a:xfrm>
            <a:off x="2987825" y="2008889"/>
            <a:ext cx="2016224" cy="12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8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408</Words>
  <Application>Microsoft Office PowerPoint</Application>
  <PresentationFormat>On-screen Show (4:3)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micro:bit Robot Buggy</vt:lpstr>
      <vt:lpstr>PowerPoint Presentation</vt:lpstr>
      <vt:lpstr>Time to Develop your Program!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Neighbour,Marie</cp:lastModifiedBy>
  <cp:revision>9</cp:revision>
  <dcterms:created xsi:type="dcterms:W3CDTF">2017-06-28T15:11:57Z</dcterms:created>
  <dcterms:modified xsi:type="dcterms:W3CDTF">2019-04-16T09:12:48Z</dcterms:modified>
</cp:coreProperties>
</file>