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4" r:id="rId6"/>
    <p:sldId id="261" r:id="rId7"/>
    <p:sldId id="265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87365" autoAdjust="0"/>
  </p:normalViewPr>
  <p:slideViewPr>
    <p:cSldViewPr>
      <p:cViewPr varScale="1">
        <p:scale>
          <a:sx n="100" d="100"/>
          <a:sy n="100" d="100"/>
        </p:scale>
        <p:origin x="11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92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220D0C0-E2E8-44A6-A4F5-15786323AF19}" type="datetimeFigureOut">
              <a:rPr lang="en-GB"/>
              <a:pPr>
                <a:defRPr/>
              </a:pPr>
              <a:t>15/04/2019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16092CD-B6AA-447B-BB15-50D6D04D7D9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76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1EDA5-A6CB-4AFD-99BA-A2F965D7917C}" type="datetimeFigureOut">
              <a:rPr lang="en-GB" smtClean="0"/>
              <a:pPr/>
              <a:t>15/04/2019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474A7-B749-4504-9847-6E28E627D6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466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Share this brief with the students</a:t>
            </a:r>
            <a:r>
              <a:rPr lang="en-GB" baseline="0" dirty="0"/>
              <a:t> and discuss as a class.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474A7-B749-4504-9847-6E28E627D63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35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block or systems</a:t>
            </a:r>
            <a:r>
              <a:rPr lang="en-GB" baseline="0" dirty="0"/>
              <a:t> diagram shows a possible basic layout of the system. This can be used as an example of how the students may plan out their own system.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474A7-B749-4504-9847-6E28E627D63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25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474A7-B749-4504-9847-6E28E627D63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209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Give the example of an accelerometer in a smartphone. This can be used to detect the</a:t>
            </a:r>
            <a:r>
              <a:rPr lang="en-GB" baseline="0" dirty="0"/>
              <a:t> tiny body movements caused by the heart pumping.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474A7-B749-4504-9847-6E28E627D63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721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Share this example program with learners</a:t>
            </a:r>
            <a:r>
              <a:rPr lang="en-GB" baseline="0" dirty="0"/>
              <a:t> to help them. Lower ability learners or those lacking programming confidence could start by writing or experimenting with this program first. They could then adapt and develop it. A PDF handout is available and can be handed out to learners.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474A7-B749-4504-9847-6E28E627D63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961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Share this example program with learners</a:t>
            </a:r>
            <a:r>
              <a:rPr lang="en-GB" baseline="0" dirty="0"/>
              <a:t> to help them. Lower ability learners or those lacking programming confidence could start by writing or experimenting with this program first. They could then adapt and develop it. A PDF handout is available and can be handed out to learners.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474A7-B749-4504-9847-6E28E627D631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61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C35A8-A8B7-4271-83F4-47C2CDE20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3FA44-E6FD-479F-A395-15CE239DB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8D686-3C6A-44D4-AD3C-0F8736631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5E1F6A-9C1B-4897-B291-99B5646029B7}" type="datetimeFigureOut">
              <a:rPr lang="en-GB" smtClean="0"/>
              <a:pPr>
                <a:defRPr/>
              </a:pPr>
              <a:t>15/04/2019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B745B-EB70-40C7-8E03-C41EA452B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463E9-F605-4691-B153-FBB7FCB1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EC7E3-E7CA-477A-BC09-238997724E8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88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3D30B-CE90-4680-A285-A19B73905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D3E9C-BA3A-4137-969B-89FD92A43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512DD-BCB4-4CBA-8696-301F7BB8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115656-D04E-4FD6-97D1-5BE95AA4557C}" type="datetimeFigureOut">
              <a:rPr lang="en-GB" smtClean="0"/>
              <a:pPr>
                <a:defRPr/>
              </a:pPr>
              <a:t>15/04/2019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0038F-5C11-4E87-A5A8-AD4A471C1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04447-584E-424F-890F-FFEF2018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6AF75-2B68-455B-991B-570DB035188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00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61CA7E-9224-4F68-B3D5-3950A2FD36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936D2A-3509-4C58-B39F-490C0AE3A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36F91-DEB0-48F0-ADD6-F4365F616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E23A44-5B8C-475C-AF5D-8332D81EA9DF}" type="datetimeFigureOut">
              <a:rPr lang="en-GB" smtClean="0"/>
              <a:pPr>
                <a:defRPr/>
              </a:pPr>
              <a:t>15/04/2019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9924F-C257-4EF4-8B15-D28852212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BC912-7AC1-4916-A512-314CA24E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144C2-226E-48C9-9934-0049E9CA30F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328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1A87A-999D-482F-A762-C810292A0A22}" type="datetimeFigureOut">
              <a:rPr lang="en-GB"/>
              <a:pPr>
                <a:defRPr/>
              </a:pPr>
              <a:t>15/04/2019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B35FA-D2DE-448D-8BA7-2732CE9107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45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63D6D-D115-48CD-AC9F-A7AED7A6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79860-9432-452A-87BA-CFAFC3CEB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D34D0-E72E-4BD0-85B5-66FAAC2F2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AB1A9-DAE7-4268-AA1B-0FD16A409FB5}" type="datetimeFigureOut">
              <a:rPr lang="en-GB" smtClean="0"/>
              <a:pPr>
                <a:defRPr/>
              </a:pPr>
              <a:t>15/04/2019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CC8B3-F1D7-4D1C-8E0D-85F511F11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6E6EF-39A8-4B69-810C-3F4A9DFD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25D2E-7CFC-4199-B79C-44E186A9AC5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72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D8434-B8EA-4409-9C79-731E7EE7F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67EC6-5DF7-4D2C-8755-37A8B7A18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C2A6E-83DE-41A2-A9B3-DDEF04919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B93B5E-E12D-47D2-8784-37E3A707C78B}" type="datetimeFigureOut">
              <a:rPr lang="en-GB" smtClean="0"/>
              <a:pPr>
                <a:defRPr/>
              </a:pPr>
              <a:t>15/04/2019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C1657-A047-4386-A1C2-AD5361F65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93DA6-D7A3-4119-B182-969337FE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E3313-3FAD-4588-846E-2C84758C52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07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603F3-426E-4E66-8C3B-0C079A5B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15BBB-8CCC-48AD-AA46-452C52545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45ECC-DB29-4EAC-AAC3-52F1D9A01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E0FED-D838-4718-87F9-140C71806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52BA32-755C-4FF9-92D1-007C71BAFDCB}" type="datetimeFigureOut">
              <a:rPr lang="en-GB" smtClean="0"/>
              <a:pPr>
                <a:defRPr/>
              </a:pPr>
              <a:t>15/04/2019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38F72-2336-4021-8835-69CB8292B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EFB80-FBAB-4889-99A2-54E77DEA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9CA0D-D0F4-4756-B8E4-767EF592A4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92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5FEE1-34F3-4DF8-B9EF-635FCC0E7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05940-433E-41C9-A1DC-6151FCAA2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7263F-BFD9-4010-91E9-07640C691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93E7A0-C880-4A22-9299-FA339B8108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154E8A-68E8-46F8-B4A5-08AA1ACC2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492C17-3E01-42A5-8BD9-B38BE0E3C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6C99FD-EF3F-4896-9EE4-3D3D19DC19E8}" type="datetimeFigureOut">
              <a:rPr lang="en-GB" smtClean="0"/>
              <a:pPr>
                <a:defRPr/>
              </a:pPr>
              <a:t>15/04/2019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BEC111-8FB1-4516-ACBC-149BDA89E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B7646F-AC7F-4735-991A-D6C0148F2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CBEEE-31D1-4EEE-87E8-9E2EC7CD7AE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E53B6-6512-4B1B-A971-B384B1385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8B36D-4C90-4853-9247-C4AAD260E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DDA7F5-9FC9-4D14-ACE9-B6B25BA0765F}" type="datetimeFigureOut">
              <a:rPr lang="en-GB" smtClean="0"/>
              <a:pPr>
                <a:defRPr/>
              </a:pPr>
              <a:t>15/04/2019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067F77-BFBF-4A0B-A5E7-7CE6367B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40923-6876-4BAA-8760-D32173D8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BA2EB-D538-44FB-BFD5-433D30A168D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425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D20E38-7F5D-4AA2-9D77-73EF787F2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E16F9F-B3B4-4216-B2BF-6A03B3465173}" type="datetimeFigureOut">
              <a:rPr lang="en-GB" smtClean="0"/>
              <a:pPr>
                <a:defRPr/>
              </a:pPr>
              <a:t>15/04/2019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9B20B4-437B-4BF5-95B1-85EC26483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9F862-A292-4963-952A-D94F7058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7EDE4-2E0B-431F-919F-1E9D2C09BE6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98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3664F-908E-4A7E-BE7B-7E94BE2DA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9462D-DB49-4DA8-B65C-6805A82A1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92092-FE27-4F7B-A794-D20A86D0A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FC732-B29C-4907-9C38-6F3AACC81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79878C-374F-4E79-80D8-4140E5F8DDD8}" type="datetimeFigureOut">
              <a:rPr lang="en-GB" smtClean="0"/>
              <a:pPr>
                <a:defRPr/>
              </a:pPr>
              <a:t>15/04/2019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5155C-7711-464A-B53F-A2A50D752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100B-EA70-4143-8AAD-621050272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74399-980D-4C21-9CF2-AC054313558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82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4F35-222B-47C6-8030-2EF57A9F8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95EAB7-3D41-43DB-8104-D3BF5874D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838C9-3395-4F6A-9F76-A39E885B4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C77AD-9535-455C-909C-2E6E4D422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75593C-37BF-4E38-AE5C-11BD8DEED141}" type="datetimeFigureOut">
              <a:rPr lang="en-GB" smtClean="0"/>
              <a:pPr>
                <a:defRPr/>
              </a:pPr>
              <a:t>15/04/2019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7F093-8261-4639-92B0-B7BA37DD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CAB3D-777A-4C65-B1F9-C0CD9F26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F7497-6470-469C-B9DD-D4B17743156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67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1FAEE0-F4C2-4649-837E-235710A0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9E7E7-154B-41B7-9CF4-91E09F9C2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BAF94-6CBA-409C-820C-32D713726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0FC1B0-5E8E-4C65-9F6F-0A6B610ABE28}" type="datetimeFigureOut">
              <a:rPr lang="en-GB" smtClean="0"/>
              <a:pPr>
                <a:defRPr/>
              </a:pPr>
              <a:t>15/04/2019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5BB47-EA4D-44F8-A386-C1CD2FE71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0F346-1887-45FB-886A-31E060846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8D7288-005E-4E74-B220-A66C8992F8C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06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bit.org/cod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bit.org/cod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bit.org/cod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0" y="1544588"/>
            <a:ext cx="9144000" cy="108240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800" b="1" dirty="0"/>
              <a:t>Personal Health Check</a:t>
            </a:r>
            <a:br>
              <a:rPr lang="en-GB" sz="4800" b="1" dirty="0"/>
            </a:br>
            <a:r>
              <a:rPr lang="en-GB" sz="4800" b="1" dirty="0" err="1"/>
              <a:t>micro:bit</a:t>
            </a:r>
            <a:r>
              <a:rPr lang="en-GB" sz="4800" b="1" dirty="0"/>
              <a:t> Heart Rate Monitor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5923" y="3527077"/>
            <a:ext cx="1674549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34232"/>
            <a:ext cx="1886968" cy="1745445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/>
        </p:nvSpPr>
        <p:spPr bwMode="auto">
          <a:xfrm>
            <a:off x="1871700" y="3776836"/>
            <a:ext cx="5400600" cy="153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Using an Accelerometer </a:t>
            </a:r>
          </a:p>
          <a:p>
            <a:r>
              <a:rPr lang="en-GB" dirty="0"/>
              <a:t>and Programming the System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792088"/>
          </a:xfrm>
        </p:spPr>
        <p:txBody>
          <a:bodyPr/>
          <a:lstStyle/>
          <a:p>
            <a:r>
              <a:rPr lang="en-GB" b="1" dirty="0"/>
              <a:t>Design Brief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6696744" cy="4281339"/>
          </a:xfrm>
        </p:spPr>
        <p:txBody>
          <a:bodyPr/>
          <a:lstStyle/>
          <a:p>
            <a:pPr>
              <a:buNone/>
            </a:pPr>
            <a:r>
              <a:rPr lang="en-GB" sz="2200" b="1" dirty="0"/>
              <a:t>Situation</a:t>
            </a:r>
          </a:p>
          <a:p>
            <a:r>
              <a:rPr lang="en-GB" sz="2200" dirty="0"/>
              <a:t>There are 2.7 million people in the UK currently suffering from heart problems. The quicker these problems can be found and treated the better the chance of a full recovery.</a:t>
            </a:r>
          </a:p>
          <a:p>
            <a:endParaRPr lang="en-GB" sz="800" dirty="0"/>
          </a:p>
          <a:p>
            <a:pPr>
              <a:buNone/>
            </a:pPr>
            <a:r>
              <a:rPr lang="en-GB" sz="2200" b="1" dirty="0"/>
              <a:t>Brief</a:t>
            </a:r>
          </a:p>
          <a:p>
            <a:r>
              <a:rPr lang="en-GB" sz="2200" dirty="0"/>
              <a:t>Using the </a:t>
            </a:r>
            <a:r>
              <a:rPr lang="en-GB" sz="2200" dirty="0" err="1"/>
              <a:t>micro:bit</a:t>
            </a:r>
            <a:r>
              <a:rPr lang="en-GB" sz="2200" dirty="0"/>
              <a:t>, create a prototype for a personal heart monitoring system. The system must use an accelerometer to detect the movement of the heart. It must also use a suitable sound output and an LED display to give heart rate information to the user.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221088"/>
            <a:ext cx="1889924" cy="1743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2060848"/>
            <a:ext cx="1674549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576064"/>
          </a:xfrm>
        </p:spPr>
        <p:txBody>
          <a:bodyPr/>
          <a:lstStyle/>
          <a:p>
            <a:r>
              <a:rPr lang="en-GB" b="1" dirty="0"/>
              <a:t>Systems Diagram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619672" y="2545351"/>
            <a:ext cx="151216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Accelerometer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40152" y="4345551"/>
            <a:ext cx="151216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LED display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779912" y="2545351"/>
            <a:ext cx="151216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Processor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940152" y="2545351"/>
            <a:ext cx="151216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Beeper</a:t>
            </a:r>
          </a:p>
        </p:txBody>
      </p:sp>
      <p:cxnSp>
        <p:nvCxnSpPr>
          <p:cNvPr id="46" name="Straight Arrow Connector 45"/>
          <p:cNvCxnSpPr>
            <a:stCxn id="42" idx="3"/>
            <a:endCxn id="44" idx="1"/>
          </p:cNvCxnSpPr>
          <p:nvPr/>
        </p:nvCxnSpPr>
        <p:spPr>
          <a:xfrm>
            <a:off x="3131840" y="3265431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292080" y="3265431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971600" y="3265431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466720" y="5065631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452320" y="3265431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499992" y="3821477"/>
            <a:ext cx="0" cy="12441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979712" y="211330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INPUT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95936" y="211330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PROCESS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84168" y="211330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OUTPUT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668344" y="3409447"/>
            <a:ext cx="132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Pulsing sound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697031" y="5241619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Text information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21422" y="340944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Heart pumping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85356" y="4465466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systems or block diagram shows the layout of the system to be created. The blocks represent the physical parts of the system and the arrows represent signals.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499992" y="5065631"/>
            <a:ext cx="14401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720080"/>
          </a:xfrm>
        </p:spPr>
        <p:txBody>
          <a:bodyPr/>
          <a:lstStyle/>
          <a:p>
            <a:r>
              <a:rPr lang="en-GB" b="1" dirty="0"/>
              <a:t>Design Criteria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496944" cy="3993307"/>
          </a:xfrm>
        </p:spPr>
        <p:txBody>
          <a:bodyPr/>
          <a:lstStyle/>
          <a:p>
            <a:pPr>
              <a:buNone/>
            </a:pPr>
            <a:r>
              <a:rPr lang="en-GB" sz="2800" b="1" dirty="0"/>
              <a:t>The proposed system must:</a:t>
            </a:r>
          </a:p>
          <a:p>
            <a:r>
              <a:rPr lang="en-GB" sz="2800" dirty="0"/>
              <a:t>Be programmable using the micro:bit.</a:t>
            </a:r>
          </a:p>
          <a:p>
            <a:r>
              <a:rPr lang="en-GB" sz="2800" dirty="0"/>
              <a:t>Use the </a:t>
            </a:r>
            <a:r>
              <a:rPr lang="en-GB" sz="2800" dirty="0" err="1"/>
              <a:t>micro:bit’s</a:t>
            </a:r>
            <a:r>
              <a:rPr lang="en-GB" sz="2800" dirty="0"/>
              <a:t> inbuilt accelerometer to detect movement of the heart.</a:t>
            </a:r>
          </a:p>
          <a:p>
            <a:r>
              <a:rPr lang="en-GB" sz="2800" dirty="0"/>
              <a:t>Use a suitable sound output device, such as a beeper, to give an audible indication of the person’s heart rate.</a:t>
            </a:r>
          </a:p>
          <a:p>
            <a:r>
              <a:rPr lang="en-GB" sz="2800" dirty="0"/>
              <a:t>Use the </a:t>
            </a:r>
            <a:r>
              <a:rPr lang="en-GB" sz="2800" dirty="0" err="1"/>
              <a:t>micro:bit’s</a:t>
            </a:r>
            <a:r>
              <a:rPr lang="en-GB" sz="2800" dirty="0"/>
              <a:t> LED display to show visual information about the person’s heart rate.</a:t>
            </a:r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34076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000" b="1" dirty="0"/>
              <a:t>What is an Accelerometer?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179512" y="2132856"/>
            <a:ext cx="6021238" cy="334523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Accelerometers measure </a:t>
            </a:r>
            <a:r>
              <a:rPr lang="en-GB" sz="2400" b="1" dirty="0"/>
              <a:t>acceleration </a:t>
            </a:r>
            <a:r>
              <a:rPr lang="en-GB" sz="2400" dirty="0"/>
              <a:t>(changes in motion).</a:t>
            </a:r>
          </a:p>
          <a:p>
            <a:r>
              <a:rPr lang="en-GB" sz="2400" dirty="0"/>
              <a:t>They can be used as a </a:t>
            </a:r>
            <a:r>
              <a:rPr lang="en-GB" sz="2400" b="1" dirty="0"/>
              <a:t>sensor</a:t>
            </a:r>
            <a:r>
              <a:rPr lang="en-GB" sz="2400" dirty="0"/>
              <a:t> to detect </a:t>
            </a:r>
            <a:r>
              <a:rPr lang="en-GB" sz="2400" b="1" dirty="0"/>
              <a:t>movement of the heart. </a:t>
            </a:r>
          </a:p>
          <a:p>
            <a:r>
              <a:rPr lang="en-GB" sz="2400" dirty="0"/>
              <a:t>They are used in </a:t>
            </a:r>
            <a:r>
              <a:rPr lang="en-GB" sz="2400" b="1" dirty="0"/>
              <a:t>heart monitoring equipment </a:t>
            </a:r>
            <a:r>
              <a:rPr lang="en-GB" sz="2400" dirty="0"/>
              <a:t>in hospitals and cardiac care units.</a:t>
            </a:r>
          </a:p>
          <a:p>
            <a:r>
              <a:rPr lang="en-GB" sz="2400" dirty="0"/>
              <a:t>A </a:t>
            </a:r>
            <a:r>
              <a:rPr lang="en-GB" sz="2400" b="1" dirty="0"/>
              <a:t>smartphone</a:t>
            </a:r>
            <a:r>
              <a:rPr lang="en-GB" sz="2400" dirty="0"/>
              <a:t> has an accelerometer built in that can detect the </a:t>
            </a:r>
            <a:r>
              <a:rPr lang="en-GB" sz="2400" b="1" dirty="0"/>
              <a:t>tiny body movements </a:t>
            </a:r>
            <a:r>
              <a:rPr lang="en-GB" sz="2400" dirty="0"/>
              <a:t>made by the </a:t>
            </a:r>
            <a:r>
              <a:rPr lang="en-GB" sz="2400" b="1" dirty="0"/>
              <a:t>heart pumping.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01" y="2286980"/>
            <a:ext cx="2474020" cy="34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7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70CC18A-B632-4C28-ABBF-4DD25E6D6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648072"/>
          </a:xfrm>
        </p:spPr>
        <p:txBody>
          <a:bodyPr/>
          <a:lstStyle/>
          <a:p>
            <a:r>
              <a:rPr lang="en-GB" sz="4000" b="1" dirty="0"/>
              <a:t>Time to Develop your Program!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06713B-51D5-4F14-B8DE-2C1EE8A96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7"/>
            <a:ext cx="8239944" cy="4065315"/>
          </a:xfrm>
        </p:spPr>
        <p:txBody>
          <a:bodyPr/>
          <a:lstStyle/>
          <a:p>
            <a:r>
              <a:rPr lang="en-GB" sz="2800" dirty="0"/>
              <a:t>Your device must be </a:t>
            </a:r>
            <a:r>
              <a:rPr lang="en-GB" sz="2800" b="1" dirty="0"/>
              <a:t>programmed.</a:t>
            </a:r>
          </a:p>
          <a:p>
            <a:r>
              <a:rPr lang="en-GB" sz="2800" dirty="0"/>
              <a:t>Your program must meet the needs of the </a:t>
            </a:r>
            <a:r>
              <a:rPr lang="en-GB" sz="2800" b="1" dirty="0"/>
              <a:t>design brief </a:t>
            </a:r>
            <a:r>
              <a:rPr lang="en-GB" sz="2800" dirty="0"/>
              <a:t>and the </a:t>
            </a:r>
            <a:r>
              <a:rPr lang="en-GB" sz="2800" b="1" dirty="0"/>
              <a:t>design criteria.</a:t>
            </a:r>
          </a:p>
          <a:p>
            <a:r>
              <a:rPr lang="en-GB" sz="2800" dirty="0"/>
              <a:t>You can program your BBC micro:bit using either the  </a:t>
            </a:r>
            <a:r>
              <a:rPr lang="en-GB" sz="2800" b="1" dirty="0"/>
              <a:t>JavaScript Blocks Editor </a:t>
            </a:r>
            <a:r>
              <a:rPr lang="en-GB" sz="2800" dirty="0"/>
              <a:t>or </a:t>
            </a:r>
            <a:r>
              <a:rPr lang="en-GB" sz="2800" b="1" dirty="0"/>
              <a:t>Python Editor.</a:t>
            </a:r>
          </a:p>
          <a:p>
            <a:r>
              <a:rPr lang="en-GB" sz="2800" dirty="0"/>
              <a:t>An </a:t>
            </a:r>
            <a:r>
              <a:rPr lang="en-GB" sz="2800" b="1" dirty="0"/>
              <a:t>example program written in each </a:t>
            </a:r>
            <a:r>
              <a:rPr lang="en-GB" sz="2800" dirty="0"/>
              <a:t>has been given to help get you started.</a:t>
            </a:r>
          </a:p>
          <a:p>
            <a:r>
              <a:rPr lang="en-GB" sz="2800" dirty="0"/>
              <a:t>Go to </a:t>
            </a:r>
            <a:r>
              <a:rPr lang="en-GB" sz="2800" dirty="0">
                <a:hlinkClick r:id="rId2"/>
              </a:rPr>
              <a:t>www.microbit.org/code</a:t>
            </a:r>
            <a:r>
              <a:rPr lang="en-GB" sz="2800" dirty="0"/>
              <a:t> to begin!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F34E02-CF34-4F0C-BC6D-74FCEAE73ED1}"/>
              </a:ext>
            </a:extLst>
          </p:cNvPr>
          <p:cNvSpPr txBox="1">
            <a:spLocks/>
          </p:cNvSpPr>
          <p:nvPr/>
        </p:nvSpPr>
        <p:spPr>
          <a:xfrm>
            <a:off x="4497401" y="2204864"/>
            <a:ext cx="4464496" cy="309512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Go to </a:t>
            </a:r>
            <a:r>
              <a:rPr lang="en-GB" sz="2400" dirty="0">
                <a:hlinkClick r:id="rId3"/>
              </a:rPr>
              <a:t>www.microbit.org/code</a:t>
            </a:r>
            <a:r>
              <a:rPr lang="en-GB" sz="2400" dirty="0"/>
              <a:t> and open the </a:t>
            </a:r>
            <a:r>
              <a:rPr lang="en-GB" sz="2400" b="1" dirty="0"/>
              <a:t>JavaScript Blocks Editor.</a:t>
            </a:r>
          </a:p>
          <a:p>
            <a:r>
              <a:rPr lang="en-GB" sz="2400" dirty="0"/>
              <a:t>Drag the file </a:t>
            </a:r>
            <a:r>
              <a:rPr lang="en-GB" sz="2400" b="1" dirty="0" err="1"/>
              <a:t>microbit</a:t>
            </a:r>
            <a:r>
              <a:rPr lang="en-GB" sz="2400" b="1" dirty="0"/>
              <a:t>-heartrate-</a:t>
            </a:r>
            <a:r>
              <a:rPr lang="en-GB" sz="2400" b="1" dirty="0" err="1"/>
              <a:t>jsb.hex</a:t>
            </a:r>
            <a:r>
              <a:rPr lang="en-GB" sz="2400" b="1" dirty="0"/>
              <a:t> </a:t>
            </a:r>
            <a:r>
              <a:rPr lang="en-GB" sz="2400" dirty="0"/>
              <a:t>onto the work area.</a:t>
            </a:r>
          </a:p>
          <a:p>
            <a:r>
              <a:rPr lang="en-GB" sz="2400" b="1" dirty="0"/>
              <a:t>Button A </a:t>
            </a:r>
            <a:r>
              <a:rPr lang="en-GB" sz="2400" dirty="0"/>
              <a:t>can also be used to test if it is working.</a:t>
            </a:r>
          </a:p>
          <a:p>
            <a:r>
              <a:rPr lang="en-GB" sz="2400" dirty="0"/>
              <a:t>Test it, download it and </a:t>
            </a:r>
            <a:r>
              <a:rPr lang="en-GB" sz="2400" b="1" dirty="0"/>
              <a:t>experiment </a:t>
            </a:r>
            <a:r>
              <a:rPr lang="en-GB" sz="2400" dirty="0"/>
              <a:t>with how it works!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DD65B0-0571-4A77-9642-1C1D7D4C429B}"/>
              </a:ext>
            </a:extLst>
          </p:cNvPr>
          <p:cNvSpPr txBox="1">
            <a:spLocks/>
          </p:cNvSpPr>
          <p:nvPr/>
        </p:nvSpPr>
        <p:spPr>
          <a:xfrm>
            <a:off x="4497400" y="1275947"/>
            <a:ext cx="3963031" cy="648071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800" b="1" dirty="0"/>
              <a:t>Example Program – JavaScript Blocks Editor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674BC3-61FE-4C08-81A5-10EBAD936B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75" t="28990" r="4325" b="17784"/>
          <a:stretch/>
        </p:blipFill>
        <p:spPr>
          <a:xfrm>
            <a:off x="35064" y="1576358"/>
            <a:ext cx="4293215" cy="2549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778B71-0C71-417E-8929-29406485E5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062" t="26189" r="3539" b="47198"/>
          <a:stretch/>
        </p:blipFill>
        <p:spPr>
          <a:xfrm>
            <a:off x="119624" y="4293096"/>
            <a:ext cx="4208655" cy="124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8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932040" y="1934322"/>
            <a:ext cx="4205848" cy="309512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Go to </a:t>
            </a:r>
            <a:r>
              <a:rPr lang="en-GB" sz="2400" dirty="0">
                <a:hlinkClick r:id="rId3"/>
              </a:rPr>
              <a:t>www.microbit.org/code</a:t>
            </a:r>
            <a:r>
              <a:rPr lang="en-GB" sz="2400" dirty="0"/>
              <a:t> and open the </a:t>
            </a:r>
            <a:r>
              <a:rPr lang="en-GB" sz="2400" b="1" dirty="0"/>
              <a:t>Python Editor.</a:t>
            </a:r>
          </a:p>
          <a:p>
            <a:r>
              <a:rPr lang="en-GB" sz="2400" dirty="0"/>
              <a:t>Drag the file </a:t>
            </a:r>
            <a:r>
              <a:rPr lang="en-GB" sz="2400" b="1" dirty="0"/>
              <a:t>heartrate.py </a:t>
            </a:r>
            <a:r>
              <a:rPr lang="en-GB" sz="2400" dirty="0"/>
              <a:t>onto the work area.</a:t>
            </a:r>
          </a:p>
          <a:p>
            <a:r>
              <a:rPr lang="en-GB" sz="2400" b="1" dirty="0"/>
              <a:t>Button A </a:t>
            </a:r>
            <a:r>
              <a:rPr lang="en-GB" sz="2400" dirty="0"/>
              <a:t>can also be used to test if it is working.</a:t>
            </a:r>
          </a:p>
          <a:p>
            <a:r>
              <a:rPr lang="en-GB" sz="2400" dirty="0"/>
              <a:t>Test it, download it and </a:t>
            </a:r>
            <a:r>
              <a:rPr lang="en-GB" sz="2400" b="1" dirty="0"/>
              <a:t>experiment </a:t>
            </a:r>
            <a:r>
              <a:rPr lang="en-GB" sz="2400" dirty="0"/>
              <a:t>with how it works!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7168" y="1275947"/>
            <a:ext cx="8283264" cy="648071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800" b="1" dirty="0"/>
              <a:t>Example Program – Python Editor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C898FF-DBAB-444C-BAE8-4962CBFD2E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192" r="33463" b="6603"/>
          <a:stretch/>
        </p:blipFill>
        <p:spPr>
          <a:xfrm>
            <a:off x="88191" y="2204864"/>
            <a:ext cx="4812625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16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1714</TotalTime>
  <Words>635</Words>
  <Application>Microsoft Office PowerPoint</Application>
  <PresentationFormat>On-screen Show (4:3)</PresentationFormat>
  <Paragraphs>60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Design Brief</vt:lpstr>
      <vt:lpstr>Systems Diagram</vt:lpstr>
      <vt:lpstr>Design Criteria</vt:lpstr>
      <vt:lpstr>PowerPoint Presentation</vt:lpstr>
      <vt:lpstr>Time to Develop your Program!</vt:lpstr>
      <vt:lpstr>PowerPoint Presentation</vt:lpstr>
      <vt:lpstr>PowerPoint Presentation</vt:lpstr>
    </vt:vector>
  </TitlesOfParts>
  <Company>Attainment in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Attainment in Education</dc:creator>
  <cp:lastModifiedBy>Clerke,Natalie</cp:lastModifiedBy>
  <cp:revision>215</cp:revision>
  <dcterms:created xsi:type="dcterms:W3CDTF">2011-06-16T08:08:24Z</dcterms:created>
  <dcterms:modified xsi:type="dcterms:W3CDTF">2019-04-15T13:28:16Z</dcterms:modified>
</cp:coreProperties>
</file>