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8" r:id="rId2"/>
    <p:sldId id="286" r:id="rId3"/>
    <p:sldId id="259" r:id="rId4"/>
    <p:sldId id="287" r:id="rId5"/>
    <p:sldId id="311" r:id="rId6"/>
    <p:sldId id="310" r:id="rId7"/>
    <p:sldId id="299" r:id="rId8"/>
    <p:sldId id="263" r:id="rId9"/>
    <p:sldId id="265" r:id="rId10"/>
    <p:sldId id="266" r:id="rId11"/>
    <p:sldId id="268" r:id="rId12"/>
    <p:sldId id="288" r:id="rId13"/>
    <p:sldId id="289" r:id="rId14"/>
    <p:sldId id="270" r:id="rId15"/>
    <p:sldId id="301" r:id="rId16"/>
    <p:sldId id="290" r:id="rId17"/>
    <p:sldId id="292" r:id="rId18"/>
    <p:sldId id="291" r:id="rId19"/>
    <p:sldId id="293" r:id="rId20"/>
    <p:sldId id="273" r:id="rId21"/>
    <p:sldId id="294" r:id="rId22"/>
    <p:sldId id="295" r:id="rId23"/>
    <p:sldId id="275" r:id="rId24"/>
    <p:sldId id="276" r:id="rId25"/>
    <p:sldId id="303" r:id="rId26"/>
    <p:sldId id="308" r:id="rId27"/>
    <p:sldId id="278" r:id="rId28"/>
    <p:sldId id="305" r:id="rId29"/>
    <p:sldId id="302" r:id="rId30"/>
    <p:sldId id="279" r:id="rId31"/>
    <p:sldId id="280" r:id="rId32"/>
    <p:sldId id="281" r:id="rId33"/>
    <p:sldId id="296" r:id="rId34"/>
    <p:sldId id="297" r:id="rId35"/>
    <p:sldId id="282" r:id="rId36"/>
    <p:sldId id="298" r:id="rId37"/>
    <p:sldId id="284"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2"/>
    <p:restoredTop sz="94607"/>
  </p:normalViewPr>
  <p:slideViewPr>
    <p:cSldViewPr snapToGrid="0" snapToObjects="1">
      <p:cViewPr varScale="1">
        <p:scale>
          <a:sx n="108" d="100"/>
          <a:sy n="108" d="100"/>
        </p:scale>
        <p:origin x="18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62CAE-7CD5-406A-B037-DD75ABD2EB30}" type="datetimeFigureOut">
              <a:rPr lang="en-GB" smtClean="0"/>
              <a:t>08/08/2019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D6712-05E3-4AE2-BFDC-7C90B92AB63F}" type="slidenum">
              <a:rPr lang="en-GB" smtClean="0"/>
              <a:t>‹#›</a:t>
            </a:fld>
            <a:endParaRPr lang="en-GB"/>
          </a:p>
        </p:txBody>
      </p:sp>
    </p:spTree>
    <p:extLst>
      <p:ext uri="{BB962C8B-B14F-4D97-AF65-F5344CB8AC3E}">
        <p14:creationId xmlns:p14="http://schemas.microsoft.com/office/powerpoint/2010/main" val="14954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DEFD9E8-13F6-4DCF-8D75-0285DE4486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DE1454-36C0-4D39-BDC0-729923C823AA}"/>
              </a:ext>
            </a:extLst>
          </p:cNvPr>
          <p:cNvSpPr>
            <a:spLocks noGrp="1"/>
          </p:cNvSpPr>
          <p:nvPr>
            <p:ph type="body" idx="1"/>
          </p:nvPr>
        </p:nvSpPr>
        <p:spPr>
          <a:xfrm>
            <a:off x="504407" y="4735883"/>
            <a:ext cx="5857124" cy="5284417"/>
          </a:xfrm>
        </p:spPr>
        <p:txBody>
          <a:bodyPr/>
          <a:lstStyle/>
          <a:p>
            <a:pPr marL="350697" indent="-341066" defTabSz="525722">
              <a:spcBef>
                <a:spcPct val="0"/>
              </a:spcBef>
              <a:buSzPct val="100000"/>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solidFill>
                  <a:srgbClr val="000000"/>
                </a:solidFill>
                <a:latin typeface="Arial" charset="0"/>
                <a:ea typeface="Microsoft YaHei" pitchFamily="34" charset="-122"/>
              </a:rPr>
              <a:t>9.15 </a:t>
            </a:r>
          </a:p>
          <a:p>
            <a:pPr defTabSz="525722">
              <a:spcBef>
                <a:spcPct val="0"/>
              </a:spcBef>
              <a:buSzPct val="100000"/>
              <a:tabLst>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dirty="0">
                <a:solidFill>
                  <a:srgbClr val="000000"/>
                </a:solidFill>
                <a:latin typeface="Arial" charset="0"/>
                <a:ea typeface="Microsoft YaHei" pitchFamily="34" charset="-122"/>
              </a:rPr>
              <a:t>As students arrive, get them to fill out Team Registration form and check they have  Faradays.</a:t>
            </a:r>
          </a:p>
          <a:p>
            <a:pPr marL="350697" indent="-341066" defTabSz="525722">
              <a:spcBef>
                <a:spcPct val="0"/>
              </a:spcBef>
              <a:buSzPct val="100000"/>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solidFill>
                <a:srgbClr val="000000"/>
              </a:solidFill>
              <a:latin typeface="Arial" charset="0"/>
              <a:ea typeface="Microsoft YaHei" pitchFamily="34" charset="-122"/>
            </a:endParaRPr>
          </a:p>
          <a:p>
            <a:pPr marL="350697" indent="-341066" defTabSz="525722">
              <a:spcBef>
                <a:spcPct val="0"/>
              </a:spcBef>
              <a:buSzPct val="100000"/>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solidFill>
                  <a:srgbClr val="000000"/>
                </a:solidFill>
                <a:latin typeface="Arial" charset="0"/>
                <a:ea typeface="Microsoft YaHei" pitchFamily="34" charset="-122"/>
              </a:rPr>
              <a:t>9.30 </a:t>
            </a:r>
          </a:p>
          <a:p>
            <a:pPr marL="350697" indent="-341066" defTabSz="525722">
              <a:spcBef>
                <a:spcPct val="0"/>
              </a:spcBef>
              <a:buSzPct val="100000"/>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solidFill>
                <a:srgbClr val="000000"/>
              </a:solidFill>
              <a:latin typeface="Arial" charset="0"/>
              <a:ea typeface="Microsoft YaHei" pitchFamily="34" charset="-122"/>
            </a:endParaRPr>
          </a:p>
          <a:p>
            <a:pPr marL="350697" indent="-341066" defTabSz="525722">
              <a:spcBef>
                <a:spcPct val="0"/>
              </a:spcBef>
              <a:buSzPct val="100000"/>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solidFill>
                  <a:srgbClr val="000000"/>
                </a:solidFill>
                <a:latin typeface="Arial" charset="0"/>
                <a:ea typeface="Microsoft YaHei" pitchFamily="34" charset="-122"/>
              </a:rPr>
              <a:t>SCRIPT:</a:t>
            </a:r>
          </a:p>
          <a:p>
            <a:pPr marL="350697" indent="-341066" defTabSz="525722">
              <a:spcBef>
                <a:spcPct val="0"/>
              </a:spcBef>
              <a:buSzPct val="100000"/>
              <a:buFont typeface="Arial" panose="020B0604020202020204"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dirty="0">
                <a:solidFill>
                  <a:srgbClr val="000000"/>
                </a:solidFill>
                <a:latin typeface="Arial" charset="0"/>
                <a:ea typeface="Microsoft YaHei" pitchFamily="34" charset="-122"/>
              </a:rPr>
              <a:t>A</a:t>
            </a:r>
            <a:r>
              <a:rPr lang="en-GB" sz="1100" dirty="0">
                <a:solidFill>
                  <a:srgbClr val="000000"/>
                </a:solidFill>
                <a:latin typeface="Arial" panose="020B0604020202020204" pitchFamily="34" charset="0"/>
                <a:ea typeface="Microsoft YaHei" pitchFamily="34" charset="-122"/>
                <a:cs typeface="Arial" panose="020B0604020202020204" pitchFamily="34" charset="0"/>
              </a:rPr>
              <a:t>sk host school to do introduction to school and hosting (fire alarm and toilets)</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Welcome to the Institution of Engineering and Technology’s Faraday Challenge Day. My name is </a:t>
            </a:r>
            <a:r>
              <a:rPr lang="en-GB" sz="1100" dirty="0">
                <a:solidFill>
                  <a:srgbClr val="FF0000"/>
                </a:solidFill>
                <a:latin typeface="Arial" panose="020B0604020202020204" pitchFamily="34" charset="0"/>
                <a:ea typeface="Microsoft YaHei" pitchFamily="34" charset="-122"/>
                <a:cs typeface="Arial" panose="020B0604020202020204" pitchFamily="34" charset="0"/>
              </a:rPr>
              <a:t>xxxx </a:t>
            </a:r>
            <a:r>
              <a:rPr lang="en-GB" sz="1100" dirty="0">
                <a:solidFill>
                  <a:srgbClr val="000000"/>
                </a:solidFill>
                <a:latin typeface="Arial" panose="020B0604020202020204" pitchFamily="34" charset="0"/>
                <a:ea typeface="Microsoft YaHei" pitchFamily="34" charset="-122"/>
                <a:cs typeface="Arial" panose="020B0604020202020204" pitchFamily="34" charset="0"/>
              </a:rPr>
              <a:t>and I will be your Challenge Leader today. </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The IET Faraday is a STEM Challenge held in many schools and universities for Year 8 students across the UK, England, Northern Ireland, Wales and Scotland. </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This year we are running 176 Challenge days, working in partnership with the James Webb Space Telescope team, or Webb for short.</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Today you are no longer Y8 students, you are teams of engineers and your challenge is to help the Webb team. </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This is a competition and we are looking for the best teams of engineers. </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Today all of you will receive a certificate to say you have worked as an engineer for the James Webb Space Telescope team.</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The team which scores the most points will receive this trophy and each member will receive a £10 Amazon voucher.</a:t>
            </a:r>
          </a:p>
          <a:p>
            <a:pPr marL="350697" indent="-341066" defTabSz="525722">
              <a:spcBef>
                <a:spcPct val="0"/>
              </a:spcBef>
              <a:buClr>
                <a:srgbClr val="000000"/>
              </a:buClr>
              <a:buSzPct val="45000"/>
              <a:buFont typeface="Arial"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sz="1100" dirty="0">
                <a:solidFill>
                  <a:srgbClr val="000000"/>
                </a:solidFill>
                <a:latin typeface="Arial" panose="020B0604020202020204" pitchFamily="34" charset="0"/>
                <a:ea typeface="Microsoft YaHei" pitchFamily="34" charset="-122"/>
                <a:cs typeface="Arial" panose="020B0604020202020204" pitchFamily="34" charset="0"/>
              </a:rPr>
              <a:t>The winning team will also go on our school league table which you can find on the IET Faraday Challenge Day website. At the end of the year we will take the top five scoring teams to Edinburgh. You will come down the day before and have some time to look round this beautiful city as well as having a tour of the </a:t>
            </a:r>
            <a:r>
              <a:rPr lang="en-GB" sz="1100" kern="1200" dirty="0">
                <a:solidFill>
                  <a:schemeClr val="tx1"/>
                </a:solidFill>
                <a:effectLst/>
                <a:latin typeface="Arial" panose="020B0604020202020204" pitchFamily="34" charset="0"/>
                <a:cs typeface="Arial" panose="020B0604020202020204" pitchFamily="34" charset="0"/>
              </a:rPr>
              <a:t>UK Astronomy Technology Centre in Edinburgh which is leading the European part of the development of the JWST.</a:t>
            </a:r>
            <a:endParaRPr lang="en-GB" sz="1100" dirty="0">
              <a:solidFill>
                <a:srgbClr val="000000"/>
              </a:solidFill>
              <a:latin typeface="Arial" panose="020B0604020202020204" pitchFamily="34" charset="0"/>
              <a:ea typeface="Microsoft YaHei" pitchFamily="34" charset="-122"/>
              <a:cs typeface="Arial" panose="020B0604020202020204" pitchFamily="34" charset="0"/>
            </a:endParaRPr>
          </a:p>
        </p:txBody>
      </p:sp>
      <p:sp>
        <p:nvSpPr>
          <p:cNvPr id="37892" name="Slide Number Placeholder 3">
            <a:extLst>
              <a:ext uri="{FF2B5EF4-FFF2-40B4-BE49-F238E27FC236}">
                <a16:creationId xmlns:a16="http://schemas.microsoft.com/office/drawing/2014/main" id="{2BA2BF48-0552-4106-AF59-6D2802112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6EE562-3B94-4732-A406-DB7EFA402206}" type="slidenum">
              <a:rPr lang="en-GB" altLang="en-US" smtClean="0"/>
              <a:pPr/>
              <a:t>1</a:t>
            </a:fld>
            <a:endParaRPr lang="en-GB" altLang="en-US"/>
          </a:p>
        </p:txBody>
      </p:sp>
    </p:spTree>
    <p:extLst>
      <p:ext uri="{BB962C8B-B14F-4D97-AF65-F5344CB8AC3E}">
        <p14:creationId xmlns:p14="http://schemas.microsoft.com/office/powerpoint/2010/main" val="18662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50917" y="4773639"/>
            <a:ext cx="5964105" cy="5224436"/>
          </a:xfrm>
        </p:spPr>
        <p:txBody>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Engineering Shop </a:t>
            </a:r>
            <a:r>
              <a:rPr lang="en-GB" dirty="0">
                <a:latin typeface="Arial" charset="0"/>
                <a:ea typeface="Microsoft YaHei" pitchFamily="34" charset="-122"/>
              </a:rPr>
              <a:t>– This will open later. You have 120 Faradays to spend in the shop but supplies are limited. If you buy something you don’t need/want you can sell some of these back to the shop for half price as long as they unused but we will be looking at how often you do this as it tells us how good your team is at planning. The shop does not negotiate and does not do deals so don’t even try! </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Details of what is available to buy are in your Student Handbook. You MUST read this as it tells you important information and will prevent you buying things you cannot use.</a:t>
            </a:r>
          </a:p>
          <a:p>
            <a:pPr marL="208107" indent="-208107" defTabSz="1015436">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Point out the </a:t>
            </a:r>
            <a:r>
              <a:rPr lang="en-GB" b="1" dirty="0">
                <a:latin typeface="Arial" charset="0"/>
                <a:ea typeface="Microsoft YaHei" pitchFamily="34" charset="-122"/>
              </a:rPr>
              <a:t>Cutting Station </a:t>
            </a:r>
            <a:r>
              <a:rPr lang="en-GB" dirty="0">
                <a:latin typeface="Arial" charset="0"/>
                <a:ea typeface="Microsoft YaHei" pitchFamily="34" charset="-122"/>
              </a:rPr>
              <a:t>and</a:t>
            </a:r>
            <a:r>
              <a:rPr lang="en-GB" b="1" dirty="0">
                <a:latin typeface="Arial" charset="0"/>
                <a:ea typeface="Microsoft YaHei" pitchFamily="34" charset="-122"/>
              </a:rPr>
              <a:t> Hire centre </a:t>
            </a:r>
            <a:r>
              <a:rPr lang="en-GB" dirty="0">
                <a:latin typeface="Arial" charset="0"/>
                <a:ea typeface="Microsoft YaHei" pitchFamily="34" charset="-122"/>
              </a:rPr>
              <a:t>and explain rules for trade card.</a:t>
            </a:r>
          </a:p>
          <a:p>
            <a:pPr marL="208107" indent="-208107" defTabSz="1015436">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Budget </a:t>
            </a:r>
            <a:r>
              <a:rPr lang="en-GB" dirty="0">
                <a:latin typeface="Arial" charset="0"/>
                <a:ea typeface="Microsoft YaHei" pitchFamily="34" charset="-122"/>
              </a:rPr>
              <a:t>- Keep accurate records of your purchases on the Accounts sheet on your table. Use your budget carefully to make your product even better. </a:t>
            </a:r>
          </a:p>
          <a:p>
            <a:pPr marL="208107" indent="-208107" defTabSz="1015436">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How To sheets </a:t>
            </a:r>
            <a:r>
              <a:rPr lang="en-GB" dirty="0">
                <a:latin typeface="Arial" charset="0"/>
                <a:ea typeface="Microsoft YaHei" pitchFamily="34" charset="-122"/>
              </a:rPr>
              <a:t>– you can take these to your table but please return them to the centre table when you have finished with them. These sheets will help you with some of the aspects of your designs and some of them </a:t>
            </a:r>
            <a:r>
              <a:rPr lang="en-GB" b="1" dirty="0">
                <a:latin typeface="Arial" charset="0"/>
                <a:ea typeface="Microsoft YaHei" pitchFamily="34" charset="-122"/>
              </a:rPr>
              <a:t>MUST </a:t>
            </a:r>
            <a:r>
              <a:rPr lang="en-GB" dirty="0">
                <a:latin typeface="Arial" charset="0"/>
                <a:ea typeface="Microsoft YaHei" pitchFamily="34" charset="-122"/>
              </a:rPr>
              <a:t>be read before you try to connect some of the equipment.</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JWST brief, student booklet</a:t>
            </a:r>
            <a:r>
              <a:rPr lang="en-GB" dirty="0">
                <a:latin typeface="Arial" charset="0"/>
                <a:ea typeface="Microsoft YaHei" pitchFamily="34" charset="-122"/>
              </a:rPr>
              <a:t>.  This MUST be read if you want to have any chance of winning.  There are many things in the book that are essential to score marks that your challenge leader will not tell you and you will only find out by reading.</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STEM consultant </a:t>
            </a:r>
            <a:r>
              <a:rPr lang="en-GB" dirty="0">
                <a:latin typeface="Arial" charset="0"/>
                <a:ea typeface="Microsoft YaHei" pitchFamily="34" charset="-122"/>
              </a:rPr>
              <a:t>– </a:t>
            </a:r>
            <a:r>
              <a:rPr lang="en-GB" dirty="0">
                <a:solidFill>
                  <a:srgbClr val="000000"/>
                </a:solidFill>
                <a:latin typeface="Arial" charset="0"/>
                <a:ea typeface="Microsoft YaHei" pitchFamily="34" charset="-122"/>
              </a:rPr>
              <a:t>We will help you but we will not tell you what to do or do it for you.</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10</a:t>
            </a:fld>
            <a:endParaRPr lang="en-GB" altLang="en-US"/>
          </a:p>
        </p:txBody>
      </p:sp>
    </p:spTree>
    <p:extLst>
      <p:ext uri="{BB962C8B-B14F-4D97-AF65-F5344CB8AC3E}">
        <p14:creationId xmlns:p14="http://schemas.microsoft.com/office/powerpoint/2010/main" val="366084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32290DE-1FC4-46C9-81EF-780507B2A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4B84A7B-19B1-40A6-A0BE-4433278C01A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r>
              <a:rPr lang="en-GB" altLang="en-US" b="1" dirty="0">
                <a:latin typeface="Arial" panose="020B0604020202020204" pitchFamily="34" charset="0"/>
                <a:ea typeface="Microsoft YaHei" panose="020B0503020204020204" pitchFamily="34" charset="-122"/>
              </a:rPr>
              <a:t>2 mins</a:t>
            </a:r>
          </a:p>
          <a:p>
            <a:pPr>
              <a:spcBef>
                <a:spcPct val="0"/>
              </a:spcBef>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r>
              <a:rPr lang="en-GB" altLang="en-US" b="1" dirty="0">
                <a:latin typeface="Arial" panose="020B0604020202020204" pitchFamily="34" charset="0"/>
                <a:ea typeface="Microsoft YaHei" panose="020B0503020204020204" pitchFamily="34" charset="-122"/>
              </a:rPr>
              <a:t>Notes:</a:t>
            </a:r>
          </a:p>
          <a:p>
            <a:pPr marL="190224" indent="-190224">
              <a:spcBef>
                <a:spcPts val="666"/>
              </a:spcBef>
              <a:buFont typeface="Arial" panose="020B0604020202020204" pitchFamily="34" charset="0"/>
              <a:buChar char="•"/>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r>
              <a:rPr lang="en-GB" altLang="en-US" dirty="0">
                <a:latin typeface="Arial" panose="020B0604020202020204" pitchFamily="34" charset="0"/>
                <a:ea typeface="Microsoft YaHei" panose="020B0503020204020204" pitchFamily="34" charset="-122"/>
              </a:rPr>
              <a:t>Go through the tips for safe working!</a:t>
            </a:r>
          </a:p>
          <a:p>
            <a:pPr marL="190224" indent="-190224">
              <a:spcBef>
                <a:spcPts val="666"/>
              </a:spcBef>
              <a:buFont typeface="Arial" panose="020B0604020202020204" pitchFamily="34" charset="0"/>
              <a:buChar char="•"/>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r>
              <a:rPr lang="en-GB" altLang="en-US" dirty="0">
                <a:latin typeface="Arial" panose="020B0604020202020204" pitchFamily="34" charset="0"/>
                <a:ea typeface="Microsoft YaHei" panose="020B0503020204020204" pitchFamily="34" charset="-122"/>
              </a:rPr>
              <a:t>Re-emphasise the rules of the Cutting Station</a:t>
            </a:r>
          </a:p>
          <a:p>
            <a:pPr marL="190224" indent="-190224">
              <a:spcBef>
                <a:spcPts val="666"/>
              </a:spcBef>
              <a:buFont typeface="Arial" panose="020B0604020202020204" pitchFamily="34" charset="0"/>
              <a:buChar char="•"/>
              <a:tabLst>
                <a:tab pos="0" algn="l"/>
                <a:tab pos="537204" algn="l"/>
                <a:tab pos="1083214" algn="l"/>
                <a:tab pos="1630985" algn="l"/>
                <a:tab pos="2175234" algn="l"/>
                <a:tab pos="2721246" algn="l"/>
                <a:tab pos="3267255" algn="l"/>
                <a:tab pos="3809743" algn="l"/>
                <a:tab pos="4355754" algn="l"/>
                <a:tab pos="4901763" algn="l"/>
                <a:tab pos="5447774" algn="l"/>
                <a:tab pos="5992022" algn="l"/>
                <a:tab pos="6538031" algn="l"/>
                <a:tab pos="7084043" algn="l"/>
                <a:tab pos="7626531" algn="l"/>
                <a:tab pos="8172540" algn="l"/>
                <a:tab pos="8718551" algn="l"/>
                <a:tab pos="9264561" algn="l"/>
                <a:tab pos="9808809" algn="l"/>
                <a:tab pos="10354820" algn="l"/>
                <a:tab pos="10902592" algn="l"/>
              </a:tabLst>
              <a:defRPr/>
            </a:pPr>
            <a:endParaRPr lang="en-GB" altLang="en-US" dirty="0"/>
          </a:p>
        </p:txBody>
      </p:sp>
      <p:sp>
        <p:nvSpPr>
          <p:cNvPr id="58372" name="Slide Number Placeholder 3">
            <a:extLst>
              <a:ext uri="{FF2B5EF4-FFF2-40B4-BE49-F238E27FC236}">
                <a16:creationId xmlns:a16="http://schemas.microsoft.com/office/drawing/2014/main" id="{EEAA1DF0-5D4B-4415-B662-437452549B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B0D3A5-95CB-4938-AD62-9B10A5759BF9}" type="slidenum">
              <a:rPr lang="en-GB" altLang="en-US" smtClean="0"/>
              <a:pPr/>
              <a:t>11</a:t>
            </a:fld>
            <a:endParaRPr lang="en-GB" altLang="en-US"/>
          </a:p>
        </p:txBody>
      </p:sp>
    </p:spTree>
    <p:extLst>
      <p:ext uri="{BB962C8B-B14F-4D97-AF65-F5344CB8AC3E}">
        <p14:creationId xmlns:p14="http://schemas.microsoft.com/office/powerpoint/2010/main" val="117811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Project Brief.</a:t>
            </a:r>
          </a:p>
        </p:txBody>
      </p:sp>
      <p:sp>
        <p:nvSpPr>
          <p:cNvPr id="4" name="Slide Number Placeholder 3"/>
          <p:cNvSpPr>
            <a:spLocks noGrp="1"/>
          </p:cNvSpPr>
          <p:nvPr>
            <p:ph type="sldNum" sz="quarter" idx="10"/>
          </p:nvPr>
        </p:nvSpPr>
        <p:spPr/>
        <p:txBody>
          <a:bodyPr/>
          <a:lstStyle/>
          <a:p>
            <a:fld id="{80712C0E-B200-4C71-90D5-2BAF59E3BBD1}" type="slidenum">
              <a:rPr lang="en-GB" smtClean="0"/>
              <a:t>12</a:t>
            </a:fld>
            <a:endParaRPr lang="en-GB"/>
          </a:p>
        </p:txBody>
      </p:sp>
    </p:spTree>
    <p:extLst>
      <p:ext uri="{BB962C8B-B14F-4D97-AF65-F5344CB8AC3E}">
        <p14:creationId xmlns:p14="http://schemas.microsoft.com/office/powerpoint/2010/main" val="1772762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10:10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we go on to Planning.</a:t>
            </a:r>
          </a:p>
        </p:txBody>
      </p:sp>
      <p:sp>
        <p:nvSpPr>
          <p:cNvPr id="4" name="Slide Number Placeholder 3"/>
          <p:cNvSpPr>
            <a:spLocks noGrp="1"/>
          </p:cNvSpPr>
          <p:nvPr>
            <p:ph type="sldNum" sz="quarter" idx="10"/>
          </p:nvPr>
        </p:nvSpPr>
        <p:spPr/>
        <p:txBody>
          <a:bodyPr/>
          <a:lstStyle/>
          <a:p>
            <a:fld id="{80712C0E-B200-4C71-90D5-2BAF59E3BBD1}" type="slidenum">
              <a:rPr lang="en-GB" smtClean="0"/>
              <a:t>13</a:t>
            </a:fld>
            <a:endParaRPr lang="en-GB"/>
          </a:p>
        </p:txBody>
      </p:sp>
    </p:spTree>
    <p:extLst>
      <p:ext uri="{BB962C8B-B14F-4D97-AF65-F5344CB8AC3E}">
        <p14:creationId xmlns:p14="http://schemas.microsoft.com/office/powerpoint/2010/main" val="195867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E818E70-15BB-4615-9395-D0BE0292C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13FED-F677-4F3D-BC00-68957D3522E7}"/>
              </a:ext>
            </a:extLst>
          </p:cNvPr>
          <p:cNvSpPr>
            <a:spLocks noGrp="1"/>
          </p:cNvSpPr>
          <p:nvPr>
            <p:ph type="body" idx="1"/>
          </p:nvPr>
        </p:nvSpPr>
        <p:spPr/>
        <p:txBody>
          <a:bodyPr/>
          <a:lstStyle/>
          <a:p>
            <a:pPr>
              <a:defRPr/>
            </a:pPr>
            <a:endParaRPr lang="en-GB" b="1" dirty="0">
              <a:latin typeface="Arial" charset="0"/>
              <a:ea typeface="Microsoft YaHei" pitchFamily="34" charset="-122"/>
            </a:endParaRPr>
          </a:p>
          <a:p>
            <a:pPr>
              <a:defRPr/>
            </a:pPr>
            <a:endParaRPr lang="en-GB" b="1" dirty="0">
              <a:latin typeface="Arial" charset="0"/>
              <a:ea typeface="Microsoft YaHei" pitchFamily="34" charset="-122"/>
            </a:endParaRPr>
          </a:p>
          <a:p>
            <a:pPr>
              <a:defRPr/>
            </a:pPr>
            <a:r>
              <a:rPr lang="en-GB" b="1" dirty="0">
                <a:latin typeface="Arial" charset="0"/>
                <a:ea typeface="Microsoft YaHei" pitchFamily="34" charset="-122"/>
              </a:rPr>
              <a:t>SCRIPT:</a:t>
            </a:r>
          </a:p>
          <a:p>
            <a:pPr>
              <a:defRPr/>
            </a:pPr>
            <a:endParaRPr lang="en-GB" dirty="0">
              <a:latin typeface="Arial" charset="0"/>
              <a:ea typeface="Microsoft YaHei" pitchFamily="34" charset="-122"/>
            </a:endParaRPr>
          </a:p>
          <a:p>
            <a:pPr marL="190394" indent="-190394">
              <a:buFont typeface="Arial" panose="020B0604020202020204" pitchFamily="34" charset="0"/>
              <a:buChar char="•"/>
              <a:defRPr/>
            </a:pPr>
            <a:r>
              <a:rPr lang="en-GB" dirty="0">
                <a:latin typeface="Arial" charset="0"/>
                <a:ea typeface="Microsoft YaHei" pitchFamily="34" charset="-122"/>
              </a:rPr>
              <a:t>Planning is essential to a successful project.  We have seen many teams have great ideas and rush into developing them, only to realise that they won’t work, they don’t have enough Faradays or they simply don’t have the time to develop them.</a:t>
            </a:r>
          </a:p>
          <a:p>
            <a:pPr marL="190394" indent="-190394">
              <a:buFont typeface="Arial" panose="020B0604020202020204" pitchFamily="34" charset="0"/>
              <a:buChar char="•"/>
              <a:defRPr/>
            </a:pPr>
            <a:endParaRPr lang="en-GB" dirty="0">
              <a:latin typeface="Arial" charset="0"/>
              <a:ea typeface="Microsoft YaHei" pitchFamily="34" charset="-122"/>
            </a:endParaRPr>
          </a:p>
          <a:p>
            <a:pPr marL="190394" indent="-190394">
              <a:buFont typeface="Arial" panose="020B0604020202020204" pitchFamily="34" charset="0"/>
              <a:buChar char="•"/>
              <a:defRPr/>
            </a:pPr>
            <a:r>
              <a:rPr lang="en-GB" dirty="0">
                <a:latin typeface="Arial" charset="0"/>
                <a:ea typeface="Microsoft YaHei" pitchFamily="34" charset="-122"/>
              </a:rPr>
              <a:t>All projects have a large planning aspect. This is an important stage of your project.</a:t>
            </a:r>
          </a:p>
        </p:txBody>
      </p:sp>
      <p:sp>
        <p:nvSpPr>
          <p:cNvPr id="62468" name="Slide Number Placeholder 3">
            <a:extLst>
              <a:ext uri="{FF2B5EF4-FFF2-40B4-BE49-F238E27FC236}">
                <a16:creationId xmlns:a16="http://schemas.microsoft.com/office/drawing/2014/main" id="{04F7A545-5109-4252-8341-6061228D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8EF53-F341-4D71-80B4-F3C97D622C7E}" type="slidenum">
              <a:rPr lang="en-GB" altLang="en-US" smtClean="0"/>
              <a:pPr/>
              <a:t>14</a:t>
            </a:fld>
            <a:endParaRPr lang="en-GB" altLang="en-US"/>
          </a:p>
        </p:txBody>
      </p:sp>
    </p:spTree>
    <p:extLst>
      <p:ext uri="{BB962C8B-B14F-4D97-AF65-F5344CB8AC3E}">
        <p14:creationId xmlns:p14="http://schemas.microsoft.com/office/powerpoint/2010/main" val="418457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5150004"/>
            <a:ext cx="5492750" cy="3936742"/>
          </a:xfrm>
        </p:spPr>
        <p:txBody>
          <a:bodyPr/>
          <a:lstStyle/>
          <a:p>
            <a:r>
              <a:rPr lang="en-GB" b="1" dirty="0">
                <a:latin typeface="Arial" panose="020B0604020202020204" pitchFamily="34" charset="0"/>
                <a:cs typeface="Arial" panose="020B0604020202020204" pitchFamily="34" charset="0"/>
              </a:rPr>
              <a:t>10:10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15 minutes to plan out your prototype idea. Use the letter from Tim Peake to help you and have a look at some of the ‘How to ….’ sheets, but please do not take them to your tables at this stage.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Read the criteria carefully as these are what we will use to mark your planning sheet later.</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15</a:t>
            </a:fld>
            <a:endParaRPr lang="en-GB"/>
          </a:p>
        </p:txBody>
      </p:sp>
    </p:spTree>
    <p:extLst>
      <p:ext uri="{BB962C8B-B14F-4D97-AF65-F5344CB8AC3E}">
        <p14:creationId xmlns:p14="http://schemas.microsoft.com/office/powerpoint/2010/main" val="48785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10.25</a:t>
            </a:r>
          </a:p>
          <a:p>
            <a:endParaRPr lang="en-GB" dirty="0">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the Planning part of the project. Now it is time to move onto our next task which is team roles selection.</a:t>
            </a:r>
          </a:p>
        </p:txBody>
      </p:sp>
      <p:sp>
        <p:nvSpPr>
          <p:cNvPr id="4" name="Slide Number Placeholder 3"/>
          <p:cNvSpPr>
            <a:spLocks noGrp="1"/>
          </p:cNvSpPr>
          <p:nvPr>
            <p:ph type="sldNum" sz="quarter" idx="10"/>
          </p:nvPr>
        </p:nvSpPr>
        <p:spPr/>
        <p:txBody>
          <a:bodyPr/>
          <a:lstStyle/>
          <a:p>
            <a:fld id="{80712C0E-B200-4C71-90D5-2BAF59E3BBD1}" type="slidenum">
              <a:rPr lang="en-GB" smtClean="0"/>
              <a:t>16</a:t>
            </a:fld>
            <a:endParaRPr lang="en-GB"/>
          </a:p>
        </p:txBody>
      </p:sp>
    </p:spTree>
    <p:extLst>
      <p:ext uri="{BB962C8B-B14F-4D97-AF65-F5344CB8AC3E}">
        <p14:creationId xmlns:p14="http://schemas.microsoft.com/office/powerpoint/2010/main" val="2888043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811574"/>
            <a:ext cx="5492750" cy="5019867"/>
          </a:xfrm>
        </p:spPr>
        <p:txBody>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10.25</a:t>
            </a: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5 minutes</a:t>
            </a: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In real life, engineers work in teams and their ability to work well as a team is key to their success. Today, you are going to take on real–life engineering roles to experience what it is like to be part of a problem solving team.</a:t>
            </a: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endParaRPr lang="en-GB" dirty="0">
              <a:latin typeface="Arial" charset="0"/>
              <a:ea typeface="Microsoft YaHei" pitchFamily="34" charset="-122"/>
            </a:endParaRP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You will all be working as Engineers but you may decide you need to take on other roles in order to be successful.</a:t>
            </a: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endParaRPr lang="en-GB" dirty="0">
              <a:latin typeface="Arial" charset="0"/>
              <a:ea typeface="Microsoft YaHei" pitchFamily="34" charset="-122"/>
            </a:endParaRP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There are two roles you must have but after that you can choose which other roles you want in your team. You do not all have to have a role and you can make up your own role, it is your team so decide what you will work best for you.</a:t>
            </a:r>
          </a:p>
          <a:p>
            <a:pPr marL="206181" indent="-196545">
              <a:spcBef>
                <a:spcPct val="0"/>
              </a:spcBef>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endParaRPr lang="en-GB" dirty="0">
              <a:latin typeface="Arial" charset="0"/>
              <a:ea typeface="Microsoft YaHei" pitchFamily="34" charset="-122"/>
            </a:endParaRP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Then fill out name stickers and attach them in a sensible place where the Challenge Leader can see them</a:t>
            </a: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endParaRPr lang="en-GB" dirty="0">
              <a:latin typeface="Arial" charset="0"/>
              <a:ea typeface="Microsoft YaHei" pitchFamily="34" charset="-122"/>
            </a:endParaRP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Remember we are already marking your teamwork.</a:t>
            </a:r>
          </a:p>
          <a:p>
            <a:pPr marL="206181" indent="-196545">
              <a:spcBef>
                <a:spcPct val="0"/>
              </a:spcBef>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endParaRPr lang="en-GB" dirty="0">
              <a:latin typeface="Arial" charset="0"/>
              <a:ea typeface="Microsoft YaHei" pitchFamily="34" charset="-122"/>
            </a:endParaRPr>
          </a:p>
          <a:p>
            <a:pPr marL="9636">
              <a:spcBef>
                <a:spcPct val="0"/>
              </a:spcBef>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b="1" dirty="0">
                <a:latin typeface="Arial" charset="0"/>
                <a:ea typeface="Microsoft YaHei" pitchFamily="34" charset="-122"/>
              </a:rPr>
              <a:t>Notes:</a:t>
            </a:r>
          </a:p>
          <a:p>
            <a:pPr marL="206181" indent="-196545">
              <a:spcBef>
                <a:spcPct val="0"/>
              </a:spcBef>
              <a:buSzPct val="45000"/>
              <a:buFont typeface="Arial" charset="0"/>
              <a:buChar char="•"/>
              <a:tabLst>
                <a:tab pos="206181" algn="l"/>
                <a:tab pos="749569" algn="l"/>
                <a:tab pos="1294885" algn="l"/>
                <a:tab pos="1840202" algn="l"/>
                <a:tab pos="2385516" algn="l"/>
                <a:tab pos="2930834" algn="l"/>
                <a:tab pos="3476150" algn="l"/>
                <a:tab pos="4021467" algn="l"/>
                <a:tab pos="4566781" algn="l"/>
                <a:tab pos="5112098" algn="l"/>
                <a:tab pos="5657413" algn="l"/>
                <a:tab pos="6202729" algn="l"/>
                <a:tab pos="6748046" algn="l"/>
                <a:tab pos="7293365" algn="l"/>
                <a:tab pos="7838678" algn="l"/>
                <a:tab pos="8383994" algn="l"/>
                <a:tab pos="8929311" algn="l"/>
                <a:tab pos="9474627" algn="l"/>
                <a:tab pos="10019943" algn="l"/>
                <a:tab pos="10565259" algn="l"/>
                <a:tab pos="11110575" algn="l"/>
              </a:tabLst>
              <a:defRPr/>
            </a:pPr>
            <a:r>
              <a:rPr lang="en-GB" dirty="0">
                <a:latin typeface="Arial" charset="0"/>
                <a:ea typeface="Microsoft YaHei" pitchFamily="34" charset="-122"/>
              </a:rPr>
              <a:t>Give 1 minute warning.</a:t>
            </a:r>
          </a:p>
        </p:txBody>
      </p:sp>
      <p:sp>
        <p:nvSpPr>
          <p:cNvPr id="4" name="Slide Number Placeholder 3"/>
          <p:cNvSpPr>
            <a:spLocks noGrp="1"/>
          </p:cNvSpPr>
          <p:nvPr>
            <p:ph type="sldNum" sz="quarter" idx="10"/>
          </p:nvPr>
        </p:nvSpPr>
        <p:spPr/>
        <p:txBody>
          <a:bodyPr/>
          <a:lstStyle/>
          <a:p>
            <a:fld id="{80712C0E-B200-4C71-90D5-2BAF59E3BBD1}" type="slidenum">
              <a:rPr lang="en-GB" smtClean="0"/>
              <a:t>17</a:t>
            </a:fld>
            <a:endParaRPr lang="en-GB"/>
          </a:p>
        </p:txBody>
      </p:sp>
    </p:spTree>
    <p:extLst>
      <p:ext uri="{BB962C8B-B14F-4D97-AF65-F5344CB8AC3E}">
        <p14:creationId xmlns:p14="http://schemas.microsoft.com/office/powerpoint/2010/main" val="249956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35">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b="1" dirty="0">
                <a:solidFill>
                  <a:prstClr val="black"/>
                </a:solidFill>
                <a:latin typeface="Arial" panose="020B0604020202020204" pitchFamily="34" charset="0"/>
                <a:cs typeface="Arial" panose="020B0604020202020204" pitchFamily="34" charset="0"/>
              </a:rPr>
              <a:t>SCRIPT:</a:t>
            </a: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charset="0"/>
                <a:ea typeface="Microsoft YaHei" pitchFamily="34" charset="-122"/>
              </a:rPr>
              <a:t>The project manager role is an important one. You will need to make sure all your team is engaged on the project and that everyone is involved as an engineer.</a:t>
            </a: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charset="0"/>
                <a:ea typeface="Microsoft YaHei" pitchFamily="34" charset="-122"/>
              </a:rPr>
              <a:t>You must also ensure that the event logs are filled in at regular periods during the development time. Your challenge leader will remind you when this needs to be done. You do not need to do this yourself but you must make sure whoever does do it is aware of what problems are being faced and how these are being solved as well as how the team is </a:t>
            </a:r>
            <a:r>
              <a:rPr lang="en-GB">
                <a:latin typeface="Arial" charset="0"/>
                <a:ea typeface="Microsoft YaHei" pitchFamily="34" charset="-122"/>
              </a:rPr>
              <a:t>working together.</a:t>
            </a: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charset="0"/>
                <a:ea typeface="Microsoft YaHei" pitchFamily="34" charset="-122"/>
              </a:rPr>
              <a:t>The accountant will be the only person who can buy things from the shop but they may take one person with them for support and advice. No more than two team members at the shop at any one time or we will ban you from the shop for 15 minutes! </a:t>
            </a: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dirty="0">
              <a:latin typeface="Arial" charset="0"/>
              <a:ea typeface="Microsoft YaHei" pitchFamily="34" charset="-122"/>
              <a:cs typeface="Arial" panose="020B0604020202020204" pitchFamily="34" charset="0"/>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panose="020B0604020202020204" pitchFamily="34" charset="0"/>
                <a:cs typeface="Arial" panose="020B0604020202020204" pitchFamily="34" charset="0"/>
              </a:rPr>
              <a:t>You have now completed the Team Roles selection</a:t>
            </a:r>
            <a:r>
              <a:rPr lang="en-GB" dirty="0"/>
              <a:t>. </a:t>
            </a:r>
            <a:r>
              <a:rPr lang="en-GB" dirty="0">
                <a:latin typeface="Arial" panose="020B0604020202020204" pitchFamily="34" charset="0"/>
                <a:cs typeface="Arial" panose="020B0604020202020204" pitchFamily="34" charset="0"/>
              </a:rPr>
              <a:t>Now onto our last task before you can work as part of the Webb engineering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18</a:t>
            </a:fld>
            <a:endParaRPr lang="en-GB"/>
          </a:p>
        </p:txBody>
      </p:sp>
    </p:spTree>
    <p:extLst>
      <p:ext uri="{BB962C8B-B14F-4D97-AF65-F5344CB8AC3E}">
        <p14:creationId xmlns:p14="http://schemas.microsoft.com/office/powerpoint/2010/main" val="1658810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10:30</a:t>
            </a:r>
          </a:p>
          <a:p>
            <a:endParaRPr lang="en-GB" dirty="0">
              <a:latin typeface="Arial" panose="020B0604020202020204" pitchFamily="34" charset="0"/>
              <a:cs typeface="Arial" panose="020B0604020202020204" pitchFamily="34" charset="0"/>
            </a:endParaRPr>
          </a:p>
          <a:p>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pPr marL="180674" indent="-180674">
              <a:buFont typeface="Arial" panose="020B0604020202020204" pitchFamily="34" charset="0"/>
              <a:buChar char="•"/>
            </a:pPr>
            <a:r>
              <a:rPr lang="en-GB" dirty="0">
                <a:latin typeface="Arial" panose="020B0604020202020204" pitchFamily="34" charset="0"/>
                <a:cs typeface="Arial" panose="020B0604020202020204" pitchFamily="34" charset="0"/>
              </a:rPr>
              <a:t>Find the Engineering Apprenticeship sheet on the back of your team roles sheet.</a:t>
            </a:r>
          </a:p>
        </p:txBody>
      </p:sp>
      <p:sp>
        <p:nvSpPr>
          <p:cNvPr id="4" name="Slide Number Placeholder 3"/>
          <p:cNvSpPr>
            <a:spLocks noGrp="1"/>
          </p:cNvSpPr>
          <p:nvPr>
            <p:ph type="sldNum" sz="quarter" idx="10"/>
          </p:nvPr>
        </p:nvSpPr>
        <p:spPr/>
        <p:txBody>
          <a:bodyPr/>
          <a:lstStyle/>
          <a:p>
            <a:fld id="{80712C0E-B200-4C71-90D5-2BAF59E3BBD1}" type="slidenum">
              <a:rPr lang="en-GB" smtClean="0"/>
              <a:t>19</a:t>
            </a:fld>
            <a:endParaRPr lang="en-GB"/>
          </a:p>
        </p:txBody>
      </p:sp>
    </p:spTree>
    <p:extLst>
      <p:ext uri="{BB962C8B-B14F-4D97-AF65-F5344CB8AC3E}">
        <p14:creationId xmlns:p14="http://schemas.microsoft.com/office/powerpoint/2010/main" val="77956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 minutes</a:t>
            </a:r>
          </a:p>
          <a:p>
            <a:endParaRPr lang="en-GB" b="1" dirty="0">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Today you will be working as real-life engineers. </a:t>
            </a:r>
          </a:p>
          <a:p>
            <a:r>
              <a:rPr lang="en-GB" dirty="0">
                <a:latin typeface="Arial" panose="020B0604020202020204" pitchFamily="34" charset="0"/>
                <a:cs typeface="Arial" panose="020B0604020202020204" pitchFamily="34" charset="0"/>
              </a:rPr>
              <a:t>You will be following an engineering project flow as shown.</a:t>
            </a:r>
          </a:p>
          <a:p>
            <a:r>
              <a:rPr lang="en-GB" dirty="0">
                <a:latin typeface="Arial" panose="020B0604020202020204" pitchFamily="34" charset="0"/>
                <a:cs typeface="Arial" panose="020B0604020202020204" pitchFamily="34" charset="0"/>
              </a:rPr>
              <a:t>We will explain each of these stages when we get to them so you will need to listen carefully to make sure your team completes each section of the project.</a:t>
            </a:r>
          </a:p>
        </p:txBody>
      </p:sp>
      <p:sp>
        <p:nvSpPr>
          <p:cNvPr id="4" name="Slide Number Placeholder 3"/>
          <p:cNvSpPr>
            <a:spLocks noGrp="1"/>
          </p:cNvSpPr>
          <p:nvPr>
            <p:ph type="sldNum" sz="quarter" idx="10"/>
          </p:nvPr>
        </p:nvSpPr>
        <p:spPr/>
        <p:txBody>
          <a:bodyPr/>
          <a:lstStyle/>
          <a:p>
            <a:fld id="{80712C0E-B200-4C71-90D5-2BAF59E3BBD1}" type="slidenum">
              <a:rPr lang="en-GB" smtClean="0"/>
              <a:t>2</a:t>
            </a:fld>
            <a:endParaRPr lang="en-GB"/>
          </a:p>
        </p:txBody>
      </p:sp>
    </p:spTree>
    <p:extLst>
      <p:ext uri="{BB962C8B-B14F-4D97-AF65-F5344CB8AC3E}">
        <p14:creationId xmlns:p14="http://schemas.microsoft.com/office/powerpoint/2010/main" val="169780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79437" y="4809132"/>
            <a:ext cx="5507065" cy="498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04497" indent="-195683">
              <a:spcBef>
                <a:spcPct val="0"/>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b="1" dirty="0">
                <a:latin typeface="Arial" panose="020B0604020202020204" pitchFamily="34" charset="0"/>
                <a:ea typeface="Microsoft YaHei" panose="020B0503020204020204" pitchFamily="34" charset="-122"/>
              </a:rPr>
              <a:t>10.30</a:t>
            </a:r>
          </a:p>
          <a:p>
            <a:pPr marL="204497" indent="-195683">
              <a:spcBef>
                <a:spcPct val="0"/>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endParaRPr lang="en-GB" altLang="en-US" b="1" dirty="0">
              <a:latin typeface="Arial" panose="020B0604020202020204" pitchFamily="34" charset="0"/>
              <a:ea typeface="Microsoft YaHei" panose="020B0503020204020204" pitchFamily="34" charset="-122"/>
            </a:endParaRPr>
          </a:p>
          <a:p>
            <a:pPr marL="204497" indent="-195683">
              <a:spcBef>
                <a:spcPct val="0"/>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b="1" dirty="0">
                <a:latin typeface="Arial" panose="020B0604020202020204" pitchFamily="34" charset="0"/>
                <a:ea typeface="Microsoft YaHei" panose="020B0503020204020204" pitchFamily="34" charset="-122"/>
              </a:rPr>
              <a:t>SCRIPT:</a:t>
            </a:r>
          </a:p>
          <a:p>
            <a:pPr marL="204497" indent="-195683">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dirty="0">
                <a:latin typeface="Arial" panose="020B0604020202020204" pitchFamily="34" charset="0"/>
                <a:ea typeface="Microsoft YaHei" panose="020B0503020204020204" pitchFamily="34" charset="-122"/>
              </a:rPr>
              <a:t>All engineers need to complete an apprenticeship. You will need to work as a team to develop an electrical circuit with a switch and a buzzer. </a:t>
            </a:r>
          </a:p>
          <a:p>
            <a:pPr marL="204497" indent="-195683">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dirty="0">
                <a:latin typeface="Arial" panose="020B0604020202020204" pitchFamily="34" charset="0"/>
                <a:ea typeface="Microsoft YaHei" panose="020B0503020204020204" pitchFamily="34" charset="-122"/>
              </a:rPr>
              <a:t>You will also need to discuss the questions on the sheet and be ready to respond when the challenge leader asks for ideas. </a:t>
            </a:r>
          </a:p>
          <a:p>
            <a:pPr marL="204497" indent="-195683">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dirty="0">
                <a:latin typeface="Arial" panose="020B0604020202020204" pitchFamily="34" charset="0"/>
                <a:ea typeface="Microsoft YaHei" panose="020B0503020204020204" pitchFamily="34" charset="-122"/>
              </a:rPr>
              <a:t>You must show me your circuit when you have successfully completed it. </a:t>
            </a:r>
          </a:p>
          <a:p>
            <a:pPr marL="204497" indent="-195683">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dirty="0">
                <a:latin typeface="Arial" panose="020B0604020202020204" pitchFamily="34" charset="0"/>
                <a:ea typeface="Microsoft YaHei" panose="020B0503020204020204" pitchFamily="34" charset="-122"/>
              </a:rPr>
              <a:t>Make sure you do not lose anything from the pack </a:t>
            </a:r>
            <a:r>
              <a:rPr lang="en-GB" altLang="en-US" dirty="0">
                <a:latin typeface="Arial" charset="0"/>
                <a:ea typeface="Microsoft YaHei" pitchFamily="34" charset="-122"/>
              </a:rPr>
              <a:t>as y</a:t>
            </a:r>
            <a:r>
              <a:rPr lang="en-GB" dirty="0">
                <a:latin typeface="Arial" charset="0"/>
                <a:ea typeface="Microsoft YaHei" pitchFamily="34" charset="-122"/>
              </a:rPr>
              <a:t>ou will need to hand in your complete apprenticeship pack first before you can start buying things from the shop.</a:t>
            </a:r>
          </a:p>
          <a:p>
            <a:pPr marL="204497" indent="-195683">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dirty="0">
                <a:latin typeface="Arial" charset="0"/>
                <a:ea typeface="Microsoft YaHei" pitchFamily="34" charset="-122"/>
              </a:rPr>
              <a:t>Once all teams have finished discuss questions if time.  </a:t>
            </a:r>
            <a:r>
              <a:rPr lang="en-GB" dirty="0" err="1">
                <a:latin typeface="Arial" charset="0"/>
                <a:ea typeface="Microsoft YaHei" pitchFamily="34" charset="-122"/>
              </a:rPr>
              <a:t>Reind</a:t>
            </a:r>
            <a:r>
              <a:rPr lang="en-GB" dirty="0">
                <a:latin typeface="Arial" charset="0"/>
                <a:ea typeface="Microsoft YaHei" pitchFamily="34" charset="-122"/>
              </a:rPr>
              <a:t> them these ideas might be important in their development. </a:t>
            </a:r>
          </a:p>
          <a:p>
            <a:pPr marL="8814">
              <a:spcBef>
                <a:spcPts val="666"/>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b="1" dirty="0">
                <a:latin typeface="Arial" charset="0"/>
                <a:ea typeface="Microsoft YaHei" pitchFamily="34" charset="-122"/>
              </a:rPr>
              <a:t>Questions</a:t>
            </a:r>
            <a:r>
              <a:rPr lang="en-GB" dirty="0">
                <a:latin typeface="Arial" charset="0"/>
                <a:ea typeface="Microsoft YaHei" pitchFamily="34" charset="-122"/>
              </a:rPr>
              <a:t>:</a:t>
            </a:r>
          </a:p>
          <a:p>
            <a:pPr marL="342900" lvl="0" indent="-342900">
              <a:spcAft>
                <a:spcPts val="0"/>
              </a:spcAft>
              <a:buFont typeface="Wingdings" panose="05000000000000000000" pitchFamily="2" charset="2"/>
              <a:buChar char=""/>
            </a:pPr>
            <a:r>
              <a:rPr lang="en-US" dirty="0">
                <a:latin typeface="Arial" panose="020B0604020202020204" pitchFamily="34" charset="0"/>
                <a:ea typeface="Cambria" panose="02040503050406030204" pitchFamily="18" charset="0"/>
                <a:cs typeface="Times New Roman" panose="02020603050405020304" pitchFamily="18" charset="0"/>
              </a:rPr>
              <a:t>Is there a specific way that the buzzer must be placed in your circuit for it make a sound?</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Arial" panose="020B0604020202020204" pitchFamily="34" charset="0"/>
                <a:ea typeface="Cambria" panose="02040503050406030204" pitchFamily="18" charset="0"/>
                <a:cs typeface="Times New Roman" panose="02020603050405020304" pitchFamily="18" charset="0"/>
              </a:rPr>
              <a:t>What could you use to replace the push button switch so that the buzzer stays without you having to hold the switch down?</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spcAft>
                <a:spcPts val="0"/>
              </a:spcAft>
              <a:buFont typeface="Wingdings" panose="05000000000000000000" pitchFamily="2" charset="2"/>
              <a:buChar char=""/>
            </a:pPr>
            <a:r>
              <a:rPr lang="en-US" dirty="0">
                <a:latin typeface="Arial" panose="020B0604020202020204" pitchFamily="34" charset="0"/>
                <a:ea typeface="Cambria" panose="02040503050406030204" pitchFamily="18" charset="0"/>
                <a:cs typeface="Times New Roman" panose="02020603050405020304" pitchFamily="18" charset="0"/>
              </a:rPr>
              <a:t>How could you connect another buzzer in the circuit and make both buzzers as loud as just one?</a:t>
            </a:r>
            <a:endParaRPr lang="en-GB" sz="1400" dirty="0">
              <a:latin typeface="Cambria" panose="02040503050406030204" pitchFamily="18" charset="0"/>
              <a:ea typeface="Cambria" panose="02040503050406030204" pitchFamily="18" charset="0"/>
              <a:cs typeface="Times New Roman" panose="02020603050405020304" pitchFamily="18" charset="0"/>
            </a:endParaRPr>
          </a:p>
          <a:p>
            <a:pPr marL="204497" indent="-195683">
              <a:spcBef>
                <a:spcPct val="0"/>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endParaRPr lang="en-GB" altLang="en-US" b="1" dirty="0">
              <a:latin typeface="Arial" panose="020B0604020202020204" pitchFamily="34" charset="0"/>
              <a:ea typeface="Microsoft YaHei" panose="020B0503020204020204" pitchFamily="34" charset="-122"/>
            </a:endParaRPr>
          </a:p>
          <a:p>
            <a:pPr marL="204497" indent="-195683">
              <a:spcBef>
                <a:spcPct val="0"/>
              </a:spcBef>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b="1" dirty="0">
                <a:latin typeface="Arial" panose="020B0604020202020204" pitchFamily="34" charset="0"/>
                <a:ea typeface="Microsoft YaHei" panose="020B0503020204020204" pitchFamily="34" charset="-122"/>
              </a:rPr>
              <a:t>NOTES:</a:t>
            </a:r>
          </a:p>
          <a:p>
            <a:pPr marL="204497" indent="-195683">
              <a:spcBef>
                <a:spcPct val="0"/>
              </a:spcBef>
              <a:buFontTx/>
              <a:buChar char="•"/>
              <a:tabLst>
                <a:tab pos="204497" algn="l"/>
                <a:tab pos="749237" algn="l"/>
                <a:tab pos="1293976" algn="l"/>
                <a:tab pos="1838716" algn="l"/>
                <a:tab pos="2385217" algn="l"/>
                <a:tab pos="2929956" algn="l"/>
                <a:tab pos="3474696" algn="l"/>
                <a:tab pos="4021199" algn="l"/>
                <a:tab pos="4565936" algn="l"/>
                <a:tab pos="5110676" algn="l"/>
                <a:tab pos="5657179" algn="l"/>
                <a:tab pos="6201918" algn="l"/>
                <a:tab pos="6746657" algn="l"/>
                <a:tab pos="7293159" algn="l"/>
                <a:tab pos="7837898" algn="l"/>
                <a:tab pos="8382638" algn="l"/>
                <a:tab pos="8929139" algn="l"/>
                <a:tab pos="9473878" algn="l"/>
                <a:tab pos="10018618" algn="l"/>
                <a:tab pos="10565120" algn="l"/>
                <a:tab pos="11109858" algn="l"/>
              </a:tabLst>
            </a:pPr>
            <a:r>
              <a:rPr lang="en-GB" altLang="en-US" dirty="0">
                <a:latin typeface="Arial" panose="020B0604020202020204" pitchFamily="34" charset="0"/>
                <a:ea typeface="Microsoft YaHei" panose="020B0503020204020204" pitchFamily="34" charset="-122"/>
              </a:rPr>
              <a:t>Watch for them splitting in to boys groups and girls groups – you may want to point out that each gender brings strengths and they should work across the team wherever possible.</a:t>
            </a: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20</a:t>
            </a:fld>
            <a:endParaRPr lang="en-GB" altLang="en-US" dirty="0"/>
          </a:p>
        </p:txBody>
      </p:sp>
    </p:spTree>
    <p:extLst>
      <p:ext uri="{BB962C8B-B14F-4D97-AF65-F5344CB8AC3E}">
        <p14:creationId xmlns:p14="http://schemas.microsoft.com/office/powerpoint/2010/main" val="4056608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Notes:</a:t>
            </a:r>
          </a:p>
          <a:p>
            <a:pPr marL="190394" indent="-190394">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The room may be noisy now and some teams would have started their developments a while ago but call for quiet and advise that they have all now completed the Apprenticeship. </a:t>
            </a:r>
          </a:p>
          <a:p>
            <a:pPr marL="190394" indent="-190394">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Encourage them to give themselves a round of applause.</a:t>
            </a:r>
          </a:p>
        </p:txBody>
      </p:sp>
      <p:sp>
        <p:nvSpPr>
          <p:cNvPr id="4" name="Slide Number Placeholder 3"/>
          <p:cNvSpPr>
            <a:spLocks noGrp="1"/>
          </p:cNvSpPr>
          <p:nvPr>
            <p:ph type="sldNum" sz="quarter" idx="10"/>
          </p:nvPr>
        </p:nvSpPr>
        <p:spPr/>
        <p:txBody>
          <a:bodyPr/>
          <a:lstStyle/>
          <a:p>
            <a:fld id="{80712C0E-B200-4C71-90D5-2BAF59E3BBD1}" type="slidenum">
              <a:rPr lang="en-GB" smtClean="0"/>
              <a:t>21</a:t>
            </a:fld>
            <a:endParaRPr lang="en-GB"/>
          </a:p>
        </p:txBody>
      </p:sp>
    </p:spTree>
    <p:extLst>
      <p:ext uri="{BB962C8B-B14F-4D97-AF65-F5344CB8AC3E}">
        <p14:creationId xmlns:p14="http://schemas.microsoft.com/office/powerpoint/2010/main" val="421813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5361907"/>
            <a:ext cx="5492750" cy="3936742"/>
          </a:xfrm>
        </p:spPr>
        <p:txBody>
          <a:bodyPr/>
          <a:lstStyle/>
          <a:p>
            <a:r>
              <a:rPr lang="en-GB" b="1" dirty="0">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Now you have completed your apprenticeship, the Webb team are happy for you to begin work on their project. Remember to keep referring to the details of the brief and the ideas for this that you have on your table.</a:t>
            </a:r>
          </a:p>
          <a:p>
            <a:pPr marL="190394" indent="-190394">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Good luck engineers!</a:t>
            </a:r>
          </a:p>
        </p:txBody>
      </p:sp>
      <p:sp>
        <p:nvSpPr>
          <p:cNvPr id="4" name="Slide Number Placeholder 3"/>
          <p:cNvSpPr>
            <a:spLocks noGrp="1"/>
          </p:cNvSpPr>
          <p:nvPr>
            <p:ph type="sldNum" sz="quarter" idx="10"/>
          </p:nvPr>
        </p:nvSpPr>
        <p:spPr/>
        <p:txBody>
          <a:bodyPr/>
          <a:lstStyle/>
          <a:p>
            <a:fld id="{80712C0E-B200-4C71-90D5-2BAF59E3BBD1}" type="slidenum">
              <a:rPr lang="en-GB" smtClean="0"/>
              <a:t>22</a:t>
            </a:fld>
            <a:endParaRPr lang="en-GB"/>
          </a:p>
        </p:txBody>
      </p:sp>
    </p:spTree>
    <p:extLst>
      <p:ext uri="{BB962C8B-B14F-4D97-AF65-F5344CB8AC3E}">
        <p14:creationId xmlns:p14="http://schemas.microsoft.com/office/powerpoint/2010/main" val="2944588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F63F0F2-8FE8-48AB-9FB9-2F67F1C68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D6C91F-8A70-47FB-8243-1816BEE30CD9}"/>
              </a:ext>
            </a:extLst>
          </p:cNvPr>
          <p:cNvSpPr>
            <a:spLocks noGrp="1"/>
          </p:cNvSpPr>
          <p:nvPr>
            <p:ph type="body" idx="1"/>
          </p:nvPr>
        </p:nvSpPr>
        <p:spPr/>
        <p:txBody>
          <a:bodyPr/>
          <a:lstStyle/>
          <a:p>
            <a:pPr marL="352626" indent="-342991">
              <a:lnSpc>
                <a:spcPct val="150000"/>
              </a:lnSpc>
              <a:spcBef>
                <a:spcPct val="0"/>
              </a:spcBef>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b="1" dirty="0">
                <a:latin typeface="Arial" charset="0"/>
                <a:ea typeface="Microsoft YaHei" pitchFamily="34" charset="-122"/>
              </a:rPr>
              <a:t>10.40</a:t>
            </a:r>
          </a:p>
          <a:p>
            <a:pPr marL="352626" indent="-342991">
              <a:lnSpc>
                <a:spcPct val="150000"/>
              </a:lnSpc>
              <a:spcBef>
                <a:spcPct val="0"/>
              </a:spcBef>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b="1" dirty="0">
              <a:latin typeface="Arial" charset="0"/>
              <a:ea typeface="Microsoft YaHei" pitchFamily="34" charset="-122"/>
            </a:endParaRPr>
          </a:p>
          <a:p>
            <a:pPr marL="350697" indent="-341066">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350697" indent="-341066">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charset="0"/>
                <a:ea typeface="Microsoft YaHei" pitchFamily="34" charset="-122"/>
              </a:rPr>
              <a:t>Shop open for business!  You MUST hand in your apprenticeship pack before you can buy anything.</a:t>
            </a:r>
          </a:p>
          <a:p>
            <a:pPr marL="9635">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endParaRPr lang="en-GB" dirty="0">
              <a:latin typeface="Arial" charset="0"/>
              <a:ea typeface="Microsoft YaHei" pitchFamily="34" charset="-122"/>
            </a:endParaRPr>
          </a:p>
          <a:p>
            <a:pPr marL="352626" indent="-342991">
              <a:buFont typeface="Arial" charset="0"/>
              <a:buChar char="•"/>
              <a:tabLst>
                <a:tab pos="352626" algn="l"/>
                <a:tab pos="896015" algn="l"/>
                <a:tab pos="1441332" algn="l"/>
                <a:tab pos="1986646" algn="l"/>
                <a:tab pos="2531961" algn="l"/>
                <a:tab pos="3077280" algn="l"/>
                <a:tab pos="3622593" algn="l"/>
                <a:tab pos="4167911" algn="l"/>
                <a:tab pos="4713226" algn="l"/>
                <a:tab pos="5258542" algn="l"/>
                <a:tab pos="5803859" algn="l"/>
                <a:tab pos="6349177" algn="l"/>
                <a:tab pos="6894491" algn="l"/>
                <a:tab pos="7439808" algn="l"/>
                <a:tab pos="7985123" algn="l"/>
                <a:tab pos="8530438" algn="l"/>
                <a:tab pos="9075756" algn="l"/>
                <a:tab pos="9621074" algn="l"/>
                <a:tab pos="10166386" algn="l"/>
                <a:tab pos="10711704" algn="l"/>
                <a:tab pos="11257021" algn="l"/>
              </a:tabLst>
              <a:defRPr/>
            </a:pPr>
            <a:r>
              <a:rPr lang="en-GB" dirty="0">
                <a:latin typeface="Arial" charset="0"/>
                <a:ea typeface="Microsoft YaHei" pitchFamily="34" charset="-122"/>
              </a:rPr>
              <a:t>I will be coming round to mark your planning sheet and the product design section soon. Make sure you have completed these soon.</a:t>
            </a:r>
          </a:p>
        </p:txBody>
      </p:sp>
      <p:sp>
        <p:nvSpPr>
          <p:cNvPr id="72708" name="Slide Number Placeholder 3">
            <a:extLst>
              <a:ext uri="{FF2B5EF4-FFF2-40B4-BE49-F238E27FC236}">
                <a16:creationId xmlns:a16="http://schemas.microsoft.com/office/drawing/2014/main" id="{E5E3ABA9-C4A0-499A-B4E8-C3445FF8D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3CDFDA-0914-4D88-96AA-7DB21FF7E98F}" type="slidenum">
              <a:rPr lang="en-GB" altLang="en-US" smtClean="0"/>
              <a:pPr/>
              <a:t>23</a:t>
            </a:fld>
            <a:endParaRPr lang="en-GB" altLang="en-US" dirty="0"/>
          </a:p>
        </p:txBody>
      </p:sp>
    </p:spTree>
    <p:extLst>
      <p:ext uri="{BB962C8B-B14F-4D97-AF65-F5344CB8AC3E}">
        <p14:creationId xmlns:p14="http://schemas.microsoft.com/office/powerpoint/2010/main" val="393975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492C78D-7DBE-4F5E-8F94-64EA9993D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3E971CA-4A1E-434D-A2CD-1B7BC4AC437C}"/>
              </a:ext>
            </a:extLst>
          </p:cNvPr>
          <p:cNvSpPr>
            <a:spLocks noGrp="1"/>
          </p:cNvSpPr>
          <p:nvPr>
            <p:ph type="body" idx="1"/>
          </p:nvPr>
        </p:nvSpPr>
        <p:spPr/>
        <p:txBody>
          <a:bodyPr/>
          <a:lstStyle/>
          <a:p>
            <a:pPr>
              <a:defRPr/>
            </a:pPr>
            <a:r>
              <a:rPr lang="en-GB" b="1" dirty="0">
                <a:latin typeface="Arial" charset="0"/>
                <a:ea typeface="Microsoft YaHei" pitchFamily="34" charset="-122"/>
              </a:rPr>
              <a:t>11.00-11.10</a:t>
            </a:r>
          </a:p>
          <a:p>
            <a:pPr>
              <a:defRPr/>
            </a:pPr>
            <a:endParaRPr lang="en-GB" dirty="0"/>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dirty="0"/>
          </a:p>
          <a:p>
            <a:pPr marL="208118" indent="-208118">
              <a:buFont typeface="Arial" panose="020B0604020202020204" pitchFamily="34" charset="0"/>
              <a:buChar char="•"/>
              <a:defRPr/>
            </a:pPr>
            <a:r>
              <a:rPr lang="en-GB" dirty="0">
                <a:latin typeface="Arial" pitchFamily="34" charset="0"/>
                <a:cs typeface="Arial" pitchFamily="34" charset="0"/>
              </a:rPr>
              <a:t>This is a working break so you may continue to work on your prototypes if you wish</a:t>
            </a:r>
            <a:r>
              <a:rPr lang="en-GB" dirty="0"/>
              <a:t>.</a:t>
            </a:r>
          </a:p>
          <a:p>
            <a:pPr>
              <a:defRPr/>
            </a:pPr>
            <a:endParaRPr lang="en-GB" dirty="0"/>
          </a:p>
          <a:p>
            <a:pPr marL="208118" indent="-208118">
              <a:buFont typeface="Arial" panose="020B0604020202020204" pitchFamily="34" charset="0"/>
              <a:buChar char="•"/>
              <a:defRPr/>
            </a:pPr>
            <a:r>
              <a:rPr lang="en-GB" dirty="0">
                <a:latin typeface="Arial" panose="020B0604020202020204" pitchFamily="34" charset="0"/>
                <a:cs typeface="Arial" panose="020B0604020202020204" pitchFamily="34" charset="0"/>
              </a:rPr>
              <a:t>Keep food and drink away from the electrical components and resources please!</a:t>
            </a:r>
          </a:p>
          <a:p>
            <a:pPr>
              <a:defRPr/>
            </a:pPr>
            <a:endParaRPr lang="en-GB" dirty="0"/>
          </a:p>
        </p:txBody>
      </p:sp>
      <p:sp>
        <p:nvSpPr>
          <p:cNvPr id="74756" name="Slide Number Placeholder 3">
            <a:extLst>
              <a:ext uri="{FF2B5EF4-FFF2-40B4-BE49-F238E27FC236}">
                <a16:creationId xmlns:a16="http://schemas.microsoft.com/office/drawing/2014/main" id="{1D10BCE9-EA66-4B2F-851A-9C671D2FE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E3C28F-F3FF-4A0B-B89B-B8516CDFA625}" type="slidenum">
              <a:rPr lang="en-GB" altLang="en-US" smtClean="0"/>
              <a:pPr/>
              <a:t>24</a:t>
            </a:fld>
            <a:endParaRPr lang="en-GB" altLang="en-US" dirty="0"/>
          </a:p>
        </p:txBody>
      </p:sp>
    </p:spTree>
    <p:extLst>
      <p:ext uri="{BB962C8B-B14F-4D97-AF65-F5344CB8AC3E}">
        <p14:creationId xmlns:p14="http://schemas.microsoft.com/office/powerpoint/2010/main" val="3732244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9436" y="5055632"/>
            <a:ext cx="5507065" cy="3348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11:10</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Notes: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Get them to focus on the engineering progress and to think about how their team is working. </a:t>
            </a: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7">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a:latin typeface="Arial" panose="020B0604020202020204" pitchFamily="34" charset="0"/>
                <a:ea typeface="Microsoft YaHei" panose="020B0503020204020204" pitchFamily="34" charset="-122"/>
              </a:rPr>
              <a:t>IMPORTANT:</a:t>
            </a:r>
          </a:p>
          <a:p>
            <a:pPr marL="10567">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Event Log 2 will automatically come next after 25 minutes. If you are working on different schedule you may need to over ride this.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25</a:t>
            </a:fld>
            <a:endParaRPr lang="en-GB" altLang="en-US" dirty="0"/>
          </a:p>
        </p:txBody>
      </p:sp>
    </p:spTree>
    <p:extLst>
      <p:ext uri="{BB962C8B-B14F-4D97-AF65-F5344CB8AC3E}">
        <p14:creationId xmlns:p14="http://schemas.microsoft.com/office/powerpoint/2010/main" val="3693061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87389" y="5036582"/>
            <a:ext cx="5507065" cy="3348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11:35</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Notes: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Get them to focus on the engineering progress and to think about how their team is working. </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26</a:t>
            </a:fld>
            <a:endParaRPr lang="en-GB" altLang="en-US" dirty="0"/>
          </a:p>
        </p:txBody>
      </p:sp>
    </p:spTree>
    <p:extLst>
      <p:ext uri="{BB962C8B-B14F-4D97-AF65-F5344CB8AC3E}">
        <p14:creationId xmlns:p14="http://schemas.microsoft.com/office/powerpoint/2010/main" val="300075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820739" y="5074682"/>
            <a:ext cx="5507065" cy="3348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12:00</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Notes: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Brief the team on the presentation.</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Remind them all the team should present.</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Show them the A4 paper for making notes for their presentation.</a:t>
            </a: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Move straight on to reminder about Event Log 3</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27</a:t>
            </a:fld>
            <a:endParaRPr lang="en-GB" altLang="en-US" dirty="0"/>
          </a:p>
        </p:txBody>
      </p:sp>
    </p:spTree>
    <p:extLst>
      <p:ext uri="{BB962C8B-B14F-4D97-AF65-F5344CB8AC3E}">
        <p14:creationId xmlns:p14="http://schemas.microsoft.com/office/powerpoint/2010/main" val="3479650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9436" y="5238195"/>
            <a:ext cx="5507065" cy="3348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12:05</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Notes: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Get them to focus on the engineering progress and to think about how their team is working. </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28</a:t>
            </a:fld>
            <a:endParaRPr lang="en-GB" altLang="en-US" dirty="0"/>
          </a:p>
        </p:txBody>
      </p:sp>
    </p:spTree>
    <p:extLst>
      <p:ext uri="{BB962C8B-B14F-4D97-AF65-F5344CB8AC3E}">
        <p14:creationId xmlns:p14="http://schemas.microsoft.com/office/powerpoint/2010/main" val="4081512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87389" y="5373687"/>
            <a:ext cx="5507065" cy="334860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12:20</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b="1" dirty="0">
                <a:latin typeface="Arial" panose="020B0604020202020204" pitchFamily="34" charset="0"/>
                <a:ea typeface="Microsoft YaHei" panose="020B0503020204020204" pitchFamily="34" charset="-122"/>
              </a:rPr>
              <a:t>Notes:</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b="1"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Ask teams to spend 10 minutes identifying their priorities for the last 30 minutes of workshop time.</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Remind them to be realistic, to look at the marking criteria for the product and to focus on the engineering rather than on aesthetics.</a:t>
            </a: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200791" indent="-190224">
              <a:spcBef>
                <a:spcPct val="0"/>
              </a:spcBef>
              <a:buFont typeface="Arial" panose="020B0604020202020204" pitchFamily="34" charset="0"/>
              <a:buChar char="•"/>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r>
              <a:rPr lang="en-GB" altLang="en-US" dirty="0">
                <a:latin typeface="Arial" panose="020B0604020202020204" pitchFamily="34" charset="0"/>
                <a:ea typeface="Microsoft YaHei" panose="020B0503020204020204" pitchFamily="34" charset="-122"/>
              </a:rPr>
              <a:t>At lunchtime they will need to hand in their planning and event log for marking. They </a:t>
            </a:r>
            <a:r>
              <a:rPr lang="en-GB" altLang="en-US" b="1" dirty="0">
                <a:latin typeface="Arial" panose="020B0604020202020204" pitchFamily="34" charset="0"/>
                <a:ea typeface="Microsoft YaHei" panose="020B0503020204020204" pitchFamily="34" charset="-122"/>
              </a:rPr>
              <a:t>will not </a:t>
            </a:r>
            <a:r>
              <a:rPr lang="en-GB" altLang="en-US" dirty="0">
                <a:latin typeface="Arial" panose="020B0604020202020204" pitchFamily="34" charset="0"/>
                <a:ea typeface="Microsoft YaHei" panose="020B0503020204020204" pitchFamily="34" charset="-122"/>
              </a:rPr>
              <a:t>get these back after lunch.</a:t>
            </a: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a:p>
            <a:pPr marL="10568">
              <a:spcBef>
                <a:spcPct val="0"/>
              </a:spcBef>
              <a:tabLst>
                <a:tab pos="352264" algn="l"/>
                <a:tab pos="894752" algn="l"/>
                <a:tab pos="1440762" algn="l"/>
                <a:tab pos="1985012" algn="l"/>
                <a:tab pos="2531022" algn="l"/>
                <a:tab pos="3077033" algn="l"/>
                <a:tab pos="3621280" algn="l"/>
                <a:tab pos="4167291" algn="l"/>
                <a:tab pos="4711540" algn="l"/>
                <a:tab pos="5257550" algn="l"/>
                <a:tab pos="5803560" algn="l"/>
                <a:tab pos="6347810" algn="l"/>
                <a:tab pos="6893819" algn="l"/>
                <a:tab pos="7438068" algn="l"/>
                <a:tab pos="7984079" algn="l"/>
                <a:tab pos="8530089" algn="l"/>
                <a:tab pos="9074337" algn="l"/>
                <a:tab pos="9620348" algn="l"/>
                <a:tab pos="10166357" algn="l"/>
                <a:tab pos="10710608" algn="l"/>
                <a:tab pos="11256618"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29</a:t>
            </a:fld>
            <a:endParaRPr lang="en-GB" altLang="en-US" dirty="0"/>
          </a:p>
        </p:txBody>
      </p:sp>
    </p:spTree>
    <p:extLst>
      <p:ext uri="{BB962C8B-B14F-4D97-AF65-F5344CB8AC3E}">
        <p14:creationId xmlns:p14="http://schemas.microsoft.com/office/powerpoint/2010/main" val="107361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36FE2E8-6C4E-404B-8AE7-4827769B8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3BA18F-C1EE-4047-A9A6-9C418127B0F7}"/>
              </a:ext>
            </a:extLst>
          </p:cNvPr>
          <p:cNvSpPr>
            <a:spLocks noGrp="1"/>
          </p:cNvSpPr>
          <p:nvPr>
            <p:ph type="body" idx="1"/>
          </p:nvPr>
        </p:nvSpPr>
        <p:spPr>
          <a:xfrm>
            <a:off x="675459" y="5042252"/>
            <a:ext cx="5515020" cy="4280501"/>
          </a:xfrm>
        </p:spPr>
        <p:txBody>
          <a:bodyPr/>
          <a:lstStyle/>
          <a:p>
            <a:pPr marL="351012" indent="-341372">
              <a:spcBef>
                <a:spcPct val="0"/>
              </a:spcBef>
              <a:tabLst>
                <a:tab pos="351012" algn="l"/>
                <a:tab pos="894893" algn="l"/>
                <a:tab pos="1440701" algn="l"/>
                <a:tab pos="1986507" algn="l"/>
                <a:tab pos="2532315" algn="l"/>
                <a:tab pos="3078121" algn="l"/>
                <a:tab pos="3623931" algn="l"/>
                <a:tab pos="4169737" algn="l"/>
                <a:tab pos="4715544" algn="l"/>
                <a:tab pos="5261350" algn="l"/>
                <a:tab pos="5807160" algn="l"/>
                <a:tab pos="6352965" algn="l"/>
                <a:tab pos="6898773" algn="l"/>
                <a:tab pos="7444580" algn="l"/>
                <a:tab pos="7990388" algn="l"/>
                <a:tab pos="8536195" algn="l"/>
                <a:tab pos="9082002" algn="l"/>
                <a:tab pos="9627810" algn="l"/>
                <a:tab pos="10173617" algn="l"/>
                <a:tab pos="10719424" algn="l"/>
                <a:tab pos="11265233" algn="l"/>
              </a:tabLst>
              <a:defRPr/>
            </a:pPr>
            <a:r>
              <a:rPr lang="en-GB" b="1" dirty="0">
                <a:latin typeface="Arial" charset="0"/>
                <a:ea typeface="Microsoft YaHei" pitchFamily="34" charset="-122"/>
              </a:rPr>
              <a:t>5 minutes</a:t>
            </a:r>
          </a:p>
          <a:p>
            <a:pPr>
              <a:spcBef>
                <a:spcPct val="0"/>
              </a:spcBef>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endParaRPr lang="en-GB" b="1" dirty="0">
              <a:latin typeface="Arial" charset="0"/>
            </a:endParaRPr>
          </a:p>
          <a:p>
            <a:pPr marL="351012" indent="-341372">
              <a:spcBef>
                <a:spcPct val="0"/>
              </a:spcBef>
              <a:tabLst>
                <a:tab pos="351012" algn="l"/>
                <a:tab pos="894893" algn="l"/>
                <a:tab pos="1440701" algn="l"/>
                <a:tab pos="1986507" algn="l"/>
                <a:tab pos="2532315" algn="l"/>
                <a:tab pos="3078121" algn="l"/>
                <a:tab pos="3623931" algn="l"/>
                <a:tab pos="4169737" algn="l"/>
                <a:tab pos="4715544" algn="l"/>
                <a:tab pos="5261350" algn="l"/>
                <a:tab pos="5807160" algn="l"/>
                <a:tab pos="6352965" algn="l"/>
                <a:tab pos="6898773" algn="l"/>
                <a:tab pos="7444580" algn="l"/>
                <a:tab pos="7990388" algn="l"/>
                <a:tab pos="8536195" algn="l"/>
                <a:tab pos="9082002" algn="l"/>
                <a:tab pos="9627810" algn="l"/>
                <a:tab pos="10173617" algn="l"/>
                <a:tab pos="10719424" algn="l"/>
                <a:tab pos="11265233" algn="l"/>
              </a:tabLst>
              <a:defRPr/>
            </a:pPr>
            <a:r>
              <a:rPr lang="en-GB" b="1" dirty="0">
                <a:latin typeface="Arial" charset="0"/>
                <a:ea typeface="Microsoft YaHei" pitchFamily="34" charset="-122"/>
              </a:rPr>
              <a:t>SCRIPT:</a:t>
            </a:r>
          </a:p>
          <a:p>
            <a:pPr marL="351012" indent="-341372">
              <a:spcBef>
                <a:spcPct val="0"/>
              </a:spcBef>
              <a:tabLst>
                <a:tab pos="351012" algn="l"/>
                <a:tab pos="894893" algn="l"/>
                <a:tab pos="1440701" algn="l"/>
                <a:tab pos="1986507" algn="l"/>
                <a:tab pos="2532315" algn="l"/>
                <a:tab pos="3078121" algn="l"/>
                <a:tab pos="3623931" algn="l"/>
                <a:tab pos="4169737" algn="l"/>
                <a:tab pos="4715544" algn="l"/>
                <a:tab pos="5261350" algn="l"/>
                <a:tab pos="5807160" algn="l"/>
                <a:tab pos="6352965" algn="l"/>
                <a:tab pos="6898773" algn="l"/>
                <a:tab pos="7444580" algn="l"/>
                <a:tab pos="7990388" algn="l"/>
                <a:tab pos="8536195" algn="l"/>
                <a:tab pos="9082002" algn="l"/>
                <a:tab pos="9627810" algn="l"/>
                <a:tab pos="10173617" algn="l"/>
                <a:tab pos="10719424" algn="l"/>
                <a:tab pos="11265233" algn="l"/>
              </a:tabLst>
              <a:defRPr/>
            </a:pPr>
            <a:endParaRPr lang="en-GB" dirty="0">
              <a:latin typeface="Arial" charset="0"/>
              <a:ea typeface="Microsoft YaHei" pitchFamily="34" charset="-122"/>
            </a:endParaRPr>
          </a:p>
          <a:p>
            <a:pPr marL="221916" indent="-212275">
              <a:spcBef>
                <a:spcPct val="0"/>
              </a:spcBef>
              <a:buFont typeface="Arial" panose="020B0604020202020204" pitchFamily="34" charset="0"/>
              <a:buChar char="•"/>
              <a:tabLst>
                <a:tab pos="351012" algn="l"/>
                <a:tab pos="894893" algn="l"/>
                <a:tab pos="1440701" algn="l"/>
                <a:tab pos="1986507" algn="l"/>
                <a:tab pos="2532315" algn="l"/>
                <a:tab pos="3078121" algn="l"/>
                <a:tab pos="3623931" algn="l"/>
                <a:tab pos="4169737" algn="l"/>
                <a:tab pos="4715544" algn="l"/>
                <a:tab pos="5261350" algn="l"/>
                <a:tab pos="5807160" algn="l"/>
                <a:tab pos="6352965" algn="l"/>
                <a:tab pos="6898773" algn="l"/>
                <a:tab pos="7444580" algn="l"/>
                <a:tab pos="7990388" algn="l"/>
                <a:tab pos="8536195" algn="l"/>
                <a:tab pos="9082002" algn="l"/>
                <a:tab pos="9627810" algn="l"/>
                <a:tab pos="10173617" algn="l"/>
                <a:tab pos="10719424" algn="l"/>
                <a:tab pos="11265233" algn="l"/>
              </a:tabLst>
              <a:defRPr/>
            </a:pPr>
            <a:r>
              <a:rPr lang="en-GB" dirty="0">
                <a:latin typeface="Arial" charset="0"/>
                <a:ea typeface="Microsoft YaHei" pitchFamily="34" charset="-122"/>
              </a:rPr>
              <a:t>But before you can be engineers we need to know what engineers do!  Ask the students the question ‘What is engineering?’ and ‘What in this room has an engineer been involved in the creation of?’ </a:t>
            </a:r>
            <a:r>
              <a:rPr lang="en-GB" b="1" i="1" dirty="0">
                <a:latin typeface="Arial" charset="0"/>
                <a:ea typeface="Microsoft YaHei" pitchFamily="34" charset="-122"/>
              </a:rPr>
              <a:t>*It is up to the CL which are used based on the responses of the students and the time available.*</a:t>
            </a:r>
          </a:p>
          <a:p>
            <a:pPr>
              <a:spcBef>
                <a:spcPct val="0"/>
              </a:spcBef>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endParaRPr lang="en-GB" dirty="0">
              <a:latin typeface="Arial" charset="0"/>
            </a:endParaRPr>
          </a:p>
          <a:p>
            <a:pPr marL="212275" indent="-212275">
              <a:spcBef>
                <a:spcPct val="0"/>
              </a:spcBef>
              <a:buFont typeface="Arial" panose="020B0604020202020204" pitchFamily="34" charset="0"/>
              <a:buChar char="•"/>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r>
              <a:rPr lang="en-GB" b="1" i="1" dirty="0">
                <a:latin typeface="Arial" charset="0"/>
              </a:rPr>
              <a:t>On click</a:t>
            </a:r>
            <a:r>
              <a:rPr lang="en-GB" b="1" dirty="0">
                <a:latin typeface="Arial" charset="0"/>
              </a:rPr>
              <a:t> </a:t>
            </a:r>
            <a:r>
              <a:rPr lang="en-GB" dirty="0">
                <a:latin typeface="Arial" charset="0"/>
              </a:rPr>
              <a:t>- Engineering is the application of knowledge to the needs of humanity!  Engineers use science, technology and mathematics along with creativity, language and design skills to create things which help people.</a:t>
            </a:r>
          </a:p>
          <a:p>
            <a:pPr>
              <a:spcBef>
                <a:spcPct val="0"/>
              </a:spcBef>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endParaRPr lang="en-GB" dirty="0">
              <a:latin typeface="Arial" charset="0"/>
            </a:endParaRPr>
          </a:p>
          <a:p>
            <a:pPr marL="212275" indent="-212275">
              <a:spcBef>
                <a:spcPct val="0"/>
              </a:spcBef>
              <a:buFont typeface="Arial" panose="020B0604020202020204" pitchFamily="34" charset="0"/>
              <a:buChar char="•"/>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r>
              <a:rPr lang="en-GB" dirty="0">
                <a:latin typeface="Arial" charset="0"/>
              </a:rPr>
              <a:t>There are many different areas of engineering.  All require creativity and innovative problem-solving.  Engineering use their knowledge and ideas to come up with new products or adapt existing products.  They challenge themselves. You can use the fidget spinner as an example of a simple idea developed into a product.</a:t>
            </a:r>
          </a:p>
          <a:p>
            <a:pPr>
              <a:spcBef>
                <a:spcPct val="0"/>
              </a:spcBef>
              <a:tabLst>
                <a:tab pos="0" algn="l"/>
                <a:tab pos="541951" algn="l"/>
                <a:tab pos="1087758" algn="l"/>
                <a:tab pos="1633566" algn="l"/>
                <a:tab pos="2179372" algn="l"/>
                <a:tab pos="2725179" algn="l"/>
                <a:tab pos="3270987" algn="l"/>
                <a:tab pos="3816795" algn="l"/>
                <a:tab pos="4362600" algn="l"/>
                <a:tab pos="4908409" algn="l"/>
                <a:tab pos="5454216" algn="l"/>
                <a:tab pos="6000023" algn="l"/>
                <a:tab pos="6545830" algn="l"/>
                <a:tab pos="7091640" algn="l"/>
                <a:tab pos="7637444" algn="l"/>
                <a:tab pos="8183252" algn="l"/>
                <a:tab pos="8729061" algn="l"/>
                <a:tab pos="9274869" algn="l"/>
                <a:tab pos="9820674" algn="l"/>
                <a:tab pos="10366482" algn="l"/>
                <a:tab pos="10912288" algn="l"/>
              </a:tabLst>
              <a:defRPr/>
            </a:pPr>
            <a:endParaRPr lang="en-GB" dirty="0">
              <a:latin typeface="Arial" charset="0"/>
            </a:endParaRPr>
          </a:p>
        </p:txBody>
      </p:sp>
      <p:sp>
        <p:nvSpPr>
          <p:cNvPr id="39940" name="Slide Number Placeholder 3">
            <a:extLst>
              <a:ext uri="{FF2B5EF4-FFF2-40B4-BE49-F238E27FC236}">
                <a16:creationId xmlns:a16="http://schemas.microsoft.com/office/drawing/2014/main" id="{7A9C7CFA-9AB4-4B11-ABEB-245DA15EB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9115" indent="-333190">
              <a:defRPr>
                <a:solidFill>
                  <a:schemeClr val="tx1"/>
                </a:solidFill>
                <a:latin typeface="Calibri" panose="020F0502020204030204" pitchFamily="34" charset="0"/>
                <a:cs typeface="Arial" panose="020B0604020202020204" pitchFamily="34" charset="0"/>
              </a:defRPr>
            </a:lvl2pPr>
            <a:lvl3pPr marL="1338049" indent="-266200">
              <a:defRPr>
                <a:solidFill>
                  <a:schemeClr val="tx1"/>
                </a:solidFill>
                <a:latin typeface="Calibri" panose="020F0502020204030204" pitchFamily="34" charset="0"/>
                <a:cs typeface="Arial" panose="020B0604020202020204" pitchFamily="34" charset="0"/>
              </a:defRPr>
            </a:lvl3pPr>
            <a:lvl4pPr marL="1873974" indent="-266200">
              <a:defRPr>
                <a:solidFill>
                  <a:schemeClr val="tx1"/>
                </a:solidFill>
                <a:latin typeface="Calibri" panose="020F0502020204030204" pitchFamily="34" charset="0"/>
                <a:cs typeface="Arial" panose="020B0604020202020204" pitchFamily="34" charset="0"/>
              </a:defRPr>
            </a:lvl4pPr>
            <a:lvl5pPr marL="2408135" indent="-266200">
              <a:defRPr>
                <a:solidFill>
                  <a:schemeClr val="tx1"/>
                </a:solidFill>
                <a:latin typeface="Calibri" panose="020F0502020204030204" pitchFamily="34" charset="0"/>
                <a:cs typeface="Arial" panose="020B0604020202020204" pitchFamily="34" charset="0"/>
              </a:defRPr>
            </a:lvl5pPr>
            <a:lvl6pPr marL="2915853" indent="-266200"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3571" indent="-266200"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31289" indent="-266200"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9007" indent="-266200"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47731-90BD-4830-93C4-7C504D3AC515}" type="slidenum">
              <a:rPr lang="en-GB" altLang="en-US" smtClean="0"/>
              <a:pPr/>
              <a:t>3</a:t>
            </a:fld>
            <a:endParaRPr lang="en-GB" altLang="en-US"/>
          </a:p>
        </p:txBody>
      </p:sp>
    </p:spTree>
    <p:extLst>
      <p:ext uri="{BB962C8B-B14F-4D97-AF65-F5344CB8AC3E}">
        <p14:creationId xmlns:p14="http://schemas.microsoft.com/office/powerpoint/2010/main" val="361045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EFEE7A-28A4-47D7-95B9-60EE966AD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83837-92F1-4CB5-8BF3-D74394897653}"/>
              </a:ext>
            </a:extLst>
          </p:cNvPr>
          <p:cNvSpPr>
            <a:spLocks noGrp="1"/>
          </p:cNvSpPr>
          <p:nvPr>
            <p:ph type="body" idx="1"/>
          </p:nvPr>
        </p:nvSpPr>
        <p:spPr/>
        <p:txBody>
          <a:bodyPr/>
          <a:lstStyle/>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12.30 – 1.00 pm</a:t>
            </a: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b="1" dirty="0">
              <a:latin typeface="Arial" charset="0"/>
              <a:ea typeface="Microsoft YaHei" pitchFamily="34" charset="-122"/>
            </a:endParaRP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Notes:</a:t>
            </a:r>
          </a:p>
          <a:p>
            <a:pPr marL="211961" indent="-211961">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a:p>
            <a:pPr marL="211961" indent="-211961">
              <a:spcBef>
                <a:spcPct val="0"/>
              </a:spcBef>
              <a:buFont typeface="Arial"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Ask students to sit away from their tables if they are remaining in the room for lunch.</a:t>
            </a:r>
          </a:p>
          <a:p>
            <a:pPr marL="211961" indent="-211961">
              <a:spcBef>
                <a:spcPct val="0"/>
              </a:spcBef>
              <a:buFont typeface="Arial"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a:p>
            <a:pPr marL="211961" indent="-211961">
              <a:spcBef>
                <a:spcPct val="0"/>
              </a:spcBef>
              <a:buFont typeface="Arial"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Ensure all tools are at the cutting station before the students leave the room</a:t>
            </a: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a:p>
            <a:pPr marL="211961" indent="-211961">
              <a:spcBef>
                <a:spcPct val="0"/>
              </a:spcBef>
              <a:buFont typeface="Arial"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Mark paperwork</a:t>
            </a:r>
          </a:p>
          <a:p>
            <a:pPr marL="211961" indent="-211961">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a:p>
            <a:pPr>
              <a:defRPr/>
            </a:pPr>
            <a:endParaRPr lang="en-GB" dirty="0"/>
          </a:p>
        </p:txBody>
      </p:sp>
      <p:sp>
        <p:nvSpPr>
          <p:cNvPr id="80900" name="Slide Number Placeholder 3">
            <a:extLst>
              <a:ext uri="{FF2B5EF4-FFF2-40B4-BE49-F238E27FC236}">
                <a16:creationId xmlns:a16="http://schemas.microsoft.com/office/drawing/2014/main" id="{E3CEEDEE-B044-4EBC-9A48-6C6EE6855A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265C38-C593-4078-86B0-9EB4F561EC20}" type="slidenum">
              <a:rPr lang="en-GB" altLang="en-US" smtClean="0"/>
              <a:pPr/>
              <a:t>30</a:t>
            </a:fld>
            <a:endParaRPr lang="en-GB" altLang="en-US" dirty="0"/>
          </a:p>
        </p:txBody>
      </p:sp>
    </p:spTree>
    <p:extLst>
      <p:ext uri="{BB962C8B-B14F-4D97-AF65-F5344CB8AC3E}">
        <p14:creationId xmlns:p14="http://schemas.microsoft.com/office/powerpoint/2010/main" val="94744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284F7DB-1051-4D51-A8A5-4B1B72D31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221CB9A-5109-4EA3-9290-8C4E5831CE7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13.00</a:t>
            </a: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Notes:</a:t>
            </a:r>
          </a:p>
          <a:p>
            <a:pPr marL="350697" indent="-341066">
              <a:spcBef>
                <a:spcPct val="0"/>
              </a:spcBef>
              <a:buFont typeface="Arial" panose="020B0604020202020204"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dirty="0">
                <a:latin typeface="Arial" charset="0"/>
                <a:ea typeface="Microsoft YaHei" pitchFamily="34" charset="-122"/>
              </a:rPr>
              <a:t>Focus the students on reflecting on what is achievable. </a:t>
            </a:r>
          </a:p>
          <a:p>
            <a:pPr marL="9632">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9632">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9632">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dirty="0">
              <a:latin typeface="Arial" charset="0"/>
              <a:ea typeface="Microsoft YaHei" pitchFamily="34" charset="-122"/>
            </a:endParaRPr>
          </a:p>
          <a:p>
            <a:pPr marL="350697" indent="-341066">
              <a:spcBef>
                <a:spcPct val="0"/>
              </a:spcBef>
              <a:buFont typeface="Arial" panose="020B0604020202020204"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dirty="0">
                <a:latin typeface="Arial" charset="0"/>
                <a:ea typeface="Microsoft YaHei" pitchFamily="34" charset="-122"/>
              </a:rPr>
              <a:t>The shop will close at 1.30 pm so make sure you have bought or sold back any items. You must be ready to submit your accounts sheets to the shop when it closes.</a:t>
            </a:r>
          </a:p>
          <a:p>
            <a:pPr marL="350697" indent="-341066">
              <a:spcBef>
                <a:spcPct val="0"/>
              </a:spcBef>
              <a:buFont typeface="Arial" panose="020B0604020202020204"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dirty="0">
              <a:latin typeface="Arial" charset="0"/>
              <a:ea typeface="Microsoft YaHei" pitchFamily="34" charset="-122"/>
            </a:endParaRPr>
          </a:p>
          <a:p>
            <a:pPr marL="350697" indent="-341066">
              <a:spcBef>
                <a:spcPct val="0"/>
              </a:spcBef>
              <a:buFont typeface="Arial" panose="020B0604020202020204" pitchFamily="34" charset="0"/>
              <a:buChar char="•"/>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dirty="0">
                <a:latin typeface="Arial" charset="0"/>
                <a:ea typeface="Microsoft YaHei" pitchFamily="34" charset="-122"/>
              </a:rPr>
              <a:t>You must be ready to present your pitch at 13.55 so spend time rehearsing it. </a:t>
            </a:r>
          </a:p>
        </p:txBody>
      </p:sp>
      <p:sp>
        <p:nvSpPr>
          <p:cNvPr id="82948" name="Slide Number Placeholder 3">
            <a:extLst>
              <a:ext uri="{FF2B5EF4-FFF2-40B4-BE49-F238E27FC236}">
                <a16:creationId xmlns:a16="http://schemas.microsoft.com/office/drawing/2014/main" id="{1D61FF63-5735-4750-8880-B9657D5A5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747EF6-184B-4F8C-BA94-9C1902C4C0C1}" type="slidenum">
              <a:rPr lang="en-GB" altLang="en-US" smtClean="0"/>
              <a:pPr/>
              <a:t>31</a:t>
            </a:fld>
            <a:endParaRPr lang="en-GB" altLang="en-US" dirty="0"/>
          </a:p>
        </p:txBody>
      </p:sp>
    </p:spTree>
    <p:extLst>
      <p:ext uri="{BB962C8B-B14F-4D97-AF65-F5344CB8AC3E}">
        <p14:creationId xmlns:p14="http://schemas.microsoft.com/office/powerpoint/2010/main" val="192643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B074D-33FD-40CD-BCC9-320A49DAB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7D19A9E-92FA-46D2-8775-E87A6009C0D5}"/>
              </a:ext>
            </a:extLst>
          </p:cNvPr>
          <p:cNvSpPr>
            <a:spLocks noGrp="1"/>
          </p:cNvSpPr>
          <p:nvPr>
            <p:ph type="body" idx="1"/>
          </p:nvPr>
        </p:nvSpPr>
        <p:spPr bwMode="auto">
          <a:xfrm>
            <a:off x="686594" y="5373964"/>
            <a:ext cx="5492750" cy="33743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8741" indent="-339936">
              <a:spcBef>
                <a:spcPct val="0"/>
              </a:spcBef>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r>
              <a:rPr lang="en-GB" altLang="en-US" b="1" dirty="0">
                <a:latin typeface="Arial" panose="020B0604020202020204" pitchFamily="34" charset="0"/>
                <a:ea typeface="Microsoft YaHei" panose="020B0503020204020204" pitchFamily="34" charset="-122"/>
              </a:rPr>
              <a:t>13.30 pm</a:t>
            </a:r>
          </a:p>
          <a:p>
            <a:pPr marL="348741" indent="-339936">
              <a:spcBef>
                <a:spcPct val="0"/>
              </a:spcBef>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endParaRPr lang="en-GB" altLang="en-US" b="1" dirty="0">
              <a:latin typeface="Arial" panose="020B0604020202020204" pitchFamily="34" charset="0"/>
              <a:ea typeface="Microsoft YaHei" panose="020B0503020204020204" pitchFamily="34" charset="-122"/>
            </a:endParaRPr>
          </a:p>
          <a:p>
            <a:pPr marL="348741" indent="-339936">
              <a:spcBef>
                <a:spcPct val="0"/>
              </a:spcBef>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r>
              <a:rPr lang="en-GB" altLang="en-US" b="1" dirty="0">
                <a:latin typeface="Arial" panose="020B0604020202020204" pitchFamily="34" charset="0"/>
                <a:ea typeface="Microsoft YaHei" panose="020B0503020204020204" pitchFamily="34" charset="-122"/>
              </a:rPr>
              <a:t>Notes:</a:t>
            </a:r>
          </a:p>
          <a:p>
            <a:pPr marL="348741" indent="-339936">
              <a:spcBef>
                <a:spcPct val="0"/>
              </a:spcBef>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endParaRPr lang="en-GB" altLang="en-US" b="1" dirty="0">
              <a:latin typeface="Arial" panose="020B0604020202020204" pitchFamily="34" charset="0"/>
              <a:ea typeface="Microsoft YaHei" panose="020B0503020204020204" pitchFamily="34" charset="-122"/>
            </a:endParaRPr>
          </a:p>
          <a:p>
            <a:pPr marL="348741" indent="-339936">
              <a:spcBef>
                <a:spcPct val="0"/>
              </a:spcBef>
              <a:buFontTx/>
              <a:buChar char="•"/>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r>
              <a:rPr lang="en-GB" altLang="en-US" dirty="0">
                <a:latin typeface="Arial" panose="020B0604020202020204" pitchFamily="34" charset="0"/>
                <a:ea typeface="Microsoft YaHei" panose="020B0503020204020204" pitchFamily="34" charset="-122"/>
              </a:rPr>
              <a:t>Accountants to submit sheets and remaining Faradays to shop. Ask shopkeeper to note any discrepancies and then to return accountancy sheets to you and sort out Faradays in the box.</a:t>
            </a:r>
          </a:p>
          <a:p>
            <a:pPr marL="348741" indent="-339936">
              <a:spcBef>
                <a:spcPct val="0"/>
              </a:spcBef>
              <a:buFontTx/>
              <a:buChar char="•"/>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endParaRPr lang="en-GB" altLang="en-US" dirty="0">
              <a:latin typeface="Arial" panose="020B0604020202020204" pitchFamily="34" charset="0"/>
              <a:ea typeface="Microsoft YaHei" panose="020B0503020204020204" pitchFamily="34" charset="-122"/>
            </a:endParaRPr>
          </a:p>
          <a:p>
            <a:pPr marL="348741" indent="-339936">
              <a:spcBef>
                <a:spcPct val="0"/>
              </a:spcBef>
              <a:buFontTx/>
              <a:buChar char="•"/>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r>
              <a:rPr lang="en-GB" altLang="en-US" dirty="0">
                <a:latin typeface="Arial" panose="020B0604020202020204" pitchFamily="34" charset="0"/>
                <a:ea typeface="Microsoft YaHei" panose="020B0503020204020204" pitchFamily="34" charset="-122"/>
              </a:rPr>
              <a:t>Remind teams of importance of doing an interesting, rehearsed presentation and that this is part of the marking criteria.</a:t>
            </a:r>
          </a:p>
          <a:p>
            <a:pPr marL="8807">
              <a:spcBef>
                <a:spcPct val="0"/>
              </a:spcBef>
              <a:tabLst>
                <a:tab pos="348741" algn="l"/>
                <a:tab pos="892992" algn="l"/>
                <a:tab pos="1437240" algn="l"/>
                <a:tab pos="1983249" algn="l"/>
                <a:tab pos="2527499" algn="l"/>
                <a:tab pos="3073510" algn="l"/>
                <a:tab pos="3619520" algn="l"/>
                <a:tab pos="4163768" algn="l"/>
                <a:tab pos="4709779" algn="l"/>
                <a:tab pos="5254028" algn="l"/>
                <a:tab pos="5800038" algn="l"/>
                <a:tab pos="6344287" algn="l"/>
                <a:tab pos="6890297" algn="l"/>
                <a:tab pos="7434546" algn="l"/>
                <a:tab pos="7982317" algn="l"/>
                <a:tab pos="8526567" algn="l"/>
                <a:tab pos="9072577" algn="l"/>
                <a:tab pos="9618588" algn="l"/>
                <a:tab pos="10162836" algn="l"/>
                <a:tab pos="10708845" algn="l"/>
                <a:tab pos="11253095" algn="l"/>
              </a:tabLst>
              <a:defRPr/>
            </a:pPr>
            <a:endParaRPr lang="en-GB" altLang="en-US" dirty="0">
              <a:latin typeface="Arial" panose="020B0604020202020204" pitchFamily="34" charset="0"/>
              <a:ea typeface="Microsoft YaHei" panose="020B0503020204020204" pitchFamily="34" charset="-122"/>
            </a:endParaRPr>
          </a:p>
        </p:txBody>
      </p:sp>
      <p:sp>
        <p:nvSpPr>
          <p:cNvPr id="84996" name="Slide Number Placeholder 3">
            <a:extLst>
              <a:ext uri="{FF2B5EF4-FFF2-40B4-BE49-F238E27FC236}">
                <a16:creationId xmlns:a16="http://schemas.microsoft.com/office/drawing/2014/main" id="{093022CB-0A63-4DA4-AC50-0F76A97BE9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C1287A-28D3-42F8-B69E-29CE8F2895A1}" type="slidenum">
              <a:rPr lang="en-GB" altLang="en-US" smtClean="0"/>
              <a:pPr/>
              <a:t>32</a:t>
            </a:fld>
            <a:endParaRPr lang="en-GB" altLang="en-US" dirty="0"/>
          </a:p>
        </p:txBody>
      </p:sp>
    </p:spTree>
    <p:extLst>
      <p:ext uri="{BB962C8B-B14F-4D97-AF65-F5344CB8AC3E}">
        <p14:creationId xmlns:p14="http://schemas.microsoft.com/office/powerpoint/2010/main" val="2829448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5121821"/>
            <a:ext cx="5492750" cy="3626494"/>
          </a:xfrm>
        </p:spPr>
        <p:txBody>
          <a:bodyPr/>
          <a:lstStyle/>
          <a:p>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your development section</a:t>
            </a:r>
            <a:r>
              <a:rPr lang="en-GB" dirty="0"/>
              <a:t>.</a:t>
            </a:r>
          </a:p>
        </p:txBody>
      </p:sp>
      <p:sp>
        <p:nvSpPr>
          <p:cNvPr id="4" name="Slide Number Placeholder 3"/>
          <p:cNvSpPr>
            <a:spLocks noGrp="1"/>
          </p:cNvSpPr>
          <p:nvPr>
            <p:ph type="sldNum" sz="quarter" idx="10"/>
          </p:nvPr>
        </p:nvSpPr>
        <p:spPr/>
        <p:txBody>
          <a:bodyPr/>
          <a:lstStyle/>
          <a:p>
            <a:fld id="{80712C0E-B200-4C71-90D5-2BAF59E3BBD1}" type="slidenum">
              <a:rPr lang="en-GB" smtClean="0"/>
              <a:t>33</a:t>
            </a:fld>
            <a:endParaRPr lang="en-GB"/>
          </a:p>
        </p:txBody>
      </p:sp>
    </p:spTree>
    <p:extLst>
      <p:ext uri="{BB962C8B-B14F-4D97-AF65-F5344CB8AC3E}">
        <p14:creationId xmlns:p14="http://schemas.microsoft.com/office/powerpoint/2010/main" val="2672792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5156901"/>
            <a:ext cx="5492750" cy="3591414"/>
          </a:xfrm>
        </p:spPr>
        <p:txBody>
          <a:bodyPr/>
          <a:lstStyle/>
          <a:p>
            <a:r>
              <a:rPr lang="en-GB" b="1" dirty="0">
                <a:solidFill>
                  <a:prstClr val="black"/>
                </a:solidFill>
                <a:latin typeface="Arial" panose="020B0604020202020204" pitchFamily="34" charset="0"/>
                <a:cs typeface="Arial" panose="020B0604020202020204" pitchFamily="34" charset="0"/>
              </a:rPr>
              <a:t>SCRIPT: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the time that the engineers would present their ideas to their client; in this case, the Webb team. </a:t>
            </a:r>
          </a:p>
        </p:txBody>
      </p:sp>
      <p:sp>
        <p:nvSpPr>
          <p:cNvPr id="4" name="Slide Number Placeholder 3"/>
          <p:cNvSpPr>
            <a:spLocks noGrp="1"/>
          </p:cNvSpPr>
          <p:nvPr>
            <p:ph type="sldNum" sz="quarter" idx="10"/>
          </p:nvPr>
        </p:nvSpPr>
        <p:spPr/>
        <p:txBody>
          <a:bodyPr/>
          <a:lstStyle/>
          <a:p>
            <a:fld id="{80712C0E-B200-4C71-90D5-2BAF59E3BBD1}" type="slidenum">
              <a:rPr lang="en-GB" smtClean="0"/>
              <a:t>34</a:t>
            </a:fld>
            <a:endParaRPr lang="en-GB"/>
          </a:p>
        </p:txBody>
      </p:sp>
    </p:spTree>
    <p:extLst>
      <p:ext uri="{BB962C8B-B14F-4D97-AF65-F5344CB8AC3E}">
        <p14:creationId xmlns:p14="http://schemas.microsoft.com/office/powerpoint/2010/main" val="3272204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5AA9F76-B731-488E-82B5-B4C2646AB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3F61857-7FEA-490D-88F2-51E9859B2694}"/>
              </a:ext>
            </a:extLst>
          </p:cNvPr>
          <p:cNvSpPr>
            <a:spLocks noGrp="1"/>
          </p:cNvSpPr>
          <p:nvPr>
            <p:ph type="body" idx="1"/>
          </p:nvPr>
        </p:nvSpPr>
        <p:spPr bwMode="auto">
          <a:xfrm>
            <a:off x="687389" y="4999038"/>
            <a:ext cx="5507065" cy="4428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b="1" dirty="0">
                <a:latin typeface="Arial" panose="020B0604020202020204" pitchFamily="34" charset="0"/>
                <a:ea typeface="Microsoft YaHei" panose="020B0503020204020204" pitchFamily="34" charset="-122"/>
              </a:rPr>
              <a:t>13.55</a:t>
            </a:r>
          </a:p>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b="1" dirty="0">
                <a:latin typeface="Arial" panose="020B0604020202020204" pitchFamily="34" charset="0"/>
                <a:ea typeface="Microsoft YaHei" panose="020B0503020204020204" pitchFamily="34" charset="-122"/>
              </a:rPr>
              <a:t>SCRIPT:</a:t>
            </a:r>
          </a:p>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endParaRPr lang="en-GB" altLang="en-US" dirty="0">
              <a:latin typeface="Arial" panose="020B0604020202020204" pitchFamily="34" charset="0"/>
              <a:ea typeface="Microsoft YaHei" panose="020B0503020204020204" pitchFamily="34" charset="-122"/>
            </a:endParaRPr>
          </a:p>
          <a:p>
            <a:pPr marL="190394" indent="-190394">
              <a:spcBef>
                <a:spcPct val="0"/>
              </a:spcBef>
              <a:buFont typeface="Arial" panose="020B0604020202020204" pitchFamily="34" charset="0"/>
              <a:buChar char="•"/>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dirty="0">
                <a:latin typeface="Arial" panose="020B0604020202020204" pitchFamily="34" charset="0"/>
                <a:ea typeface="Microsoft YaHei" panose="020B0503020204020204" pitchFamily="34" charset="-122"/>
              </a:rPr>
              <a:t>Telling others about your ideas is fun. There may be problems or issues with prototypes but it is important to be relaxed! Remember I am marking on a number of different things and the competition is not won or lost on the performance of the prototypes. I am using all of the sections of the marking criteria to award marks.</a:t>
            </a:r>
          </a:p>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endParaRPr lang="en-GB" altLang="en-US" dirty="0">
              <a:latin typeface="Arial" panose="020B0604020202020204" pitchFamily="34" charset="0"/>
              <a:ea typeface="Microsoft YaHei" panose="020B0503020204020204" pitchFamily="34" charset="-122"/>
            </a:endParaRPr>
          </a:p>
          <a:p>
            <a:pPr>
              <a:spcBef>
                <a:spcPct val="0"/>
              </a:spcBef>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b="1" dirty="0">
                <a:latin typeface="Arial" panose="020B0604020202020204" pitchFamily="34" charset="0"/>
                <a:ea typeface="Microsoft YaHei" panose="020B0503020204020204" pitchFamily="34" charset="-122"/>
              </a:rPr>
              <a:t>Notes:</a:t>
            </a:r>
            <a:endParaRPr lang="en-GB" altLang="en-US" dirty="0">
              <a:latin typeface="Arial" panose="020B0604020202020204" pitchFamily="34" charset="0"/>
              <a:ea typeface="Microsoft YaHei" panose="020B0503020204020204" pitchFamily="34" charset="-122"/>
            </a:endParaRPr>
          </a:p>
          <a:p>
            <a:pPr marL="190394" indent="-190394">
              <a:spcBef>
                <a:spcPct val="0"/>
              </a:spcBef>
              <a:spcAft>
                <a:spcPts val="708"/>
              </a:spcAft>
              <a:buFont typeface="Arial" panose="020B0604020202020204" pitchFamily="34" charset="0"/>
              <a:buChar char="•"/>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dirty="0">
                <a:latin typeface="Arial" panose="020B0604020202020204" pitchFamily="34" charset="0"/>
                <a:ea typeface="Microsoft YaHei" panose="020B0503020204020204" pitchFamily="34" charset="-122"/>
              </a:rPr>
              <a:t>Ask students to come and sit in a semi-circle around the presentation area. Leave products on tables until ready to present. Run through how the presentations will work e.g. numerical order, once the previous team has finished – round of applause and then the next team can stand up and get ready.</a:t>
            </a:r>
          </a:p>
          <a:p>
            <a:pPr marL="190394" indent="-190394">
              <a:spcBef>
                <a:spcPct val="0"/>
              </a:spcBef>
              <a:spcAft>
                <a:spcPts val="708"/>
              </a:spcAft>
              <a:buFont typeface="Arial" panose="020B0604020202020204" pitchFamily="34" charset="0"/>
              <a:buChar char="•"/>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dirty="0">
                <a:latin typeface="Arial" panose="020B0604020202020204" pitchFamily="34" charset="0"/>
                <a:ea typeface="Microsoft YaHei" panose="020B0503020204020204" pitchFamily="34" charset="-122"/>
              </a:rPr>
              <a:t>Remind them we will cut them off if they go over time.</a:t>
            </a:r>
          </a:p>
          <a:p>
            <a:pPr marL="190394" indent="-190394">
              <a:spcBef>
                <a:spcPct val="0"/>
              </a:spcBef>
              <a:spcAft>
                <a:spcPts val="708"/>
              </a:spcAft>
              <a:buFont typeface="Arial" panose="020B0604020202020204" pitchFamily="34" charset="0"/>
              <a:buChar char="•"/>
              <a:tabLst>
                <a:tab pos="0" algn="l"/>
                <a:tab pos="542977" algn="l"/>
                <a:tab pos="1087715" algn="l"/>
                <a:tab pos="1632454" algn="l"/>
                <a:tab pos="2178957" algn="l"/>
                <a:tab pos="2723697" algn="l"/>
                <a:tab pos="3268436" algn="l"/>
                <a:tab pos="3814937" algn="l"/>
                <a:tab pos="4359677" algn="l"/>
                <a:tab pos="4904416" algn="l"/>
                <a:tab pos="5450917" algn="l"/>
                <a:tab pos="5995657" algn="l"/>
                <a:tab pos="6540396" algn="l"/>
                <a:tab pos="7086898" algn="l"/>
                <a:tab pos="7631638" algn="l"/>
                <a:tab pos="8176376" algn="l"/>
                <a:tab pos="8722878" algn="l"/>
                <a:tab pos="9267618" algn="l"/>
                <a:tab pos="9812356" algn="l"/>
                <a:tab pos="10358858" algn="l"/>
                <a:tab pos="10903598" algn="l"/>
              </a:tabLst>
            </a:pPr>
            <a:r>
              <a:rPr lang="en-GB" altLang="en-US" dirty="0">
                <a:latin typeface="Arial" panose="020B0604020202020204" pitchFamily="34" charset="0"/>
                <a:ea typeface="Microsoft YaHei" panose="020B0503020204020204" pitchFamily="34" charset="-122"/>
              </a:rPr>
              <a:t>There may be questions if you have time or if anything needs clarifying.  Do not allow questions from students or teachers.</a:t>
            </a:r>
          </a:p>
        </p:txBody>
      </p:sp>
      <p:sp>
        <p:nvSpPr>
          <p:cNvPr id="87044" name="Slide Number Placeholder 3">
            <a:extLst>
              <a:ext uri="{FF2B5EF4-FFF2-40B4-BE49-F238E27FC236}">
                <a16:creationId xmlns:a16="http://schemas.microsoft.com/office/drawing/2014/main" id="{FB4333BC-EC15-4968-BEB6-3095A0FA2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70057C-51EF-4F55-8050-9A2A1AC77BF6}" type="slidenum">
              <a:rPr lang="en-GB" altLang="en-US" smtClean="0"/>
              <a:pPr/>
              <a:t>35</a:t>
            </a:fld>
            <a:endParaRPr lang="en-GB" altLang="en-US"/>
          </a:p>
        </p:txBody>
      </p:sp>
    </p:spTree>
    <p:extLst>
      <p:ext uri="{BB962C8B-B14F-4D97-AF65-F5344CB8AC3E}">
        <p14:creationId xmlns:p14="http://schemas.microsoft.com/office/powerpoint/2010/main" val="83462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999038"/>
            <a:ext cx="5492750" cy="3749278"/>
          </a:xfrm>
        </p:spPr>
        <p:txBody>
          <a:bodyPr/>
          <a:lstStyle/>
          <a:p>
            <a:r>
              <a:rPr lang="en-GB" b="1" dirty="0"/>
              <a:t>14.45</a:t>
            </a:r>
          </a:p>
          <a:p>
            <a:endParaRPr lang="en-GB" b="1" dirty="0"/>
          </a:p>
          <a:p>
            <a:r>
              <a:rPr lang="en-GB" b="1" dirty="0"/>
              <a:t>SCRIPT:</a:t>
            </a:r>
          </a:p>
          <a:p>
            <a:endParaRPr lang="en-GB" b="1" dirty="0"/>
          </a:p>
          <a:p>
            <a:pPr marL="190394" indent="-190394">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whole project and worked in the way engineers work in real-life. Well done to all of you. You should be very proud of your achievements today.</a:t>
            </a:r>
          </a:p>
          <a:p>
            <a:endParaRPr lang="en-GB" dirty="0">
              <a:latin typeface="Arial" panose="020B0604020202020204" pitchFamily="34" charset="0"/>
              <a:cs typeface="Arial" panose="020B0604020202020204" pitchFamily="34" charset="0"/>
            </a:endParaRPr>
          </a:p>
          <a:p>
            <a:pPr marL="190394" indent="-190394" defTabSz="1015436">
              <a:buFont typeface="Arial" panose="020B0604020202020204" pitchFamily="34" charset="0"/>
              <a:buChar char="•"/>
            </a:pPr>
            <a:r>
              <a:rPr lang="en-GB" dirty="0">
                <a:latin typeface="Arial" panose="020B0604020202020204" pitchFamily="34" charset="0"/>
                <a:cs typeface="Arial" panose="020B0604020202020204" pitchFamily="34" charset="0"/>
              </a:rPr>
              <a:t>Give brief feedback to each team about their strengths if there is time. </a:t>
            </a: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36</a:t>
            </a:fld>
            <a:endParaRPr lang="en-GB"/>
          </a:p>
        </p:txBody>
      </p:sp>
    </p:spTree>
    <p:extLst>
      <p:ext uri="{BB962C8B-B14F-4D97-AF65-F5344CB8AC3E}">
        <p14:creationId xmlns:p14="http://schemas.microsoft.com/office/powerpoint/2010/main" val="1429278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95CBE92-DE0A-48A6-BE68-F07141569D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426613-E98A-453A-92C3-0666FDD40629}"/>
              </a:ext>
            </a:extLst>
          </p:cNvPr>
          <p:cNvSpPr>
            <a:spLocks noGrp="1"/>
          </p:cNvSpPr>
          <p:nvPr>
            <p:ph type="body" idx="1"/>
          </p:nvPr>
        </p:nvSpPr>
        <p:spPr>
          <a:xfrm>
            <a:off x="687389" y="4974918"/>
            <a:ext cx="5507065" cy="3509561"/>
          </a:xfrm>
        </p:spPr>
        <p:txBody>
          <a:bodyPr/>
          <a:lstStyle/>
          <a:p>
            <a:pPr>
              <a:spcBef>
                <a:spcPts val="728"/>
              </a:spcBef>
              <a:defRPr/>
            </a:pPr>
            <a:r>
              <a:rPr lang="en-GB" b="1" dirty="0">
                <a:latin typeface="Arial" pitchFamily="34" charset="0"/>
                <a:cs typeface="Arial" pitchFamily="34" charset="0"/>
              </a:rPr>
              <a:t>14.50</a:t>
            </a:r>
          </a:p>
          <a:p>
            <a:pPr>
              <a:spcBef>
                <a:spcPts val="728"/>
              </a:spcBef>
              <a:defRPr/>
            </a:pPr>
            <a:endParaRPr lang="en-GB" b="1" dirty="0">
              <a:latin typeface="Arial" pitchFamily="34" charset="0"/>
              <a:cs typeface="Arial" pitchFamily="34" charset="0"/>
            </a:endParaRPr>
          </a:p>
          <a:p>
            <a:pPr>
              <a:spcBef>
                <a:spcPts val="728"/>
              </a:spcBef>
              <a:defRPr/>
            </a:pPr>
            <a:r>
              <a:rPr lang="en-GB" b="1" dirty="0">
                <a:latin typeface="Arial" pitchFamily="34" charset="0"/>
                <a:cs typeface="Arial" pitchFamily="34" charset="0"/>
              </a:rPr>
              <a:t>Notes:</a:t>
            </a:r>
          </a:p>
          <a:p>
            <a:pPr marL="208107" indent="-208107">
              <a:spcBef>
                <a:spcPts val="728"/>
              </a:spcBef>
              <a:buFont typeface="Arial" pitchFamily="34" charset="0"/>
              <a:buChar char="•"/>
              <a:defRPr/>
            </a:pPr>
            <a:r>
              <a:rPr lang="en-GB" dirty="0">
                <a:latin typeface="Arial" pitchFamily="34" charset="0"/>
                <a:cs typeface="Arial" pitchFamily="34" charset="0"/>
              </a:rPr>
              <a:t>Make sure you are finished by 3.00 pm for students to get school buses, etc.</a:t>
            </a:r>
          </a:p>
          <a:p>
            <a:pPr marL="208107" indent="-208107">
              <a:spcBef>
                <a:spcPts val="728"/>
              </a:spcBef>
              <a:buFont typeface="Arial" pitchFamily="34" charset="0"/>
              <a:buChar char="•"/>
              <a:defRPr/>
            </a:pPr>
            <a:r>
              <a:rPr lang="en-GB" dirty="0">
                <a:latin typeface="Arial" pitchFamily="34" charset="0"/>
                <a:cs typeface="Arial" pitchFamily="34" charset="0"/>
              </a:rPr>
              <a:t>Present trophy/vouchers.</a:t>
            </a:r>
          </a:p>
          <a:p>
            <a:pPr marL="208107" indent="-208107">
              <a:spcBef>
                <a:spcPts val="728"/>
              </a:spcBef>
              <a:buFont typeface="Arial" pitchFamily="34" charset="0"/>
              <a:buChar char="•"/>
              <a:defRPr/>
            </a:pPr>
            <a:r>
              <a:rPr lang="en-GB" dirty="0">
                <a:latin typeface="Arial" pitchFamily="34" charset="0"/>
                <a:cs typeface="Arial" pitchFamily="34" charset="0"/>
              </a:rPr>
              <a:t>Schools cannot keep any part of their prototypes but you may wish to take photographs for internal use, particularly if there are good ideas.</a:t>
            </a:r>
          </a:p>
        </p:txBody>
      </p:sp>
      <p:sp>
        <p:nvSpPr>
          <p:cNvPr id="91140" name="Slide Number Placeholder 3">
            <a:extLst>
              <a:ext uri="{FF2B5EF4-FFF2-40B4-BE49-F238E27FC236}">
                <a16:creationId xmlns:a16="http://schemas.microsoft.com/office/drawing/2014/main" id="{75508DE8-A436-423C-8686-6E5D17EFE8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4C6536B-8360-411D-AB3D-80E870A59300}" type="slidenum">
              <a:rPr lang="en-GB" altLang="en-US" smtClean="0"/>
              <a:pPr/>
              <a:t>37</a:t>
            </a:fld>
            <a:endParaRPr lang="en-GB" altLang="en-US"/>
          </a:p>
        </p:txBody>
      </p:sp>
    </p:spTree>
    <p:extLst>
      <p:ext uri="{BB962C8B-B14F-4D97-AF65-F5344CB8AC3E}">
        <p14:creationId xmlns:p14="http://schemas.microsoft.com/office/powerpoint/2010/main" val="479578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to be shown as students/teachers leave</a:t>
            </a:r>
          </a:p>
        </p:txBody>
      </p:sp>
      <p:sp>
        <p:nvSpPr>
          <p:cNvPr id="4" name="Slide Number Placeholder 3"/>
          <p:cNvSpPr>
            <a:spLocks noGrp="1"/>
          </p:cNvSpPr>
          <p:nvPr>
            <p:ph type="sldNum" sz="quarter" idx="10"/>
          </p:nvPr>
        </p:nvSpPr>
        <p:spPr/>
        <p:txBody>
          <a:bodyPr/>
          <a:lstStyle/>
          <a:p>
            <a:fld id="{80712C0E-B200-4C71-90D5-2BAF59E3BBD1}" type="slidenum">
              <a:rPr lang="en-GB" smtClean="0"/>
              <a:t>38</a:t>
            </a:fld>
            <a:endParaRPr lang="en-GB"/>
          </a:p>
        </p:txBody>
      </p:sp>
    </p:spTree>
    <p:extLst>
      <p:ext uri="{BB962C8B-B14F-4D97-AF65-F5344CB8AC3E}">
        <p14:creationId xmlns:p14="http://schemas.microsoft.com/office/powerpoint/2010/main" val="193732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389" y="5260988"/>
            <a:ext cx="5499108" cy="2422464"/>
          </a:xfrm>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step in our project flow is the brief from our client, in this case the Webb team.</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4</a:t>
            </a:fld>
            <a:endParaRPr lang="en-GB"/>
          </a:p>
        </p:txBody>
      </p:sp>
    </p:spTree>
    <p:extLst>
      <p:ext uri="{BB962C8B-B14F-4D97-AF65-F5344CB8AC3E}">
        <p14:creationId xmlns:p14="http://schemas.microsoft.com/office/powerpoint/2010/main" val="359127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50917" y="4773639"/>
            <a:ext cx="5964105" cy="3278162"/>
          </a:xfrm>
        </p:spPr>
        <p:txBody>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171450" indent="-171450">
              <a:spcBef>
                <a:spcPts val="666"/>
              </a:spcBef>
              <a:buFont typeface="Arial" panose="020B0604020202020204"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In a moment I will show you a video telling you all about the development of the JWST. </a:t>
            </a:r>
          </a:p>
          <a:p>
            <a:pPr marL="171450" indent="-171450">
              <a:spcBef>
                <a:spcPts val="666"/>
              </a:spcBef>
              <a:buFont typeface="Arial" panose="020B0604020202020204"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You need to watch this carefully.</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5</a:t>
            </a:fld>
            <a:endParaRPr lang="en-GB" altLang="en-US"/>
          </a:p>
        </p:txBody>
      </p:sp>
    </p:spTree>
    <p:extLst>
      <p:ext uri="{BB962C8B-B14F-4D97-AF65-F5344CB8AC3E}">
        <p14:creationId xmlns:p14="http://schemas.microsoft.com/office/powerpoint/2010/main" val="297717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50917" y="4773639"/>
            <a:ext cx="5964105" cy="4873626"/>
          </a:xfrm>
        </p:spPr>
        <p:txBody>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Your mission is to work as part of the JWST and try to help the engineers.</a:t>
            </a:r>
          </a:p>
          <a:p>
            <a:pP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ea typeface="Microsoft YaHei" pitchFamily="34" charset="-122"/>
              </a:rPr>
              <a:t>There are lots of ways in which you might help them including:</a:t>
            </a:r>
          </a:p>
          <a:p>
            <a:pP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b="1" dirty="0">
              <a:latin typeface="Arial" charset="0"/>
              <a:ea typeface="Microsoft YaHei" pitchFamily="34" charset="-122"/>
            </a:endParaRP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charset="0"/>
                <a:ea typeface="Microsoft YaHei" pitchFamily="34" charset="-122"/>
              </a:rPr>
              <a:t>Construction</a:t>
            </a:r>
            <a:r>
              <a:rPr lang="en-GB" dirty="0">
                <a:latin typeface="Arial" charset="0"/>
                <a:ea typeface="Microsoft YaHei" pitchFamily="34" charset="-122"/>
              </a:rPr>
              <a:t> – The engineers have had to develop ways in which the parts of the telescope can be constructed, such as developing clean rooms.</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solidFill>
                  <a:srgbClr val="000000"/>
                </a:solidFill>
                <a:latin typeface="Arial" charset="0"/>
                <a:ea typeface="Microsoft YaHei" pitchFamily="34" charset="-122"/>
              </a:rPr>
              <a:t>Transportation</a:t>
            </a:r>
            <a:r>
              <a:rPr lang="en-GB" dirty="0">
                <a:solidFill>
                  <a:srgbClr val="000000"/>
                </a:solidFill>
                <a:latin typeface="Arial" charset="0"/>
                <a:ea typeface="Microsoft YaHei" pitchFamily="34" charset="-122"/>
              </a:rPr>
              <a:t> – parts of the telescope have travelled to different places in the world for assembly.</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solidFill>
                  <a:srgbClr val="000000"/>
                </a:solidFill>
                <a:latin typeface="Arial" charset="0"/>
                <a:ea typeface="Microsoft YaHei" pitchFamily="34" charset="-122"/>
              </a:rPr>
              <a:t>Launch </a:t>
            </a:r>
            <a:r>
              <a:rPr lang="en-GB" dirty="0">
                <a:solidFill>
                  <a:srgbClr val="000000"/>
                </a:solidFill>
                <a:latin typeface="Arial" charset="0"/>
                <a:ea typeface="Microsoft YaHei" pitchFamily="34" charset="-122"/>
              </a:rPr>
              <a:t>– the engineers have had to think about how to get such a huge telescope into space.</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solidFill>
                  <a:srgbClr val="000000"/>
                </a:solidFill>
                <a:latin typeface="Arial" charset="0"/>
                <a:ea typeface="Microsoft YaHei" pitchFamily="34" charset="-122"/>
              </a:rPr>
              <a:t>Deployment </a:t>
            </a:r>
            <a:r>
              <a:rPr lang="en-GB" dirty="0">
                <a:solidFill>
                  <a:srgbClr val="000000"/>
                </a:solidFill>
                <a:latin typeface="Arial" charset="0"/>
                <a:ea typeface="Microsoft YaHei" pitchFamily="34" charset="-122"/>
              </a:rPr>
              <a:t>– once in space the telescope needs to be able to unfold and begin its work.</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solidFill>
                  <a:srgbClr val="000000"/>
                </a:solidFill>
                <a:latin typeface="Arial" charset="0"/>
                <a:ea typeface="Microsoft YaHei" pitchFamily="34" charset="-122"/>
              </a:rPr>
              <a:t>Operation</a:t>
            </a:r>
            <a:r>
              <a:rPr lang="en-GB" dirty="0">
                <a:solidFill>
                  <a:srgbClr val="000000"/>
                </a:solidFill>
                <a:latin typeface="Arial" charset="0"/>
                <a:ea typeface="Microsoft YaHei" pitchFamily="34" charset="-122"/>
              </a:rPr>
              <a:t> – parts of the telescope need to be controlled remotely to enable them to capture the best information about space.</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solidFill>
                  <a:srgbClr val="000000"/>
                </a:solidFill>
                <a:latin typeface="Arial" charset="0"/>
                <a:ea typeface="Microsoft YaHei" pitchFamily="34" charset="-122"/>
              </a:rPr>
              <a:t>People </a:t>
            </a:r>
            <a:r>
              <a:rPr lang="en-GB" dirty="0">
                <a:solidFill>
                  <a:srgbClr val="000000"/>
                </a:solidFill>
                <a:latin typeface="Arial" charset="0"/>
                <a:ea typeface="Microsoft YaHei" pitchFamily="34" charset="-122"/>
              </a:rPr>
              <a:t>– people are at the centre of this development – how might we keep them safe and happy in their work?</a:t>
            </a:r>
          </a:p>
          <a:p>
            <a:pPr marL="208107" indent="-208107">
              <a:spcBef>
                <a:spcPts val="666"/>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6</a:t>
            </a:fld>
            <a:endParaRPr lang="en-GB" altLang="en-US"/>
          </a:p>
        </p:txBody>
      </p:sp>
    </p:spTree>
    <p:extLst>
      <p:ext uri="{BB962C8B-B14F-4D97-AF65-F5344CB8AC3E}">
        <p14:creationId xmlns:p14="http://schemas.microsoft.com/office/powerpoint/2010/main" val="216287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09:50</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Video is embedded and should begin when the slide is shown.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7</a:t>
            </a:fld>
            <a:endParaRPr lang="en-GB"/>
          </a:p>
        </p:txBody>
      </p:sp>
    </p:spTree>
    <p:extLst>
      <p:ext uri="{BB962C8B-B14F-4D97-AF65-F5344CB8AC3E}">
        <p14:creationId xmlns:p14="http://schemas.microsoft.com/office/powerpoint/2010/main" val="280413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87389" y="5056573"/>
            <a:ext cx="5507065" cy="4783638"/>
          </a:xfrm>
        </p:spPr>
        <p:txBody>
          <a:bodyPr/>
          <a:lstStyle/>
          <a:p>
            <a:pPr marL="350697" indent="-341066">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350697" indent="-341066">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dirty="0">
              <a:latin typeface="Arial" panose="020B0604020202020204" pitchFamily="34" charset="0"/>
              <a:cs typeface="Arial" panose="020B0604020202020204" pitchFamily="34" charset="0"/>
            </a:endParaRPr>
          </a:p>
          <a:p>
            <a:pPr marL="208107" indent="-208107">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You will need to design and engineer one prototype to help the Webb team. The letter from Tim Peake and the A3 sheet on your table may give you some ideas but </a:t>
            </a:r>
            <a:r>
              <a:rPr lang="en-GB" b="1" dirty="0">
                <a:latin typeface="Arial" panose="020B0604020202020204" pitchFamily="34" charset="0"/>
                <a:cs typeface="Arial" panose="020B0604020202020204" pitchFamily="34" charset="0"/>
              </a:rPr>
              <a:t>BE CREATIVE.</a:t>
            </a:r>
          </a:p>
          <a:p>
            <a:pP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b="1" dirty="0">
              <a:latin typeface="Arial" panose="020B0604020202020204" pitchFamily="34" charset="0"/>
              <a:cs typeface="Arial" panose="020B0604020202020204" pitchFamily="34" charset="0"/>
            </a:endParaRPr>
          </a:p>
          <a:p>
            <a:pPr marL="208107" indent="-208107">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US" dirty="0">
                <a:latin typeface="Arial" panose="020B0604020202020204" pitchFamily="34" charset="0"/>
                <a:cs typeface="Arial" panose="020B0604020202020204" pitchFamily="34" charset="0"/>
              </a:rPr>
              <a:t>Your design will be a prototype. Does any one know what I mean when I say prototype? (Seek responses from students and emphasize that their design may not be the finished product, that the point is to try out ideas  to see if they work. There may be further work to be done but we should be able to see the idea behind their design).</a:t>
            </a:r>
          </a:p>
          <a:p>
            <a:pP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panose="020B0604020202020204" pitchFamily="34" charset="0"/>
              <a:cs typeface="Arial" panose="020B0604020202020204" pitchFamily="34" charset="0"/>
            </a:endParaRPr>
          </a:p>
          <a:p>
            <a:pPr marL="208118" indent="-208118">
              <a:buFont typeface="Arial" panose="020B0604020202020204" pitchFamily="34" charset="0"/>
              <a:buChar char="•"/>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When we spoke to the engineers from the Webb team they told us that one of the biggest problems was communication between the engineers in the 13 countries involved. We need to make sure that you can communicate you team’s engineering progress so you will need to complete the event log at key points during your development.</a:t>
            </a:r>
          </a:p>
          <a:p>
            <a:pPr>
              <a:defRPr/>
            </a:pPr>
            <a:endParaRPr lang="en-US" dirty="0">
              <a:latin typeface="Arial" panose="020B0604020202020204" pitchFamily="34" charset="0"/>
              <a:cs typeface="Arial" panose="020B0604020202020204" pitchFamily="34" charset="0"/>
            </a:endParaRPr>
          </a:p>
          <a:p>
            <a:pPr marL="208118" indent="-208118">
              <a:buFont typeface="Arial" panose="020B0604020202020204" pitchFamily="34" charset="0"/>
              <a:buChar char="•"/>
              <a:defRPr/>
            </a:pPr>
            <a:r>
              <a:rPr lang="en-GB" b="1" dirty="0">
                <a:latin typeface="Arial" panose="020B0604020202020204" pitchFamily="34" charset="0"/>
                <a:cs typeface="Arial" panose="020B0604020202020204" pitchFamily="34" charset="0"/>
              </a:rPr>
              <a:t>On click: </a:t>
            </a:r>
            <a:r>
              <a:rPr lang="en-US" dirty="0">
                <a:latin typeface="Arial" panose="020B0604020202020204" pitchFamily="34" charset="0"/>
                <a:cs typeface="Arial" panose="020B0604020202020204" pitchFamily="34" charset="0"/>
              </a:rPr>
              <a:t>Finally you will need to present your product to the judge(s) this afternoon. Engineers need to be able to develop their ideas but they also need to be able to tell people about these so that they can be used in the real world – we don’t want these ideas to be a secret! We will brief you about what should be in your presentation at 12.00 so don’t start writing this until then.</a:t>
            </a: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8</a:t>
            </a:fld>
            <a:endParaRPr lang="en-GB" altLang="en-US"/>
          </a:p>
        </p:txBody>
      </p:sp>
    </p:spTree>
    <p:extLst>
      <p:ext uri="{BB962C8B-B14F-4D97-AF65-F5344CB8AC3E}">
        <p14:creationId xmlns:p14="http://schemas.microsoft.com/office/powerpoint/2010/main" val="39825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929C93-54E9-4AD2-8539-FDBEC02D0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1083BE-C3C9-4A1A-A9CD-64898767FFE9}"/>
              </a:ext>
            </a:extLst>
          </p:cNvPr>
          <p:cNvSpPr>
            <a:spLocks noGrp="1"/>
          </p:cNvSpPr>
          <p:nvPr>
            <p:ph type="body" idx="1"/>
          </p:nvPr>
        </p:nvSpPr>
        <p:spPr>
          <a:xfrm>
            <a:off x="687389" y="5076449"/>
            <a:ext cx="5507065" cy="3967646"/>
          </a:xfrm>
        </p:spPr>
        <p:txBody>
          <a:bodyPr/>
          <a:lstStyle/>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r>
              <a:rPr lang="en-GB" b="1" dirty="0">
                <a:latin typeface="Arial" charset="0"/>
                <a:ea typeface="Microsoft YaHei" pitchFamily="34" charset="-122"/>
              </a:rPr>
              <a:t>SCRIPT:</a:t>
            </a:r>
          </a:p>
          <a:p>
            <a:pPr marL="350697" indent="-341066">
              <a:spcBef>
                <a:spcPct val="0"/>
              </a:spcBef>
              <a:tabLst>
                <a:tab pos="350697" algn="l"/>
                <a:tab pos="894088" algn="l"/>
                <a:tab pos="1439404" algn="l"/>
                <a:tab pos="1984718" algn="l"/>
                <a:tab pos="2530036" algn="l"/>
                <a:tab pos="3075351" algn="l"/>
                <a:tab pos="3620669" algn="l"/>
                <a:tab pos="4165984" algn="l"/>
                <a:tab pos="4711301" algn="l"/>
                <a:tab pos="5256616" algn="l"/>
                <a:tab pos="5801934" algn="l"/>
                <a:tab pos="6347247" algn="l"/>
                <a:tab pos="6892564" algn="l"/>
                <a:tab pos="7437880" algn="l"/>
                <a:tab pos="7983197" algn="l"/>
                <a:tab pos="8528513" algn="l"/>
                <a:tab pos="9073828" algn="l"/>
                <a:tab pos="9619145" algn="l"/>
                <a:tab pos="10164462" algn="l"/>
                <a:tab pos="10709776" algn="l"/>
                <a:tab pos="11255094" algn="l"/>
              </a:tabLst>
              <a:defRPr/>
            </a:pPr>
            <a:endParaRPr lang="en-GB" b="1" dirty="0">
              <a:latin typeface="Arial" charset="0"/>
              <a:ea typeface="Microsoft YaHei" pitchFamily="34" charset="-122"/>
            </a:endParaRPr>
          </a:p>
          <a:p>
            <a:pPr marL="212085" indent="-212085">
              <a:spcBef>
                <a:spcPct val="0"/>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rPr>
              <a:t>You will be scored on all of your work today. It isn’t just about your finished product, engineering is a journey and we want to know how you have arrived at your final prototype.</a:t>
            </a: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ndParaRPr>
          </a:p>
          <a:p>
            <a:pPr marL="212085" indent="-212085">
              <a:spcBef>
                <a:spcPct val="0"/>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rPr>
              <a:t>The marking criteria can be found on the back pages of your JWST Brief (direct students to look at pages) so it is a good idea to have a look at this to see how you can score marks. You will need to do well in all the areas in order to score highly.</a:t>
            </a: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ndParaRPr>
          </a:p>
          <a:p>
            <a:pPr marL="212085" indent="-212085">
              <a:spcBef>
                <a:spcPct val="0"/>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r>
              <a:rPr lang="en-GB" dirty="0">
                <a:latin typeface="Arial" charset="0"/>
              </a:rPr>
              <a:t>You do not get marks for having money left at the end of the challenge but we are looking at how you have spent your budget.</a:t>
            </a: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ndParaRPr>
          </a:p>
          <a:p>
            <a:pPr marL="208107" indent="-208107">
              <a:spcBef>
                <a:spcPct val="0"/>
              </a:spcBef>
              <a:buFont typeface="Arial" pitchFamily="34" charset="0"/>
              <a:buChar char="•"/>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a typeface="Microsoft YaHei" pitchFamily="34" charset="-122"/>
            </a:endParaRPr>
          </a:p>
          <a:p>
            <a:pPr>
              <a:spcBef>
                <a:spcPct val="0"/>
              </a:spcBef>
              <a:tabLst>
                <a:tab pos="0" algn="l"/>
                <a:tab pos="543390" algn="l"/>
                <a:tab pos="1088705" algn="l"/>
                <a:tab pos="1634020" algn="l"/>
                <a:tab pos="2179338" algn="l"/>
                <a:tab pos="2724654" algn="l"/>
                <a:tab pos="3269970" algn="l"/>
                <a:tab pos="3815286" algn="l"/>
                <a:tab pos="4360602" algn="l"/>
                <a:tab pos="4905917" algn="l"/>
                <a:tab pos="5451235" algn="l"/>
                <a:tab pos="5996550" algn="l"/>
                <a:tab pos="6541867" algn="l"/>
                <a:tab pos="7087182" algn="l"/>
                <a:tab pos="7632500" algn="l"/>
                <a:tab pos="8177816" algn="l"/>
                <a:tab pos="8723132" algn="l"/>
                <a:tab pos="9268446" algn="l"/>
                <a:tab pos="9813762" algn="l"/>
                <a:tab pos="10359080" algn="l"/>
                <a:tab pos="10904398" algn="l"/>
              </a:tabLst>
              <a:defRPr/>
            </a:pPr>
            <a:endParaRPr lang="en-GB" dirty="0">
              <a:latin typeface="Arial" charset="0"/>
            </a:endParaRPr>
          </a:p>
          <a:p>
            <a:pPr>
              <a:defRPr/>
            </a:pPr>
            <a:endParaRPr lang="en-GB" dirty="0"/>
          </a:p>
        </p:txBody>
      </p:sp>
      <p:sp>
        <p:nvSpPr>
          <p:cNvPr id="52228" name="Slide Number Placeholder 3">
            <a:extLst>
              <a:ext uri="{FF2B5EF4-FFF2-40B4-BE49-F238E27FC236}">
                <a16:creationId xmlns:a16="http://schemas.microsoft.com/office/drawing/2014/main" id="{525AF75A-C622-4DE6-A63B-07A145B0A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867351" indent="-331427">
              <a:defRPr>
                <a:solidFill>
                  <a:schemeClr val="tx1"/>
                </a:solidFill>
                <a:latin typeface="Calibri" panose="020F0502020204030204" pitchFamily="34" charset="0"/>
                <a:cs typeface="Arial" panose="020B0604020202020204" pitchFamily="34" charset="0"/>
              </a:defRPr>
            </a:lvl2pPr>
            <a:lvl3pPr marL="1336286" indent="-264436">
              <a:defRPr>
                <a:solidFill>
                  <a:schemeClr val="tx1"/>
                </a:solidFill>
                <a:latin typeface="Calibri" panose="020F0502020204030204" pitchFamily="34" charset="0"/>
                <a:cs typeface="Arial" panose="020B0604020202020204" pitchFamily="34" charset="0"/>
              </a:defRPr>
            </a:lvl3pPr>
            <a:lvl4pPr marL="1872211" indent="-264436">
              <a:defRPr>
                <a:solidFill>
                  <a:schemeClr val="tx1"/>
                </a:solidFill>
                <a:latin typeface="Calibri" panose="020F0502020204030204" pitchFamily="34" charset="0"/>
                <a:cs typeface="Arial" panose="020B0604020202020204" pitchFamily="34" charset="0"/>
              </a:defRPr>
            </a:lvl4pPr>
            <a:lvl5pPr marL="2404609" indent="-264436">
              <a:defRPr>
                <a:solidFill>
                  <a:schemeClr val="tx1"/>
                </a:solidFill>
                <a:latin typeface="Calibri" panose="020F0502020204030204" pitchFamily="34" charset="0"/>
                <a:cs typeface="Arial" panose="020B0604020202020204" pitchFamily="34" charset="0"/>
              </a:defRPr>
            </a:lvl5pPr>
            <a:lvl6pPr marL="2912327"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420046"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927763"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435481" indent="-264436" defTabSz="50771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1DECC-FEB5-40AD-8B7D-964D244190D4}" type="slidenum">
              <a:rPr lang="en-GB" altLang="en-US" smtClean="0"/>
              <a:pPr/>
              <a:t>9</a:t>
            </a:fld>
            <a:endParaRPr lang="en-GB" altLang="en-US"/>
          </a:p>
        </p:txBody>
      </p:sp>
    </p:spTree>
    <p:extLst>
      <p:ext uri="{BB962C8B-B14F-4D97-AF65-F5344CB8AC3E}">
        <p14:creationId xmlns:p14="http://schemas.microsoft.com/office/powerpoint/2010/main" val="422102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8/8/2019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747D2E6-4396-4CE7-88EB-9347024068EB}"/>
              </a:ext>
            </a:extLst>
          </p:cNvPr>
          <p:cNvSpPr>
            <a:spLocks noGrp="1"/>
          </p:cNvSpPr>
          <p:nvPr>
            <p:ph type="ctrTitle"/>
          </p:nvPr>
        </p:nvSpPr>
        <p:spPr>
          <a:xfrm>
            <a:off x="4279114" y="2095130"/>
            <a:ext cx="4665663" cy="2479675"/>
          </a:xfrm>
        </p:spPr>
        <p:txBody>
          <a:bodyPr anchor="t"/>
          <a:lstStyle/>
          <a:p>
            <a:pPr eaLnBrk="1" hangingPunct="1"/>
            <a:r>
              <a:rPr lang="en-GB" altLang="en-US" sz="5000" dirty="0">
                <a:latin typeface="Arial" panose="020B0604020202020204" pitchFamily="34" charset="0"/>
                <a:cs typeface="Arial" panose="020B0604020202020204" pitchFamily="34" charset="0"/>
              </a:rPr>
              <a:t>The IET Faraday Challenge Day</a:t>
            </a:r>
            <a:endParaRPr lang="en-GB" altLang="en-US" sz="5000" dirty="0"/>
          </a:p>
        </p:txBody>
      </p:sp>
      <p:pic>
        <p:nvPicPr>
          <p:cNvPr id="5" name="Picture 4" descr="A picture containing indoor&#10;&#10;Description generated with high confidence">
            <a:extLst>
              <a:ext uri="{FF2B5EF4-FFF2-40B4-BE49-F238E27FC236}">
                <a16:creationId xmlns:a16="http://schemas.microsoft.com/office/drawing/2014/main" id="{AE438117-3CA6-48DA-B145-B00CB525EB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114" y="1714500"/>
            <a:ext cx="3429000" cy="3429000"/>
          </a:xfrm>
          <a:prstGeom prst="rect">
            <a:avLst/>
          </a:prstGeom>
        </p:spPr>
      </p:pic>
    </p:spTree>
    <p:extLst>
      <p:ext uri="{BB962C8B-B14F-4D97-AF65-F5344CB8AC3E}">
        <p14:creationId xmlns:p14="http://schemas.microsoft.com/office/powerpoint/2010/main" val="168790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6A9070-1EE7-4426-B34F-73E0282B0CD7}"/>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Project tools</a:t>
            </a:r>
          </a:p>
        </p:txBody>
      </p:sp>
      <p:sp>
        <p:nvSpPr>
          <p:cNvPr id="5" name="TextBox 4">
            <a:extLst>
              <a:ext uri="{FF2B5EF4-FFF2-40B4-BE49-F238E27FC236}">
                <a16:creationId xmlns:a16="http://schemas.microsoft.com/office/drawing/2014/main" id="{D4ADB645-7C8B-40C3-9137-0AC76837DB67}"/>
              </a:ext>
            </a:extLst>
          </p:cNvPr>
          <p:cNvSpPr txBox="1"/>
          <p:nvPr/>
        </p:nvSpPr>
        <p:spPr>
          <a:xfrm>
            <a:off x="628651" y="2335284"/>
            <a:ext cx="7728540" cy="3416320"/>
          </a:xfrm>
          <a:prstGeom prst="rect">
            <a:avLst/>
          </a:prstGeom>
          <a:noFill/>
        </p:spPr>
        <p:txBody>
          <a:bodyPr wrap="square" rtlCol="0">
            <a:spAutoFit/>
          </a:bodyPr>
          <a:lstStyle/>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shop</a:t>
            </a:r>
          </a:p>
          <a:p>
            <a:pPr marL="1073150" indent="-530225">
              <a:buFont typeface="Wingdings" panose="05000000000000000000" pitchFamily="2" charset="2"/>
              <a:buChar char="Ø"/>
            </a:pPr>
            <a:r>
              <a:rPr lang="en-GB" sz="2400" dirty="0">
                <a:latin typeface="Arial" panose="020B0604020202020204" pitchFamily="34" charset="0"/>
                <a:cs typeface="Arial" panose="020B0604020202020204" pitchFamily="34" charset="0"/>
              </a:rPr>
              <a:t>Cutting station</a:t>
            </a:r>
          </a:p>
          <a:p>
            <a:pPr marL="1073150" indent="-530225">
              <a:buFont typeface="Wingdings" panose="05000000000000000000" pitchFamily="2" charset="2"/>
              <a:buChar char="Ø"/>
            </a:pPr>
            <a:r>
              <a:rPr lang="en-GB" sz="2400" dirty="0">
                <a:latin typeface="Arial" panose="020B0604020202020204" pitchFamily="34" charset="0"/>
                <a:cs typeface="Arial" panose="020B0604020202020204" pitchFamily="34" charset="0"/>
              </a:rPr>
              <a:t>Hire centre trade card</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‘How to’ sheets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JWST Student Booklet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STEM consultant</a:t>
            </a:r>
          </a:p>
        </p:txBody>
      </p:sp>
    </p:spTree>
    <p:extLst>
      <p:ext uri="{BB962C8B-B14F-4D97-AF65-F5344CB8AC3E}">
        <p14:creationId xmlns:p14="http://schemas.microsoft.com/office/powerpoint/2010/main" val="364744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CE0E45F-1218-45D5-A7AE-CADC0940F816}"/>
              </a:ext>
            </a:extLst>
          </p:cNvPr>
          <p:cNvSpPr>
            <a:spLocks noGrp="1"/>
          </p:cNvSpPr>
          <p:nvPr>
            <p:ph type="title"/>
          </p:nvPr>
        </p:nvSpPr>
        <p:spPr>
          <a:xfrm>
            <a:off x="1187450" y="1341438"/>
            <a:ext cx="7499350" cy="1143000"/>
          </a:xfrm>
        </p:spPr>
        <p:txBody>
          <a:bodyPr anchor="t"/>
          <a:lstStyle/>
          <a:p>
            <a:pPr eaLnBrk="1" hangingPunct="1"/>
            <a:r>
              <a:rPr lang="en-GB" altLang="en-US" dirty="0">
                <a:solidFill>
                  <a:srgbClr val="000000"/>
                </a:solidFill>
                <a:latin typeface="Arial" panose="020B0604020202020204" pitchFamily="34" charset="0"/>
                <a:ea typeface="Microsoft YaHei" panose="020B0503020204020204" pitchFamily="34" charset="-122"/>
              </a:rPr>
              <a:t>Health and safety briefing</a:t>
            </a:r>
            <a:endParaRPr lang="en-GB" altLang="en-US" dirty="0"/>
          </a:p>
        </p:txBody>
      </p:sp>
      <p:sp>
        <p:nvSpPr>
          <p:cNvPr id="3" name="Content Placeholder 2">
            <a:extLst>
              <a:ext uri="{FF2B5EF4-FFF2-40B4-BE49-F238E27FC236}">
                <a16:creationId xmlns:a16="http://schemas.microsoft.com/office/drawing/2014/main" id="{990EE530-169E-4C55-848C-8750CD01DCB6}"/>
              </a:ext>
            </a:extLst>
          </p:cNvPr>
          <p:cNvSpPr>
            <a:spLocks noGrp="1"/>
          </p:cNvSpPr>
          <p:nvPr>
            <p:ph idx="1"/>
          </p:nvPr>
        </p:nvSpPr>
        <p:spPr>
          <a:xfrm>
            <a:off x="457200" y="2205038"/>
            <a:ext cx="8229600" cy="3887787"/>
          </a:xfrm>
        </p:spPr>
        <p:txBody>
          <a:bodyPr rtlCol="0">
            <a:normAutofit fontScale="92500" lnSpcReduction="20000"/>
          </a:bodyPr>
          <a:lstStyle/>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Keep your work station tidy (including the floor around it).</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when using the equipment at the cutting station, scissors and the staplers.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Retract the blades of the craft knives when you have finished using them.</a:t>
            </a:r>
            <a:endParaRPr lang="en-GB" sz="2200" dirty="0">
              <a:solidFill>
                <a:srgbClr val="FF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No more than 3 people at the cutting station at any time.</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Do not remove any tools from the Cutting Station</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defTabSz="449263" eaLnBrk="1" fontAlgn="auto" hangingPunct="1">
              <a:lnSpc>
                <a:spcPct val="93000"/>
              </a:lnSpc>
              <a:spcBef>
                <a:spcPts val="30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Report any spillages, accidents or potential hazards to the Challenge Leader or STEM Consultant immediately.  </a:t>
            </a: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b="1" dirty="0">
              <a:solidFill>
                <a:srgbClr val="000000"/>
              </a:solidFill>
              <a:latin typeface="Arial" charset="0"/>
              <a:ea typeface="Microsoft YaHei" pitchFamily="34" charset="-122"/>
            </a:endParaRP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Do not take food or drink near the shop or cutting station.</a:t>
            </a:r>
          </a:p>
          <a:p>
            <a:pPr marL="0" indent="0" algn="just" defTabSz="449263" eaLnBrk="1" fontAlgn="auto" hangingPunct="1">
              <a:lnSpc>
                <a:spcPct val="93000"/>
              </a:lnSpc>
              <a:spcBef>
                <a:spcPct val="0"/>
              </a:spcBef>
              <a:spcAft>
                <a:spcPts val="0"/>
              </a:spcAft>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p>
        </p:txBody>
      </p:sp>
      <p:pic>
        <p:nvPicPr>
          <p:cNvPr id="57348" name="Picture 4">
            <a:extLst>
              <a:ext uri="{FF2B5EF4-FFF2-40B4-BE49-F238E27FC236}">
                <a16:creationId xmlns:a16="http://schemas.microsoft.com/office/drawing/2014/main" id="{3F380F23-C771-479C-B8F1-E70B6E608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276350"/>
            <a:ext cx="655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2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spTree>
    <p:extLst>
      <p:ext uri="{BB962C8B-B14F-4D97-AF65-F5344CB8AC3E}">
        <p14:creationId xmlns:p14="http://schemas.microsoft.com/office/powerpoint/2010/main" val="318814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2">
                    <a:lumMod val="90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2">
                    <a:lumMod val="90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2">
                    <a:lumMod val="90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2">
                    <a:lumMod val="90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2">
                    <a:lumMod val="90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5386" y="1856044"/>
            <a:ext cx="628835" cy="628835"/>
          </a:xfrm>
          <a:prstGeom prst="rect">
            <a:avLst/>
          </a:prstGeom>
        </p:spPr>
      </p:pic>
    </p:spTree>
    <p:extLst>
      <p:ext uri="{BB962C8B-B14F-4D97-AF65-F5344CB8AC3E}">
        <p14:creationId xmlns:p14="http://schemas.microsoft.com/office/powerpoint/2010/main" val="20390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67CA177A-F6B1-4E25-A7B4-7A57861381F1}"/>
              </a:ext>
            </a:extLst>
          </p:cNvPr>
          <p:cNvSpPr>
            <a:spLocks noChangeArrowheads="1"/>
          </p:cNvSpPr>
          <p:nvPr/>
        </p:nvSpPr>
        <p:spPr bwMode="auto">
          <a:xfrm>
            <a:off x="2148334" y="3356285"/>
            <a:ext cx="4968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en-GB" altLang="en-US" sz="4400" b="1" dirty="0">
                <a:latin typeface="Arial" panose="020B0604020202020204" pitchFamily="34" charset="0"/>
                <a:ea typeface="Microsoft YaHei" panose="020B0503020204020204" pitchFamily="34" charset="-122"/>
              </a:rPr>
              <a:t>Planning</a:t>
            </a:r>
          </a:p>
        </p:txBody>
      </p:sp>
      <p:pic>
        <p:nvPicPr>
          <p:cNvPr id="61444" name="Picture 7">
            <a:extLst>
              <a:ext uri="{FF2B5EF4-FFF2-40B4-BE49-F238E27FC236}">
                <a16:creationId xmlns:a16="http://schemas.microsoft.com/office/drawing/2014/main" id="{525F2FB3-C29F-49E0-BE18-B3DB4FE26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83" y="3874653"/>
            <a:ext cx="18954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
            <a:extLst>
              <a:ext uri="{FF2B5EF4-FFF2-40B4-BE49-F238E27FC236}">
                <a16:creationId xmlns:a16="http://schemas.microsoft.com/office/drawing/2014/main" id="{60890940-149D-4322-9F4A-2703C35334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4824" y="1750805"/>
            <a:ext cx="17541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B53E06-91DE-4B2F-983F-1DB698D49C05}"/>
              </a:ext>
            </a:extLst>
          </p:cNvPr>
          <p:cNvSpPr txBox="1"/>
          <p:nvPr/>
        </p:nvSpPr>
        <p:spPr>
          <a:xfrm rot="20534171">
            <a:off x="136978" y="1782608"/>
            <a:ext cx="3737499" cy="1938992"/>
          </a:xfrm>
          <a:prstGeom prst="rect">
            <a:avLst/>
          </a:prstGeom>
          <a:noFill/>
        </p:spPr>
        <p:txBody>
          <a:bodyPr wrap="square" rtlCol="0">
            <a:spAutoFit/>
          </a:bodyPr>
          <a:lstStyle/>
          <a:p>
            <a:pPr algn="ctr"/>
            <a:r>
              <a:rPr lang="en-GB" sz="4000" dirty="0">
                <a:solidFill>
                  <a:srgbClr val="FF0000"/>
                </a:solidFill>
                <a:latin typeface="Comic Sans MS" panose="030F0702030302020204" pitchFamily="66" charset="0"/>
              </a:rPr>
              <a:t>“Failing to plan is planning to fail”</a:t>
            </a:r>
          </a:p>
        </p:txBody>
      </p:sp>
      <p:sp>
        <p:nvSpPr>
          <p:cNvPr id="3" name="TextBox 2">
            <a:extLst>
              <a:ext uri="{FF2B5EF4-FFF2-40B4-BE49-F238E27FC236}">
                <a16:creationId xmlns:a16="http://schemas.microsoft.com/office/drawing/2014/main" id="{275AEFA6-AF94-4F1C-AE46-6A4B00C6C1F5}"/>
              </a:ext>
            </a:extLst>
          </p:cNvPr>
          <p:cNvSpPr txBox="1"/>
          <p:nvPr/>
        </p:nvSpPr>
        <p:spPr>
          <a:xfrm rot="696038">
            <a:off x="3569994" y="1634731"/>
            <a:ext cx="2712526" cy="1200329"/>
          </a:xfrm>
          <a:prstGeom prst="rect">
            <a:avLst/>
          </a:prstGeom>
          <a:noFill/>
        </p:spPr>
        <p:txBody>
          <a:bodyPr wrap="square" rtlCol="0">
            <a:spAutoFit/>
          </a:bodyPr>
          <a:lstStyle/>
          <a:p>
            <a:pPr algn="ctr"/>
            <a:r>
              <a:rPr lang="en-GB" sz="3600" dirty="0">
                <a:solidFill>
                  <a:schemeClr val="accent6">
                    <a:lumMod val="75000"/>
                  </a:schemeClr>
                </a:solidFill>
                <a:latin typeface="Lucida Console" panose="020B0609040504020204" pitchFamily="49" charset="0"/>
              </a:rPr>
              <a:t>Be creative!</a:t>
            </a:r>
          </a:p>
        </p:txBody>
      </p:sp>
      <p:sp>
        <p:nvSpPr>
          <p:cNvPr id="4" name="TextBox 3">
            <a:extLst>
              <a:ext uri="{FF2B5EF4-FFF2-40B4-BE49-F238E27FC236}">
                <a16:creationId xmlns:a16="http://schemas.microsoft.com/office/drawing/2014/main" id="{B93907EB-94C5-46D6-8398-B55B5F17DFB6}"/>
              </a:ext>
            </a:extLst>
          </p:cNvPr>
          <p:cNvSpPr txBox="1"/>
          <p:nvPr/>
        </p:nvSpPr>
        <p:spPr>
          <a:xfrm>
            <a:off x="2911877" y="5104661"/>
            <a:ext cx="5743624" cy="830997"/>
          </a:xfrm>
          <a:prstGeom prst="rect">
            <a:avLst/>
          </a:prstGeom>
          <a:noFill/>
        </p:spPr>
        <p:txBody>
          <a:bodyPr wrap="none" rtlCol="0">
            <a:spAutoFit/>
          </a:bodyPr>
          <a:lstStyle/>
          <a:p>
            <a:r>
              <a:rPr lang="en-GB" sz="4800" dirty="0">
                <a:solidFill>
                  <a:schemeClr val="bg1">
                    <a:lumMod val="65000"/>
                  </a:schemeClr>
                </a:solidFill>
                <a:latin typeface="Copperplate Gothic Light" panose="020E0507020206020404" pitchFamily="34" charset="0"/>
              </a:rPr>
              <a:t>Think </a:t>
            </a:r>
            <a:r>
              <a:rPr lang="en-GB" sz="4800" dirty="0" err="1">
                <a:solidFill>
                  <a:schemeClr val="bg1">
                    <a:lumMod val="65000"/>
                  </a:schemeClr>
                </a:solidFill>
                <a:latin typeface="Copperplate Gothic Light" panose="020E0507020206020404" pitchFamily="34" charset="0"/>
              </a:rPr>
              <a:t>think</a:t>
            </a:r>
            <a:r>
              <a:rPr lang="en-GB" sz="4800" dirty="0">
                <a:solidFill>
                  <a:schemeClr val="bg1">
                    <a:lumMod val="65000"/>
                  </a:schemeClr>
                </a:solidFill>
                <a:latin typeface="Copperplate Gothic Light" panose="020E0507020206020404" pitchFamily="34" charset="0"/>
              </a:rPr>
              <a:t> </a:t>
            </a:r>
            <a:r>
              <a:rPr lang="en-GB" sz="4800" dirty="0" err="1">
                <a:solidFill>
                  <a:schemeClr val="bg1">
                    <a:lumMod val="65000"/>
                  </a:schemeClr>
                </a:solidFill>
                <a:latin typeface="Copperplate Gothic Light" panose="020E0507020206020404" pitchFamily="34" charset="0"/>
              </a:rPr>
              <a:t>think</a:t>
            </a:r>
            <a:endParaRPr lang="en-GB" sz="4800" dirty="0">
              <a:solidFill>
                <a:schemeClr val="bg1">
                  <a:lumMod val="65000"/>
                </a:schemeClr>
              </a:solidFill>
              <a:latin typeface="Copperplate Gothic Light" panose="020E0507020206020404" pitchFamily="34" charset="0"/>
            </a:endParaRPr>
          </a:p>
        </p:txBody>
      </p:sp>
    </p:spTree>
    <p:extLst>
      <p:ext uri="{BB962C8B-B14F-4D97-AF65-F5344CB8AC3E}">
        <p14:creationId xmlns:p14="http://schemas.microsoft.com/office/powerpoint/2010/main" val="32886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508857B4-36B2-4A2B-B371-7478114B7FFD}"/>
              </a:ext>
            </a:extLst>
          </p:cNvPr>
          <p:cNvSpPr/>
          <p:nvPr/>
        </p:nvSpPr>
        <p:spPr>
          <a:xfrm>
            <a:off x="4947991" y="2966279"/>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a:extLst>
              <a:ext uri="{FF2B5EF4-FFF2-40B4-BE49-F238E27FC236}">
                <a16:creationId xmlns:a16="http://schemas.microsoft.com/office/drawing/2014/main" id="{EC2729C0-752D-42D0-9FC6-745173E2AC6D}"/>
              </a:ext>
            </a:extLst>
          </p:cNvPr>
          <p:cNvSpPr txBox="1"/>
          <p:nvPr/>
        </p:nvSpPr>
        <p:spPr>
          <a:xfrm>
            <a:off x="4947991" y="3118744"/>
            <a:ext cx="901148" cy="461665"/>
          </a:xfrm>
          <a:prstGeom prst="rect">
            <a:avLst/>
          </a:prstGeom>
          <a:noFill/>
        </p:spPr>
        <p:txBody>
          <a:bodyPr wrap="square" rtlCol="0">
            <a:spAutoFit/>
          </a:bodyPr>
          <a:lstStyle/>
          <a:p>
            <a:pPr algn="ctr"/>
            <a:r>
              <a:rPr lang="en-GB" sz="1200" b="1" dirty="0"/>
              <a:t>10 </a:t>
            </a:r>
          </a:p>
          <a:p>
            <a:pPr algn="ctr"/>
            <a:r>
              <a:rPr lang="en-GB" sz="1200" b="1" dirty="0"/>
              <a:t>minutes</a:t>
            </a:r>
          </a:p>
        </p:txBody>
      </p:sp>
      <p:sp>
        <p:nvSpPr>
          <p:cNvPr id="26" name="Hexagon 25">
            <a:extLst>
              <a:ext uri="{FF2B5EF4-FFF2-40B4-BE49-F238E27FC236}">
                <a16:creationId xmlns:a16="http://schemas.microsoft.com/office/drawing/2014/main" id="{06624734-D753-4397-BE50-1EB735283CAC}"/>
              </a:ext>
            </a:extLst>
          </p:cNvPr>
          <p:cNvSpPr/>
          <p:nvPr/>
        </p:nvSpPr>
        <p:spPr>
          <a:xfrm>
            <a:off x="6404130" y="2981099"/>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7" name="TextBox 26">
            <a:extLst>
              <a:ext uri="{FF2B5EF4-FFF2-40B4-BE49-F238E27FC236}">
                <a16:creationId xmlns:a16="http://schemas.microsoft.com/office/drawing/2014/main" id="{1FE440F4-617D-4E6D-A71C-19695EB4D89B}"/>
              </a:ext>
            </a:extLst>
          </p:cNvPr>
          <p:cNvSpPr txBox="1"/>
          <p:nvPr/>
        </p:nvSpPr>
        <p:spPr>
          <a:xfrm>
            <a:off x="6404130" y="3133564"/>
            <a:ext cx="901148" cy="461665"/>
          </a:xfrm>
          <a:prstGeom prst="rect">
            <a:avLst/>
          </a:prstGeom>
          <a:noFill/>
        </p:spPr>
        <p:txBody>
          <a:bodyPr wrap="square" rtlCol="0">
            <a:spAutoFit/>
          </a:bodyPr>
          <a:lstStyle/>
          <a:p>
            <a:pPr algn="ctr"/>
            <a:r>
              <a:rPr lang="en-GB" sz="1200" b="1" dirty="0"/>
              <a:t>14 </a:t>
            </a:r>
          </a:p>
          <a:p>
            <a:pPr algn="ctr"/>
            <a:r>
              <a:rPr lang="en-GB" sz="1200" b="1" dirty="0"/>
              <a:t>minutes</a:t>
            </a:r>
          </a:p>
        </p:txBody>
      </p:sp>
      <p:sp>
        <p:nvSpPr>
          <p:cNvPr id="29" name="Hexagon 28">
            <a:extLst>
              <a:ext uri="{FF2B5EF4-FFF2-40B4-BE49-F238E27FC236}">
                <a16:creationId xmlns:a16="http://schemas.microsoft.com/office/drawing/2014/main" id="{1C04DA6F-B874-4E1B-B3F7-C34F08B0E4E5}"/>
              </a:ext>
            </a:extLst>
          </p:cNvPr>
          <p:cNvSpPr/>
          <p:nvPr/>
        </p:nvSpPr>
        <p:spPr>
          <a:xfrm>
            <a:off x="5670187" y="4157430"/>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30" name="TextBox 29">
            <a:extLst>
              <a:ext uri="{FF2B5EF4-FFF2-40B4-BE49-F238E27FC236}">
                <a16:creationId xmlns:a16="http://schemas.microsoft.com/office/drawing/2014/main" id="{9D731733-FB7B-4619-AE59-B1512CF241D0}"/>
              </a:ext>
            </a:extLst>
          </p:cNvPr>
          <p:cNvSpPr txBox="1"/>
          <p:nvPr/>
        </p:nvSpPr>
        <p:spPr>
          <a:xfrm>
            <a:off x="5670187" y="4309895"/>
            <a:ext cx="901148" cy="461665"/>
          </a:xfrm>
          <a:prstGeom prst="rect">
            <a:avLst/>
          </a:prstGeom>
          <a:noFill/>
        </p:spPr>
        <p:txBody>
          <a:bodyPr wrap="square" rtlCol="0">
            <a:spAutoFit/>
          </a:bodyPr>
          <a:lstStyle/>
          <a:p>
            <a:pPr algn="ctr"/>
            <a:r>
              <a:rPr lang="en-GB" sz="1200" b="1" dirty="0"/>
              <a:t>12</a:t>
            </a:r>
          </a:p>
          <a:p>
            <a:pPr algn="ctr"/>
            <a:r>
              <a:rPr lang="en-GB" sz="1200" b="1" dirty="0"/>
              <a:t>minutes</a:t>
            </a:r>
          </a:p>
        </p:txBody>
      </p:sp>
      <p:sp>
        <p:nvSpPr>
          <p:cNvPr id="32" name="Hexagon 31">
            <a:extLst>
              <a:ext uri="{FF2B5EF4-FFF2-40B4-BE49-F238E27FC236}">
                <a16:creationId xmlns:a16="http://schemas.microsoft.com/office/drawing/2014/main" id="{DD2298E8-8EDA-4802-B671-7932D098411D}"/>
              </a:ext>
            </a:extLst>
          </p:cNvPr>
          <p:cNvSpPr/>
          <p:nvPr/>
        </p:nvSpPr>
        <p:spPr>
          <a:xfrm>
            <a:off x="6404130" y="3765824"/>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33" name="TextBox 32">
            <a:extLst>
              <a:ext uri="{FF2B5EF4-FFF2-40B4-BE49-F238E27FC236}">
                <a16:creationId xmlns:a16="http://schemas.microsoft.com/office/drawing/2014/main" id="{8D5BDD46-A316-46A5-9902-2882D39303F4}"/>
              </a:ext>
            </a:extLst>
          </p:cNvPr>
          <p:cNvSpPr txBox="1"/>
          <p:nvPr/>
        </p:nvSpPr>
        <p:spPr>
          <a:xfrm>
            <a:off x="6404130" y="3918289"/>
            <a:ext cx="901148" cy="461665"/>
          </a:xfrm>
          <a:prstGeom prst="rect">
            <a:avLst/>
          </a:prstGeom>
          <a:noFill/>
        </p:spPr>
        <p:txBody>
          <a:bodyPr wrap="square" rtlCol="0">
            <a:spAutoFit/>
          </a:bodyPr>
          <a:lstStyle/>
          <a:p>
            <a:pPr algn="ctr"/>
            <a:r>
              <a:rPr lang="en-GB" sz="1200" b="1" dirty="0"/>
              <a:t>13 </a:t>
            </a:r>
          </a:p>
          <a:p>
            <a:pPr algn="ctr"/>
            <a:r>
              <a:rPr lang="en-GB" sz="1200" b="1" dirty="0"/>
              <a:t>minutes</a:t>
            </a:r>
          </a:p>
        </p:txBody>
      </p:sp>
      <p:sp>
        <p:nvSpPr>
          <p:cNvPr id="35" name="Hexagon 34">
            <a:extLst>
              <a:ext uri="{FF2B5EF4-FFF2-40B4-BE49-F238E27FC236}">
                <a16:creationId xmlns:a16="http://schemas.microsoft.com/office/drawing/2014/main" id="{A36D7A6B-20EA-4586-8FDE-0C341CF7A560}"/>
              </a:ext>
            </a:extLst>
          </p:cNvPr>
          <p:cNvSpPr/>
          <p:nvPr/>
        </p:nvSpPr>
        <p:spPr>
          <a:xfrm>
            <a:off x="5670187" y="2581183"/>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36" name="TextBox 35">
            <a:extLst>
              <a:ext uri="{FF2B5EF4-FFF2-40B4-BE49-F238E27FC236}">
                <a16:creationId xmlns:a16="http://schemas.microsoft.com/office/drawing/2014/main" id="{E774AABE-3325-41F1-99D8-F709C60AE2B4}"/>
              </a:ext>
            </a:extLst>
          </p:cNvPr>
          <p:cNvSpPr txBox="1"/>
          <p:nvPr/>
        </p:nvSpPr>
        <p:spPr>
          <a:xfrm>
            <a:off x="5670187" y="2733648"/>
            <a:ext cx="901148" cy="461665"/>
          </a:xfrm>
          <a:prstGeom prst="rect">
            <a:avLst/>
          </a:prstGeom>
          <a:noFill/>
        </p:spPr>
        <p:txBody>
          <a:bodyPr wrap="square" rtlCol="0">
            <a:spAutoFit/>
          </a:bodyPr>
          <a:lstStyle/>
          <a:p>
            <a:pPr algn="ctr"/>
            <a:r>
              <a:rPr lang="en-GB" sz="1200" b="1" dirty="0"/>
              <a:t>15 </a:t>
            </a:r>
          </a:p>
          <a:p>
            <a:pPr algn="ctr"/>
            <a:r>
              <a:rPr lang="en-GB" sz="1200" b="1" dirty="0"/>
              <a:t>minutes</a:t>
            </a:r>
          </a:p>
        </p:txBody>
      </p:sp>
      <p:sp>
        <p:nvSpPr>
          <p:cNvPr id="38" name="Hexagon 37">
            <a:extLst>
              <a:ext uri="{FF2B5EF4-FFF2-40B4-BE49-F238E27FC236}">
                <a16:creationId xmlns:a16="http://schemas.microsoft.com/office/drawing/2014/main" id="{5050DC86-3390-4AC1-9F06-A69DFBEB99C8}"/>
              </a:ext>
            </a:extLst>
          </p:cNvPr>
          <p:cNvSpPr/>
          <p:nvPr/>
        </p:nvSpPr>
        <p:spPr>
          <a:xfrm>
            <a:off x="4947991" y="3764305"/>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39" name="TextBox 38">
            <a:extLst>
              <a:ext uri="{FF2B5EF4-FFF2-40B4-BE49-F238E27FC236}">
                <a16:creationId xmlns:a16="http://schemas.microsoft.com/office/drawing/2014/main" id="{289F8CF7-491A-419A-86F1-9332BEBF9492}"/>
              </a:ext>
            </a:extLst>
          </p:cNvPr>
          <p:cNvSpPr txBox="1"/>
          <p:nvPr/>
        </p:nvSpPr>
        <p:spPr>
          <a:xfrm>
            <a:off x="4947991" y="3909905"/>
            <a:ext cx="901148" cy="461665"/>
          </a:xfrm>
          <a:prstGeom prst="rect">
            <a:avLst/>
          </a:prstGeom>
          <a:noFill/>
        </p:spPr>
        <p:txBody>
          <a:bodyPr wrap="square" rtlCol="0">
            <a:spAutoFit/>
          </a:bodyPr>
          <a:lstStyle/>
          <a:p>
            <a:pPr algn="ctr"/>
            <a:r>
              <a:rPr lang="en-GB" sz="1200" b="1" dirty="0"/>
              <a:t>11 </a:t>
            </a:r>
          </a:p>
          <a:p>
            <a:pPr algn="ctr"/>
            <a:r>
              <a:rPr lang="en-GB" sz="1200" b="1" dirty="0"/>
              <a:t>minutes</a:t>
            </a:r>
          </a:p>
        </p:txBody>
      </p:sp>
      <p:sp>
        <p:nvSpPr>
          <p:cNvPr id="41" name="Hexagon 40">
            <a:extLst>
              <a:ext uri="{FF2B5EF4-FFF2-40B4-BE49-F238E27FC236}">
                <a16:creationId xmlns:a16="http://schemas.microsoft.com/office/drawing/2014/main" id="{48B968CD-01C1-42AA-8EFD-DBE662315C56}"/>
              </a:ext>
            </a:extLst>
          </p:cNvPr>
          <p:cNvSpPr/>
          <p:nvPr/>
        </p:nvSpPr>
        <p:spPr>
          <a:xfrm>
            <a:off x="6404130" y="2203675"/>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42" name="TextBox 41">
            <a:extLst>
              <a:ext uri="{FF2B5EF4-FFF2-40B4-BE49-F238E27FC236}">
                <a16:creationId xmlns:a16="http://schemas.microsoft.com/office/drawing/2014/main" id="{47E8293D-377C-4F78-B7A9-7AD7F19F04C3}"/>
              </a:ext>
            </a:extLst>
          </p:cNvPr>
          <p:cNvSpPr txBox="1"/>
          <p:nvPr/>
        </p:nvSpPr>
        <p:spPr>
          <a:xfrm>
            <a:off x="6404130" y="2356140"/>
            <a:ext cx="901148" cy="461665"/>
          </a:xfrm>
          <a:prstGeom prst="rect">
            <a:avLst/>
          </a:prstGeom>
          <a:noFill/>
        </p:spPr>
        <p:txBody>
          <a:bodyPr wrap="square" rtlCol="0">
            <a:spAutoFit/>
          </a:bodyPr>
          <a:lstStyle/>
          <a:p>
            <a:pPr algn="ctr"/>
            <a:r>
              <a:rPr lang="en-GB" sz="1200" b="1" dirty="0"/>
              <a:t>9 </a:t>
            </a:r>
          </a:p>
          <a:p>
            <a:pPr algn="ctr"/>
            <a:r>
              <a:rPr lang="en-GB" sz="1200" b="1" dirty="0"/>
              <a:t>minutes</a:t>
            </a:r>
          </a:p>
        </p:txBody>
      </p:sp>
      <p:sp>
        <p:nvSpPr>
          <p:cNvPr id="44" name="Hexagon 43">
            <a:extLst>
              <a:ext uri="{FF2B5EF4-FFF2-40B4-BE49-F238E27FC236}">
                <a16:creationId xmlns:a16="http://schemas.microsoft.com/office/drawing/2014/main" id="{3FD02114-4E78-4E61-B855-82420E2AEEB4}"/>
              </a:ext>
            </a:extLst>
          </p:cNvPr>
          <p:cNvSpPr/>
          <p:nvPr/>
        </p:nvSpPr>
        <p:spPr>
          <a:xfrm>
            <a:off x="5670187" y="3369132"/>
            <a:ext cx="901148" cy="766596"/>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45" name="TextBox 44">
            <a:extLst>
              <a:ext uri="{FF2B5EF4-FFF2-40B4-BE49-F238E27FC236}">
                <a16:creationId xmlns:a16="http://schemas.microsoft.com/office/drawing/2014/main" id="{5AE05E2D-8E19-40DE-B57E-9C367F41A0C8}"/>
              </a:ext>
            </a:extLst>
          </p:cNvPr>
          <p:cNvSpPr txBox="1"/>
          <p:nvPr/>
        </p:nvSpPr>
        <p:spPr>
          <a:xfrm>
            <a:off x="5670187" y="3521597"/>
            <a:ext cx="901148" cy="461665"/>
          </a:xfrm>
          <a:prstGeom prst="rect">
            <a:avLst/>
          </a:prstGeom>
          <a:noFill/>
        </p:spPr>
        <p:txBody>
          <a:bodyPr wrap="square" rtlCol="0">
            <a:spAutoFit/>
          </a:bodyPr>
          <a:lstStyle/>
          <a:p>
            <a:pPr algn="ctr"/>
            <a:r>
              <a:rPr lang="en-GB" sz="1200" b="1" dirty="0"/>
              <a:t>1 </a:t>
            </a:r>
          </a:p>
          <a:p>
            <a:pPr algn="ctr"/>
            <a:r>
              <a:rPr lang="en-GB" sz="1200" b="1" dirty="0"/>
              <a:t>minute</a:t>
            </a:r>
          </a:p>
        </p:txBody>
      </p:sp>
      <p:sp>
        <p:nvSpPr>
          <p:cNvPr id="50" name="Hexagon 49">
            <a:extLst>
              <a:ext uri="{FF2B5EF4-FFF2-40B4-BE49-F238E27FC236}">
                <a16:creationId xmlns:a16="http://schemas.microsoft.com/office/drawing/2014/main" id="{8BC5DD3B-3536-49FA-86F7-80CC4BBB4D83}"/>
              </a:ext>
            </a:extLst>
          </p:cNvPr>
          <p:cNvSpPr/>
          <p:nvPr/>
        </p:nvSpPr>
        <p:spPr>
          <a:xfrm>
            <a:off x="4947991" y="2183714"/>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51" name="TextBox 50">
            <a:extLst>
              <a:ext uri="{FF2B5EF4-FFF2-40B4-BE49-F238E27FC236}">
                <a16:creationId xmlns:a16="http://schemas.microsoft.com/office/drawing/2014/main" id="{A0F23238-74F1-4DD1-B065-E5C500DA0F5F}"/>
              </a:ext>
            </a:extLst>
          </p:cNvPr>
          <p:cNvSpPr txBox="1"/>
          <p:nvPr/>
        </p:nvSpPr>
        <p:spPr>
          <a:xfrm>
            <a:off x="4947991" y="2336179"/>
            <a:ext cx="901148" cy="461665"/>
          </a:xfrm>
          <a:prstGeom prst="rect">
            <a:avLst/>
          </a:prstGeom>
          <a:noFill/>
        </p:spPr>
        <p:txBody>
          <a:bodyPr wrap="square" rtlCol="0">
            <a:spAutoFit/>
          </a:bodyPr>
          <a:lstStyle/>
          <a:p>
            <a:pPr algn="ctr"/>
            <a:r>
              <a:rPr lang="en-GB" sz="1200" b="1" dirty="0"/>
              <a:t>2 </a:t>
            </a:r>
          </a:p>
          <a:p>
            <a:pPr algn="ctr"/>
            <a:r>
              <a:rPr lang="en-GB" sz="1200" b="1" dirty="0"/>
              <a:t>minutes</a:t>
            </a:r>
          </a:p>
        </p:txBody>
      </p:sp>
      <p:sp>
        <p:nvSpPr>
          <p:cNvPr id="53" name="Hexagon 52">
            <a:extLst>
              <a:ext uri="{FF2B5EF4-FFF2-40B4-BE49-F238E27FC236}">
                <a16:creationId xmlns:a16="http://schemas.microsoft.com/office/drawing/2014/main" id="{B9571351-CFB7-4014-BD74-EEAF7F465FCF}"/>
              </a:ext>
            </a:extLst>
          </p:cNvPr>
          <p:cNvSpPr/>
          <p:nvPr/>
        </p:nvSpPr>
        <p:spPr>
          <a:xfrm>
            <a:off x="4217259" y="2544651"/>
            <a:ext cx="901148" cy="842748"/>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54" name="TextBox 53">
            <a:extLst>
              <a:ext uri="{FF2B5EF4-FFF2-40B4-BE49-F238E27FC236}">
                <a16:creationId xmlns:a16="http://schemas.microsoft.com/office/drawing/2014/main" id="{AF15A23E-375B-49D5-A7D6-9FB6905BEF57}"/>
              </a:ext>
            </a:extLst>
          </p:cNvPr>
          <p:cNvSpPr txBox="1"/>
          <p:nvPr/>
        </p:nvSpPr>
        <p:spPr>
          <a:xfrm>
            <a:off x="4217259" y="2712262"/>
            <a:ext cx="901148" cy="461665"/>
          </a:xfrm>
          <a:prstGeom prst="rect">
            <a:avLst/>
          </a:prstGeom>
          <a:noFill/>
        </p:spPr>
        <p:txBody>
          <a:bodyPr wrap="square" rtlCol="0">
            <a:spAutoFit/>
          </a:bodyPr>
          <a:lstStyle/>
          <a:p>
            <a:pPr algn="ctr"/>
            <a:r>
              <a:rPr lang="en-GB" sz="1200" b="1" dirty="0"/>
              <a:t>3 </a:t>
            </a:r>
          </a:p>
          <a:p>
            <a:pPr algn="ctr"/>
            <a:r>
              <a:rPr lang="en-GB" sz="1200" b="1" dirty="0"/>
              <a:t>minutes</a:t>
            </a:r>
          </a:p>
        </p:txBody>
      </p:sp>
      <p:sp>
        <p:nvSpPr>
          <p:cNvPr id="59" name="Hexagon 58">
            <a:extLst>
              <a:ext uri="{FF2B5EF4-FFF2-40B4-BE49-F238E27FC236}">
                <a16:creationId xmlns:a16="http://schemas.microsoft.com/office/drawing/2014/main" id="{7CE52DBD-B5B7-4737-9A05-6D7A0304CEDB}"/>
              </a:ext>
            </a:extLst>
          </p:cNvPr>
          <p:cNvSpPr/>
          <p:nvPr/>
        </p:nvSpPr>
        <p:spPr>
          <a:xfrm>
            <a:off x="4947991" y="4553240"/>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60" name="TextBox 59">
            <a:extLst>
              <a:ext uri="{FF2B5EF4-FFF2-40B4-BE49-F238E27FC236}">
                <a16:creationId xmlns:a16="http://schemas.microsoft.com/office/drawing/2014/main" id="{938B3675-9401-44BB-9AD9-E4625D4CA137}"/>
              </a:ext>
            </a:extLst>
          </p:cNvPr>
          <p:cNvSpPr txBox="1"/>
          <p:nvPr/>
        </p:nvSpPr>
        <p:spPr>
          <a:xfrm>
            <a:off x="4947991" y="4705705"/>
            <a:ext cx="901148" cy="461665"/>
          </a:xfrm>
          <a:prstGeom prst="rect">
            <a:avLst/>
          </a:prstGeom>
          <a:noFill/>
        </p:spPr>
        <p:txBody>
          <a:bodyPr wrap="square" rtlCol="0">
            <a:spAutoFit/>
          </a:bodyPr>
          <a:lstStyle/>
          <a:p>
            <a:pPr algn="ctr"/>
            <a:r>
              <a:rPr lang="en-GB" sz="1200" b="1" dirty="0"/>
              <a:t>5 </a:t>
            </a:r>
          </a:p>
          <a:p>
            <a:pPr algn="ctr"/>
            <a:r>
              <a:rPr lang="en-GB" sz="1200" b="1" dirty="0"/>
              <a:t>minutes</a:t>
            </a:r>
          </a:p>
        </p:txBody>
      </p:sp>
      <p:sp>
        <p:nvSpPr>
          <p:cNvPr id="62" name="Hexagon 61">
            <a:extLst>
              <a:ext uri="{FF2B5EF4-FFF2-40B4-BE49-F238E27FC236}">
                <a16:creationId xmlns:a16="http://schemas.microsoft.com/office/drawing/2014/main" id="{81335294-8E58-4D8D-B865-1009375BCC5D}"/>
              </a:ext>
            </a:extLst>
          </p:cNvPr>
          <p:cNvSpPr/>
          <p:nvPr/>
        </p:nvSpPr>
        <p:spPr>
          <a:xfrm>
            <a:off x="4217259" y="4135728"/>
            <a:ext cx="901148" cy="82725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63" name="TextBox 62">
            <a:extLst>
              <a:ext uri="{FF2B5EF4-FFF2-40B4-BE49-F238E27FC236}">
                <a16:creationId xmlns:a16="http://schemas.microsoft.com/office/drawing/2014/main" id="{B6968617-C850-40D8-B298-E695CF821EE4}"/>
              </a:ext>
            </a:extLst>
          </p:cNvPr>
          <p:cNvSpPr txBox="1"/>
          <p:nvPr/>
        </p:nvSpPr>
        <p:spPr>
          <a:xfrm>
            <a:off x="4217259" y="4300256"/>
            <a:ext cx="901148" cy="461665"/>
          </a:xfrm>
          <a:prstGeom prst="rect">
            <a:avLst/>
          </a:prstGeom>
          <a:noFill/>
        </p:spPr>
        <p:txBody>
          <a:bodyPr wrap="square" rtlCol="0">
            <a:spAutoFit/>
          </a:bodyPr>
          <a:lstStyle/>
          <a:p>
            <a:pPr algn="ctr"/>
            <a:r>
              <a:rPr lang="en-GB" sz="1200" b="1" dirty="0"/>
              <a:t>4 </a:t>
            </a:r>
          </a:p>
          <a:p>
            <a:pPr algn="ctr"/>
            <a:r>
              <a:rPr lang="en-GB" sz="1200" b="1" dirty="0"/>
              <a:t>minutes</a:t>
            </a:r>
          </a:p>
        </p:txBody>
      </p:sp>
      <p:sp>
        <p:nvSpPr>
          <p:cNvPr id="65" name="Hexagon 64">
            <a:extLst>
              <a:ext uri="{FF2B5EF4-FFF2-40B4-BE49-F238E27FC236}">
                <a16:creationId xmlns:a16="http://schemas.microsoft.com/office/drawing/2014/main" id="{6F67E331-5F74-45CC-A57C-FB36B268218A}"/>
              </a:ext>
            </a:extLst>
          </p:cNvPr>
          <p:cNvSpPr/>
          <p:nvPr/>
        </p:nvSpPr>
        <p:spPr>
          <a:xfrm>
            <a:off x="7136891" y="4157430"/>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66" name="TextBox 65">
            <a:extLst>
              <a:ext uri="{FF2B5EF4-FFF2-40B4-BE49-F238E27FC236}">
                <a16:creationId xmlns:a16="http://schemas.microsoft.com/office/drawing/2014/main" id="{752E2626-B4A1-4DE0-B712-710FDCB99D17}"/>
              </a:ext>
            </a:extLst>
          </p:cNvPr>
          <p:cNvSpPr txBox="1"/>
          <p:nvPr/>
        </p:nvSpPr>
        <p:spPr>
          <a:xfrm>
            <a:off x="7136891" y="4309895"/>
            <a:ext cx="901148" cy="461665"/>
          </a:xfrm>
          <a:prstGeom prst="rect">
            <a:avLst/>
          </a:prstGeom>
          <a:noFill/>
        </p:spPr>
        <p:txBody>
          <a:bodyPr wrap="square" rtlCol="0">
            <a:spAutoFit/>
          </a:bodyPr>
          <a:lstStyle/>
          <a:p>
            <a:pPr algn="ctr"/>
            <a:r>
              <a:rPr lang="en-GB" sz="1200" b="1" dirty="0"/>
              <a:t>7 </a:t>
            </a:r>
          </a:p>
          <a:p>
            <a:pPr algn="ctr"/>
            <a:r>
              <a:rPr lang="en-GB" sz="1200" b="1" dirty="0"/>
              <a:t>minutes</a:t>
            </a:r>
          </a:p>
        </p:txBody>
      </p:sp>
      <p:sp>
        <p:nvSpPr>
          <p:cNvPr id="68" name="Hexagon 67">
            <a:extLst>
              <a:ext uri="{FF2B5EF4-FFF2-40B4-BE49-F238E27FC236}">
                <a16:creationId xmlns:a16="http://schemas.microsoft.com/office/drawing/2014/main" id="{D59CD63E-6BBB-42F4-96EB-FB4DE33C2535}"/>
              </a:ext>
            </a:extLst>
          </p:cNvPr>
          <p:cNvSpPr/>
          <p:nvPr/>
        </p:nvSpPr>
        <p:spPr>
          <a:xfrm>
            <a:off x="6404130" y="4552607"/>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69" name="TextBox 68">
            <a:extLst>
              <a:ext uri="{FF2B5EF4-FFF2-40B4-BE49-F238E27FC236}">
                <a16:creationId xmlns:a16="http://schemas.microsoft.com/office/drawing/2014/main" id="{74E5829F-4D2A-4731-8E7C-10B2F13A8E86}"/>
              </a:ext>
            </a:extLst>
          </p:cNvPr>
          <p:cNvSpPr txBox="1"/>
          <p:nvPr/>
        </p:nvSpPr>
        <p:spPr>
          <a:xfrm>
            <a:off x="6404130" y="4705072"/>
            <a:ext cx="901148" cy="461665"/>
          </a:xfrm>
          <a:prstGeom prst="rect">
            <a:avLst/>
          </a:prstGeom>
          <a:noFill/>
        </p:spPr>
        <p:txBody>
          <a:bodyPr wrap="square" rtlCol="0">
            <a:spAutoFit/>
          </a:bodyPr>
          <a:lstStyle/>
          <a:p>
            <a:pPr algn="ctr"/>
            <a:r>
              <a:rPr lang="en-GB" sz="1200" b="1" dirty="0"/>
              <a:t>6 </a:t>
            </a:r>
          </a:p>
          <a:p>
            <a:pPr algn="ctr"/>
            <a:r>
              <a:rPr lang="en-GB" sz="1200" b="1" dirty="0"/>
              <a:t>minutes</a:t>
            </a:r>
          </a:p>
        </p:txBody>
      </p:sp>
      <p:sp>
        <p:nvSpPr>
          <p:cNvPr id="77" name="Hexagon 76">
            <a:extLst>
              <a:ext uri="{FF2B5EF4-FFF2-40B4-BE49-F238E27FC236}">
                <a16:creationId xmlns:a16="http://schemas.microsoft.com/office/drawing/2014/main" id="{941CD3A0-EC77-4ECD-BFA4-2D11F17E9FAB}"/>
              </a:ext>
            </a:extLst>
          </p:cNvPr>
          <p:cNvSpPr/>
          <p:nvPr/>
        </p:nvSpPr>
        <p:spPr>
          <a:xfrm>
            <a:off x="7136891" y="2596038"/>
            <a:ext cx="901148" cy="7665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78" name="TextBox 77">
            <a:extLst>
              <a:ext uri="{FF2B5EF4-FFF2-40B4-BE49-F238E27FC236}">
                <a16:creationId xmlns:a16="http://schemas.microsoft.com/office/drawing/2014/main" id="{6864C889-935A-4A20-84B1-B3503571175B}"/>
              </a:ext>
            </a:extLst>
          </p:cNvPr>
          <p:cNvSpPr txBox="1"/>
          <p:nvPr/>
        </p:nvSpPr>
        <p:spPr>
          <a:xfrm>
            <a:off x="7136891" y="2748503"/>
            <a:ext cx="901148" cy="461665"/>
          </a:xfrm>
          <a:prstGeom prst="rect">
            <a:avLst/>
          </a:prstGeom>
          <a:noFill/>
        </p:spPr>
        <p:txBody>
          <a:bodyPr wrap="square" rtlCol="0">
            <a:spAutoFit/>
          </a:bodyPr>
          <a:lstStyle/>
          <a:p>
            <a:pPr algn="ctr"/>
            <a:r>
              <a:rPr lang="en-GB" sz="1200" b="1" dirty="0"/>
              <a:t>8 </a:t>
            </a:r>
          </a:p>
          <a:p>
            <a:pPr algn="ctr"/>
            <a:r>
              <a:rPr lang="en-GB" sz="1200" b="1" dirty="0"/>
              <a:t>minutes</a:t>
            </a:r>
          </a:p>
        </p:txBody>
      </p:sp>
      <p:grpSp>
        <p:nvGrpSpPr>
          <p:cNvPr id="103" name="Group 102">
            <a:extLst>
              <a:ext uri="{FF2B5EF4-FFF2-40B4-BE49-F238E27FC236}">
                <a16:creationId xmlns:a16="http://schemas.microsoft.com/office/drawing/2014/main" id="{E4D6AB2F-8477-4D27-86AE-56A502CF5085}"/>
              </a:ext>
            </a:extLst>
          </p:cNvPr>
          <p:cNvGrpSpPr/>
          <p:nvPr/>
        </p:nvGrpSpPr>
        <p:grpSpPr>
          <a:xfrm>
            <a:off x="4187783" y="1782247"/>
            <a:ext cx="3915828" cy="4088061"/>
            <a:chOff x="2563117" y="1658363"/>
            <a:chExt cx="3915828" cy="4088061"/>
          </a:xfrm>
        </p:grpSpPr>
        <p:sp>
          <p:nvSpPr>
            <p:cNvPr id="47" name="Hexagon 46">
              <a:extLst>
                <a:ext uri="{FF2B5EF4-FFF2-40B4-BE49-F238E27FC236}">
                  <a16:creationId xmlns:a16="http://schemas.microsoft.com/office/drawing/2014/main" id="{CBBF5704-F3B1-419C-B6F2-C60B46BCF866}"/>
                </a:ext>
              </a:extLst>
            </p:cNvPr>
            <p:cNvSpPr/>
            <p:nvPr/>
          </p:nvSpPr>
          <p:spPr>
            <a:xfrm>
              <a:off x="4060840" y="1658363"/>
              <a:ext cx="901148" cy="766596"/>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56" name="Hexagon 55">
              <a:extLst>
                <a:ext uri="{FF2B5EF4-FFF2-40B4-BE49-F238E27FC236}">
                  <a16:creationId xmlns:a16="http://schemas.microsoft.com/office/drawing/2014/main" id="{39AE7C33-677C-4744-A472-478A1D386BD1}"/>
                </a:ext>
              </a:extLst>
            </p:cNvPr>
            <p:cNvSpPr/>
            <p:nvPr/>
          </p:nvSpPr>
          <p:spPr>
            <a:xfrm>
              <a:off x="2583457" y="3283779"/>
              <a:ext cx="919283" cy="808386"/>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74" name="Hexagon 73">
              <a:extLst>
                <a:ext uri="{FF2B5EF4-FFF2-40B4-BE49-F238E27FC236}">
                  <a16:creationId xmlns:a16="http://schemas.microsoft.com/office/drawing/2014/main" id="{4DEBC16F-6BEC-49F6-929B-E6BAE46C0BB5}"/>
                </a:ext>
              </a:extLst>
            </p:cNvPr>
            <p:cNvSpPr/>
            <p:nvPr/>
          </p:nvSpPr>
          <p:spPr>
            <a:xfrm>
              <a:off x="5506688" y="3211708"/>
              <a:ext cx="972257" cy="9289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71" name="Hexagon 70">
              <a:extLst>
                <a:ext uri="{FF2B5EF4-FFF2-40B4-BE49-F238E27FC236}">
                  <a16:creationId xmlns:a16="http://schemas.microsoft.com/office/drawing/2014/main" id="{AF09FC61-DF75-4F75-AA13-94DBAE2A3948}"/>
                </a:ext>
              </a:extLst>
            </p:cNvPr>
            <p:cNvSpPr/>
            <p:nvPr/>
          </p:nvSpPr>
          <p:spPr>
            <a:xfrm>
              <a:off x="4060840" y="4979828"/>
              <a:ext cx="901148" cy="766596"/>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86" name="Hexagon 85">
              <a:extLst>
                <a:ext uri="{FF2B5EF4-FFF2-40B4-BE49-F238E27FC236}">
                  <a16:creationId xmlns:a16="http://schemas.microsoft.com/office/drawing/2014/main" id="{FA2FFDBC-1EF2-4A60-882E-F961BE13742C}"/>
                </a:ext>
              </a:extLst>
            </p:cNvPr>
            <p:cNvSpPr/>
            <p:nvPr/>
          </p:nvSpPr>
          <p:spPr>
            <a:xfrm>
              <a:off x="2563117" y="2409012"/>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88" name="Hexagon 87">
              <a:extLst>
                <a:ext uri="{FF2B5EF4-FFF2-40B4-BE49-F238E27FC236}">
                  <a16:creationId xmlns:a16="http://schemas.microsoft.com/office/drawing/2014/main" id="{D7DE3D75-DD51-4B49-93CD-FCAC9DC8ED44}"/>
                </a:ext>
              </a:extLst>
            </p:cNvPr>
            <p:cNvSpPr/>
            <p:nvPr/>
          </p:nvSpPr>
          <p:spPr>
            <a:xfrm>
              <a:off x="3304316" y="1978473"/>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89" name="Hexagon 88">
              <a:extLst>
                <a:ext uri="{FF2B5EF4-FFF2-40B4-BE49-F238E27FC236}">
                  <a16:creationId xmlns:a16="http://schemas.microsoft.com/office/drawing/2014/main" id="{07A4ABBA-7CD2-4CC5-BCAB-713B02F63B85}"/>
                </a:ext>
              </a:extLst>
            </p:cNvPr>
            <p:cNvSpPr/>
            <p:nvPr/>
          </p:nvSpPr>
          <p:spPr>
            <a:xfrm>
              <a:off x="4778235" y="1981361"/>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0" name="Hexagon 89">
              <a:extLst>
                <a:ext uri="{FF2B5EF4-FFF2-40B4-BE49-F238E27FC236}">
                  <a16:creationId xmlns:a16="http://schemas.microsoft.com/office/drawing/2014/main" id="{1C026393-8B1F-4E60-AD28-445119A77CE7}"/>
                </a:ext>
              </a:extLst>
            </p:cNvPr>
            <p:cNvSpPr/>
            <p:nvPr/>
          </p:nvSpPr>
          <p:spPr>
            <a:xfrm>
              <a:off x="5514418" y="2399370"/>
              <a:ext cx="941831" cy="8123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1" name="Hexagon 90">
              <a:extLst>
                <a:ext uri="{FF2B5EF4-FFF2-40B4-BE49-F238E27FC236}">
                  <a16:creationId xmlns:a16="http://schemas.microsoft.com/office/drawing/2014/main" id="{503DB7FC-94E9-46A9-8B0A-D1CBE4079103}"/>
                </a:ext>
              </a:extLst>
            </p:cNvPr>
            <p:cNvSpPr/>
            <p:nvPr/>
          </p:nvSpPr>
          <p:spPr>
            <a:xfrm>
              <a:off x="4040499" y="2412004"/>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2" name="Hexagon 91">
              <a:extLst>
                <a:ext uri="{FF2B5EF4-FFF2-40B4-BE49-F238E27FC236}">
                  <a16:creationId xmlns:a16="http://schemas.microsoft.com/office/drawing/2014/main" id="{7F204FA1-B7ED-4EC1-99EE-2A9F3B4DE6E8}"/>
                </a:ext>
              </a:extLst>
            </p:cNvPr>
            <p:cNvSpPr/>
            <p:nvPr/>
          </p:nvSpPr>
          <p:spPr>
            <a:xfrm>
              <a:off x="3304316" y="2832163"/>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3" name="Hexagon 92">
              <a:extLst>
                <a:ext uri="{FF2B5EF4-FFF2-40B4-BE49-F238E27FC236}">
                  <a16:creationId xmlns:a16="http://schemas.microsoft.com/office/drawing/2014/main" id="{0B29AB20-E26F-4D95-BB26-445D11863E10}"/>
                </a:ext>
              </a:extLst>
            </p:cNvPr>
            <p:cNvSpPr/>
            <p:nvPr/>
          </p:nvSpPr>
          <p:spPr>
            <a:xfrm>
              <a:off x="4778235" y="2820235"/>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4" name="Hexagon 93">
              <a:extLst>
                <a:ext uri="{FF2B5EF4-FFF2-40B4-BE49-F238E27FC236}">
                  <a16:creationId xmlns:a16="http://schemas.microsoft.com/office/drawing/2014/main" id="{CAE7CCF3-ED94-4396-BB7E-9737265DFBFD}"/>
                </a:ext>
              </a:extLst>
            </p:cNvPr>
            <p:cNvSpPr/>
            <p:nvPr/>
          </p:nvSpPr>
          <p:spPr>
            <a:xfrm>
              <a:off x="4040499" y="3248204"/>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5" name="Hexagon 94">
              <a:extLst>
                <a:ext uri="{FF2B5EF4-FFF2-40B4-BE49-F238E27FC236}">
                  <a16:creationId xmlns:a16="http://schemas.microsoft.com/office/drawing/2014/main" id="{CE15E85B-AFD8-4E64-A5C0-0B25110174FE}"/>
                </a:ext>
              </a:extLst>
            </p:cNvPr>
            <p:cNvSpPr/>
            <p:nvPr/>
          </p:nvSpPr>
          <p:spPr>
            <a:xfrm>
              <a:off x="2563117" y="4098512"/>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6" name="Hexagon 95">
              <a:extLst>
                <a:ext uri="{FF2B5EF4-FFF2-40B4-BE49-F238E27FC236}">
                  <a16:creationId xmlns:a16="http://schemas.microsoft.com/office/drawing/2014/main" id="{923AC6E8-BD68-4889-9ED0-45B2EF2C0673}"/>
                </a:ext>
              </a:extLst>
            </p:cNvPr>
            <p:cNvSpPr/>
            <p:nvPr/>
          </p:nvSpPr>
          <p:spPr>
            <a:xfrm>
              <a:off x="3304316" y="4526481"/>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7" name="Hexagon 96">
              <a:extLst>
                <a:ext uri="{FF2B5EF4-FFF2-40B4-BE49-F238E27FC236}">
                  <a16:creationId xmlns:a16="http://schemas.microsoft.com/office/drawing/2014/main" id="{273E82DD-1ADA-472A-8C46-2C9C8BDABE34}"/>
                </a:ext>
              </a:extLst>
            </p:cNvPr>
            <p:cNvSpPr/>
            <p:nvPr/>
          </p:nvSpPr>
          <p:spPr>
            <a:xfrm>
              <a:off x="3304316" y="3680282"/>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8" name="Hexagon 97">
              <a:extLst>
                <a:ext uri="{FF2B5EF4-FFF2-40B4-BE49-F238E27FC236}">
                  <a16:creationId xmlns:a16="http://schemas.microsoft.com/office/drawing/2014/main" id="{5B6E67C2-7377-4E04-80DF-BFA039E23311}"/>
                </a:ext>
              </a:extLst>
            </p:cNvPr>
            <p:cNvSpPr/>
            <p:nvPr/>
          </p:nvSpPr>
          <p:spPr>
            <a:xfrm>
              <a:off x="4040499" y="4112359"/>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99" name="Hexagon 98">
              <a:extLst>
                <a:ext uri="{FF2B5EF4-FFF2-40B4-BE49-F238E27FC236}">
                  <a16:creationId xmlns:a16="http://schemas.microsoft.com/office/drawing/2014/main" id="{BB8D5962-98A8-4A5A-BA37-ABC09A807C27}"/>
                </a:ext>
              </a:extLst>
            </p:cNvPr>
            <p:cNvSpPr/>
            <p:nvPr/>
          </p:nvSpPr>
          <p:spPr>
            <a:xfrm>
              <a:off x="4778235" y="3684390"/>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00" name="Hexagon 99">
              <a:extLst>
                <a:ext uri="{FF2B5EF4-FFF2-40B4-BE49-F238E27FC236}">
                  <a16:creationId xmlns:a16="http://schemas.microsoft.com/office/drawing/2014/main" id="{1035BB0E-CD06-42F9-B335-72DB2567C87A}"/>
                </a:ext>
              </a:extLst>
            </p:cNvPr>
            <p:cNvSpPr/>
            <p:nvPr/>
          </p:nvSpPr>
          <p:spPr>
            <a:xfrm>
              <a:off x="5521901" y="4112359"/>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01" name="Hexagon 100">
              <a:extLst>
                <a:ext uri="{FF2B5EF4-FFF2-40B4-BE49-F238E27FC236}">
                  <a16:creationId xmlns:a16="http://schemas.microsoft.com/office/drawing/2014/main" id="{BE73ECA0-F590-4F6E-BDFD-EA78581E5609}"/>
                </a:ext>
              </a:extLst>
            </p:cNvPr>
            <p:cNvSpPr/>
            <p:nvPr/>
          </p:nvSpPr>
          <p:spPr>
            <a:xfrm>
              <a:off x="4778235" y="4551859"/>
              <a:ext cx="941831" cy="855938"/>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02" name="TextBox 101">
              <a:extLst>
                <a:ext uri="{FF2B5EF4-FFF2-40B4-BE49-F238E27FC236}">
                  <a16:creationId xmlns:a16="http://schemas.microsoft.com/office/drawing/2014/main" id="{B45AC0AA-0AEB-4E28-9421-135366E9F619}"/>
                </a:ext>
              </a:extLst>
            </p:cNvPr>
            <p:cNvSpPr txBox="1"/>
            <p:nvPr/>
          </p:nvSpPr>
          <p:spPr>
            <a:xfrm>
              <a:off x="4060840" y="3456736"/>
              <a:ext cx="901148" cy="276999"/>
            </a:xfrm>
            <a:prstGeom prst="rect">
              <a:avLst/>
            </a:prstGeom>
            <a:noFill/>
          </p:spPr>
          <p:txBody>
            <a:bodyPr wrap="square" rtlCol="0">
              <a:spAutoFit/>
            </a:bodyPr>
            <a:lstStyle/>
            <a:p>
              <a:pPr algn="ctr"/>
              <a:r>
                <a:rPr lang="en-GB" sz="1200" b="1" dirty="0"/>
                <a:t>Time is up</a:t>
              </a:r>
            </a:p>
          </p:txBody>
        </p:sp>
      </p:grpSp>
      <p:sp>
        <p:nvSpPr>
          <p:cNvPr id="104" name="TextBox 103">
            <a:extLst>
              <a:ext uri="{FF2B5EF4-FFF2-40B4-BE49-F238E27FC236}">
                <a16:creationId xmlns:a16="http://schemas.microsoft.com/office/drawing/2014/main" id="{61E8B485-E3AD-4459-815F-7218F281C5D8}"/>
              </a:ext>
            </a:extLst>
          </p:cNvPr>
          <p:cNvSpPr txBox="1"/>
          <p:nvPr/>
        </p:nvSpPr>
        <p:spPr>
          <a:xfrm>
            <a:off x="518624" y="1808468"/>
            <a:ext cx="2934002" cy="3724096"/>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Planning</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out your idea with labels. Provide as much detail of the construction as possible </a:t>
            </a:r>
            <a:r>
              <a:rPr lang="en-GB" sz="1600" b="1" dirty="0">
                <a:latin typeface="Arial" panose="020B0604020202020204" pitchFamily="34" charset="0"/>
                <a:cs typeface="Arial" panose="020B0604020202020204" pitchFamily="34" charset="0"/>
              </a:rPr>
              <a:t>(5 marks).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the electronic circuit(s) you will use </a:t>
            </a:r>
            <a:r>
              <a:rPr lang="en-GB" sz="1600" b="1" dirty="0">
                <a:latin typeface="Arial" panose="020B0604020202020204" pitchFamily="34" charset="0"/>
                <a:cs typeface="Arial" panose="020B0604020202020204" pitchFamily="34" charset="0"/>
              </a:rPr>
              <a:t>(5 marks).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Explain how your idea will help the Webb telescope mission </a:t>
            </a:r>
            <a:r>
              <a:rPr lang="en-GB" sz="1600" b="1" dirty="0">
                <a:latin typeface="Arial" panose="020B0604020202020204" pitchFamily="34" charset="0"/>
                <a:cs typeface="Arial" panose="020B0604020202020204" pitchFamily="34" charset="0"/>
              </a:rPr>
              <a:t>(3 marks).</a:t>
            </a:r>
          </a:p>
        </p:txBody>
      </p:sp>
    </p:spTree>
    <p:extLst>
      <p:ext uri="{BB962C8B-B14F-4D97-AF65-F5344CB8AC3E}">
        <p14:creationId xmlns:p14="http://schemas.microsoft.com/office/powerpoint/2010/main" val="6775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xit" presetSubtype="0" fill="hold" grpId="0" nodeType="withEffect">
                                  <p:stCondLst>
                                    <p:cond delay="59000"/>
                                  </p:stCondLst>
                                  <p:childTnLst>
                                    <p:animEffect transition="out" filter="fade">
                                      <p:cBhvr>
                                        <p:cTn id="12" dur="1000"/>
                                        <p:tgtEl>
                                          <p:spTgt spid="36"/>
                                        </p:tgtEl>
                                      </p:cBhvr>
                                    </p:animEffect>
                                    <p:set>
                                      <p:cBhvr>
                                        <p:cTn id="13" dur="1" fill="hold">
                                          <p:stCondLst>
                                            <p:cond delay="999"/>
                                          </p:stCondLst>
                                        </p:cTn>
                                        <p:tgtEl>
                                          <p:spTgt spid="36"/>
                                        </p:tgtEl>
                                        <p:attrNameLst>
                                          <p:attrName>style.visibility</p:attrName>
                                        </p:attrNameLst>
                                      </p:cBhvr>
                                      <p:to>
                                        <p:strVal val="hidden"/>
                                      </p:to>
                                    </p:set>
                                  </p:childTnLst>
                                </p:cTn>
                              </p:par>
                            </p:childTnLst>
                          </p:cTn>
                        </p:par>
                        <p:par>
                          <p:cTn id="14" fill="hold">
                            <p:stCondLst>
                              <p:cond delay="60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par>
                                <p:cTn id="21" presetID="10" presetClass="exit" presetSubtype="0" fill="hold" grpId="1" nodeType="withEffect">
                                  <p:stCondLst>
                                    <p:cond delay="59000"/>
                                  </p:stCondLst>
                                  <p:childTnLst>
                                    <p:animEffect transition="out" filter="fade">
                                      <p:cBhvr>
                                        <p:cTn id="22" dur="1000"/>
                                        <p:tgtEl>
                                          <p:spTgt spid="27"/>
                                        </p:tgtEl>
                                      </p:cBhvr>
                                    </p:animEffect>
                                    <p:set>
                                      <p:cBhvr>
                                        <p:cTn id="23" dur="1" fill="hold">
                                          <p:stCondLst>
                                            <p:cond delay="999"/>
                                          </p:stCondLst>
                                        </p:cTn>
                                        <p:tgtEl>
                                          <p:spTgt spid="27"/>
                                        </p:tgtEl>
                                        <p:attrNameLst>
                                          <p:attrName>style.visibility</p:attrName>
                                        </p:attrNameLst>
                                      </p:cBhvr>
                                      <p:to>
                                        <p:strVal val="hidden"/>
                                      </p:to>
                                    </p:set>
                                  </p:childTnLst>
                                </p:cTn>
                              </p:par>
                            </p:childTnLst>
                          </p:cTn>
                        </p:par>
                        <p:par>
                          <p:cTn id="24" fill="hold">
                            <p:stCondLst>
                              <p:cond delay="120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par>
                                <p:cTn id="31" presetID="10" presetClass="exit" presetSubtype="0" fill="hold" grpId="1" nodeType="withEffect">
                                  <p:stCondLst>
                                    <p:cond delay="59000"/>
                                  </p:stCondLst>
                                  <p:childTnLst>
                                    <p:animEffect transition="out" filter="fade">
                                      <p:cBhvr>
                                        <p:cTn id="32" dur="1000"/>
                                        <p:tgtEl>
                                          <p:spTgt spid="33"/>
                                        </p:tgtEl>
                                      </p:cBhvr>
                                    </p:animEffect>
                                    <p:set>
                                      <p:cBhvr>
                                        <p:cTn id="33" dur="1" fill="hold">
                                          <p:stCondLst>
                                            <p:cond delay="999"/>
                                          </p:stCondLst>
                                        </p:cTn>
                                        <p:tgtEl>
                                          <p:spTgt spid="33"/>
                                        </p:tgtEl>
                                        <p:attrNameLst>
                                          <p:attrName>style.visibility</p:attrName>
                                        </p:attrNameLst>
                                      </p:cBhvr>
                                      <p:to>
                                        <p:strVal val="hidden"/>
                                      </p:to>
                                    </p:set>
                                  </p:childTnLst>
                                </p:cTn>
                              </p:par>
                            </p:childTnLst>
                          </p:cTn>
                        </p:par>
                        <p:par>
                          <p:cTn id="34" fill="hold">
                            <p:stCondLst>
                              <p:cond delay="1800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10" presetClass="exit" presetSubtype="0" fill="hold" grpId="1" nodeType="withEffect">
                                  <p:stCondLst>
                                    <p:cond delay="59000"/>
                                  </p:stCondLst>
                                  <p:childTnLst>
                                    <p:animEffect transition="out" filter="fade">
                                      <p:cBhvr>
                                        <p:cTn id="42" dur="1000"/>
                                        <p:tgtEl>
                                          <p:spTgt spid="30"/>
                                        </p:tgtEl>
                                      </p:cBhvr>
                                    </p:animEffect>
                                    <p:set>
                                      <p:cBhvr>
                                        <p:cTn id="43" dur="1" fill="hold">
                                          <p:stCondLst>
                                            <p:cond delay="999"/>
                                          </p:stCondLst>
                                        </p:cTn>
                                        <p:tgtEl>
                                          <p:spTgt spid="30"/>
                                        </p:tgtEl>
                                        <p:attrNameLst>
                                          <p:attrName>style.visibility</p:attrName>
                                        </p:attrNameLst>
                                      </p:cBhvr>
                                      <p:to>
                                        <p:strVal val="hidden"/>
                                      </p:to>
                                    </p:set>
                                  </p:childTnLst>
                                </p:cTn>
                              </p:par>
                            </p:childTnLst>
                          </p:cTn>
                        </p:par>
                        <p:par>
                          <p:cTn id="44" fill="hold">
                            <p:stCondLst>
                              <p:cond delay="240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1000"/>
                                        <p:tgtEl>
                                          <p:spTgt spid="39"/>
                                        </p:tgtEl>
                                      </p:cBhvr>
                                    </p:animEffect>
                                  </p:childTnLst>
                                </p:cTn>
                              </p:par>
                              <p:par>
                                <p:cTn id="51" presetID="10" presetClass="exit" presetSubtype="0" fill="hold" grpId="1" nodeType="withEffect">
                                  <p:stCondLst>
                                    <p:cond delay="59000"/>
                                  </p:stCondLst>
                                  <p:childTnLst>
                                    <p:animEffect transition="out" filter="fade">
                                      <p:cBhvr>
                                        <p:cTn id="52" dur="1000"/>
                                        <p:tgtEl>
                                          <p:spTgt spid="39"/>
                                        </p:tgtEl>
                                      </p:cBhvr>
                                    </p:animEffect>
                                    <p:set>
                                      <p:cBhvr>
                                        <p:cTn id="53" dur="1" fill="hold">
                                          <p:stCondLst>
                                            <p:cond delay="999"/>
                                          </p:stCondLst>
                                        </p:cTn>
                                        <p:tgtEl>
                                          <p:spTgt spid="39"/>
                                        </p:tgtEl>
                                        <p:attrNameLst>
                                          <p:attrName>style.visibility</p:attrName>
                                        </p:attrNameLst>
                                      </p:cBhvr>
                                      <p:to>
                                        <p:strVal val="hidden"/>
                                      </p:to>
                                    </p:set>
                                  </p:childTnLst>
                                </p:cTn>
                              </p:par>
                            </p:childTnLst>
                          </p:cTn>
                        </p:par>
                        <p:par>
                          <p:cTn id="54" fill="hold">
                            <p:stCondLst>
                              <p:cond delay="300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childTnLst>
                                </p:cTn>
                              </p:par>
                              <p:par>
                                <p:cTn id="61" presetID="10" presetClass="exit" presetSubtype="0" fill="hold" grpId="1" nodeType="withEffect">
                                  <p:stCondLst>
                                    <p:cond delay="59000"/>
                                  </p:stCondLst>
                                  <p:childTnLst>
                                    <p:animEffect transition="out" filter="fade">
                                      <p:cBhvr>
                                        <p:cTn id="62" dur="1000"/>
                                        <p:tgtEl>
                                          <p:spTgt spid="23"/>
                                        </p:tgtEl>
                                      </p:cBhvr>
                                    </p:animEffect>
                                    <p:set>
                                      <p:cBhvr>
                                        <p:cTn id="63" dur="1" fill="hold">
                                          <p:stCondLst>
                                            <p:cond delay="999"/>
                                          </p:stCondLst>
                                        </p:cTn>
                                        <p:tgtEl>
                                          <p:spTgt spid="23"/>
                                        </p:tgtEl>
                                        <p:attrNameLst>
                                          <p:attrName>style.visibility</p:attrName>
                                        </p:attrNameLst>
                                      </p:cBhvr>
                                      <p:to>
                                        <p:strVal val="hidden"/>
                                      </p:to>
                                    </p:set>
                                  </p:childTnLst>
                                </p:cTn>
                              </p:par>
                            </p:childTnLst>
                          </p:cTn>
                        </p:par>
                        <p:par>
                          <p:cTn id="64" fill="hold">
                            <p:stCondLst>
                              <p:cond delay="3600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childTnLst>
                                </p:cTn>
                              </p:par>
                              <p:par>
                                <p:cTn id="71" presetID="10" presetClass="exit" presetSubtype="0" fill="hold" grpId="1" nodeType="withEffect">
                                  <p:stCondLst>
                                    <p:cond delay="59000"/>
                                  </p:stCondLst>
                                  <p:childTnLst>
                                    <p:animEffect transition="out" filter="fade">
                                      <p:cBhvr>
                                        <p:cTn id="72" dur="1000"/>
                                        <p:tgtEl>
                                          <p:spTgt spid="42"/>
                                        </p:tgtEl>
                                      </p:cBhvr>
                                    </p:animEffect>
                                    <p:set>
                                      <p:cBhvr>
                                        <p:cTn id="73" dur="1" fill="hold">
                                          <p:stCondLst>
                                            <p:cond delay="999"/>
                                          </p:stCondLst>
                                        </p:cTn>
                                        <p:tgtEl>
                                          <p:spTgt spid="42"/>
                                        </p:tgtEl>
                                        <p:attrNameLst>
                                          <p:attrName>style.visibility</p:attrName>
                                        </p:attrNameLst>
                                      </p:cBhvr>
                                      <p:to>
                                        <p:strVal val="hidden"/>
                                      </p:to>
                                    </p:set>
                                  </p:childTnLst>
                                </p:cTn>
                              </p:par>
                            </p:childTnLst>
                          </p:cTn>
                        </p:par>
                        <p:par>
                          <p:cTn id="74" fill="hold">
                            <p:stCondLst>
                              <p:cond delay="420000"/>
                            </p:stCondLst>
                            <p:childTnLst>
                              <p:par>
                                <p:cTn id="75" presetID="10" presetClass="entr" presetSubtype="0"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8"/>
                                        </p:tgtEl>
                                        <p:attrNameLst>
                                          <p:attrName>style.visibility</p:attrName>
                                        </p:attrNameLst>
                                      </p:cBhvr>
                                      <p:to>
                                        <p:strVal val="visible"/>
                                      </p:to>
                                    </p:set>
                                    <p:animEffect transition="in" filter="fade">
                                      <p:cBhvr>
                                        <p:cTn id="80" dur="1000"/>
                                        <p:tgtEl>
                                          <p:spTgt spid="78"/>
                                        </p:tgtEl>
                                      </p:cBhvr>
                                    </p:animEffect>
                                  </p:childTnLst>
                                </p:cTn>
                              </p:par>
                              <p:par>
                                <p:cTn id="81" presetID="10" presetClass="exit" presetSubtype="0" fill="hold" grpId="1" nodeType="withEffect">
                                  <p:stCondLst>
                                    <p:cond delay="59000"/>
                                  </p:stCondLst>
                                  <p:childTnLst>
                                    <p:animEffect transition="out" filter="fade">
                                      <p:cBhvr>
                                        <p:cTn id="82" dur="400"/>
                                        <p:tgtEl>
                                          <p:spTgt spid="78"/>
                                        </p:tgtEl>
                                      </p:cBhvr>
                                    </p:animEffect>
                                    <p:set>
                                      <p:cBhvr>
                                        <p:cTn id="83" dur="1" fill="hold">
                                          <p:stCondLst>
                                            <p:cond delay="399"/>
                                          </p:stCondLst>
                                        </p:cTn>
                                        <p:tgtEl>
                                          <p:spTgt spid="78"/>
                                        </p:tgtEl>
                                        <p:attrNameLst>
                                          <p:attrName>style.visibility</p:attrName>
                                        </p:attrNameLst>
                                      </p:cBhvr>
                                      <p:to>
                                        <p:strVal val="hidden"/>
                                      </p:to>
                                    </p:set>
                                  </p:childTnLst>
                                </p:cTn>
                              </p:par>
                            </p:childTnLst>
                          </p:cTn>
                        </p:par>
                        <p:par>
                          <p:cTn id="84" fill="hold">
                            <p:stCondLst>
                              <p:cond delay="479400"/>
                            </p:stCondLst>
                            <p:childTnLst>
                              <p:par>
                                <p:cTn id="85" presetID="10" presetClass="entr" presetSubtype="0" fill="hold" grpId="0"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1000"/>
                                        <p:tgtEl>
                                          <p:spTgt spid="66"/>
                                        </p:tgtEl>
                                      </p:cBhvr>
                                    </p:animEffect>
                                  </p:childTnLst>
                                </p:cTn>
                              </p:par>
                              <p:par>
                                <p:cTn id="91" presetID="10" presetClass="exit" presetSubtype="0" fill="hold" grpId="1" nodeType="withEffect">
                                  <p:stCondLst>
                                    <p:cond delay="59000"/>
                                  </p:stCondLst>
                                  <p:childTnLst>
                                    <p:animEffect transition="out" filter="fade">
                                      <p:cBhvr>
                                        <p:cTn id="92" dur="1000"/>
                                        <p:tgtEl>
                                          <p:spTgt spid="66"/>
                                        </p:tgtEl>
                                      </p:cBhvr>
                                    </p:animEffect>
                                    <p:set>
                                      <p:cBhvr>
                                        <p:cTn id="93" dur="1" fill="hold">
                                          <p:stCondLst>
                                            <p:cond delay="999"/>
                                          </p:stCondLst>
                                        </p:cTn>
                                        <p:tgtEl>
                                          <p:spTgt spid="66"/>
                                        </p:tgtEl>
                                        <p:attrNameLst>
                                          <p:attrName>style.visibility</p:attrName>
                                        </p:attrNameLst>
                                      </p:cBhvr>
                                      <p:to>
                                        <p:strVal val="hidden"/>
                                      </p:to>
                                    </p:set>
                                  </p:childTnLst>
                                </p:cTn>
                              </p:par>
                            </p:childTnLst>
                          </p:cTn>
                        </p:par>
                        <p:par>
                          <p:cTn id="94" fill="hold">
                            <p:stCondLst>
                              <p:cond delay="539400"/>
                            </p:stCondLst>
                            <p:childTnLst>
                              <p:par>
                                <p:cTn id="95" presetID="10" presetClass="entr" presetSubtype="0" fill="hold" grpId="0"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1000"/>
                                        <p:tgtEl>
                                          <p:spTgt spid="69"/>
                                        </p:tgtEl>
                                      </p:cBhvr>
                                    </p:animEffect>
                                  </p:childTnLst>
                                </p:cTn>
                              </p:par>
                              <p:par>
                                <p:cTn id="101" presetID="10" presetClass="exit" presetSubtype="0" fill="hold" grpId="1" nodeType="withEffect">
                                  <p:stCondLst>
                                    <p:cond delay="59000"/>
                                  </p:stCondLst>
                                  <p:childTnLst>
                                    <p:animEffect transition="out" filter="fade">
                                      <p:cBhvr>
                                        <p:cTn id="102" dur="1000"/>
                                        <p:tgtEl>
                                          <p:spTgt spid="69"/>
                                        </p:tgtEl>
                                      </p:cBhvr>
                                    </p:animEffect>
                                    <p:set>
                                      <p:cBhvr>
                                        <p:cTn id="103" dur="1" fill="hold">
                                          <p:stCondLst>
                                            <p:cond delay="999"/>
                                          </p:stCondLst>
                                        </p:cTn>
                                        <p:tgtEl>
                                          <p:spTgt spid="69"/>
                                        </p:tgtEl>
                                        <p:attrNameLst>
                                          <p:attrName>style.visibility</p:attrName>
                                        </p:attrNameLst>
                                      </p:cBhvr>
                                      <p:to>
                                        <p:strVal val="hidden"/>
                                      </p:to>
                                    </p:set>
                                  </p:childTnLst>
                                </p:cTn>
                              </p:par>
                            </p:childTnLst>
                          </p:cTn>
                        </p:par>
                        <p:par>
                          <p:cTn id="104" fill="hold">
                            <p:stCondLst>
                              <p:cond delay="599400"/>
                            </p:stCondLst>
                            <p:childTnLst>
                              <p:par>
                                <p:cTn id="105" presetID="10" presetClass="entr" presetSubtype="0" fill="hold" grpId="0"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fade">
                                      <p:cBhvr>
                                        <p:cTn id="107" dur="1000"/>
                                        <p:tgtEl>
                                          <p:spTgt spid="5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childTnLst>
                                </p:cTn>
                              </p:par>
                              <p:par>
                                <p:cTn id="111" presetID="10" presetClass="exit" presetSubtype="0" fill="hold" grpId="1" nodeType="withEffect">
                                  <p:stCondLst>
                                    <p:cond delay="59000"/>
                                  </p:stCondLst>
                                  <p:childTnLst>
                                    <p:animEffect transition="out" filter="fade">
                                      <p:cBhvr>
                                        <p:cTn id="112" dur="1000"/>
                                        <p:tgtEl>
                                          <p:spTgt spid="60"/>
                                        </p:tgtEl>
                                      </p:cBhvr>
                                    </p:animEffect>
                                    <p:set>
                                      <p:cBhvr>
                                        <p:cTn id="113" dur="1" fill="hold">
                                          <p:stCondLst>
                                            <p:cond delay="999"/>
                                          </p:stCondLst>
                                        </p:cTn>
                                        <p:tgtEl>
                                          <p:spTgt spid="60"/>
                                        </p:tgtEl>
                                        <p:attrNameLst>
                                          <p:attrName>style.visibility</p:attrName>
                                        </p:attrNameLst>
                                      </p:cBhvr>
                                      <p:to>
                                        <p:strVal val="hidden"/>
                                      </p:to>
                                    </p:set>
                                  </p:childTnLst>
                                </p:cTn>
                              </p:par>
                            </p:childTnLst>
                          </p:cTn>
                        </p:par>
                        <p:par>
                          <p:cTn id="114" fill="hold">
                            <p:stCondLst>
                              <p:cond delay="659400"/>
                            </p:stCondLst>
                            <p:childTnLst>
                              <p:par>
                                <p:cTn id="115" presetID="10" presetClass="entr" presetSubtype="0"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fade">
                                      <p:cBhvr>
                                        <p:cTn id="117" dur="1000"/>
                                        <p:tgtEl>
                                          <p:spTgt spid="6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childTnLst>
                                </p:cTn>
                              </p:par>
                              <p:par>
                                <p:cTn id="121" presetID="10" presetClass="exit" presetSubtype="0" fill="hold" grpId="1" nodeType="withEffect">
                                  <p:stCondLst>
                                    <p:cond delay="59000"/>
                                  </p:stCondLst>
                                  <p:childTnLst>
                                    <p:animEffect transition="out" filter="fade">
                                      <p:cBhvr>
                                        <p:cTn id="122" dur="1000"/>
                                        <p:tgtEl>
                                          <p:spTgt spid="63"/>
                                        </p:tgtEl>
                                      </p:cBhvr>
                                    </p:animEffect>
                                    <p:set>
                                      <p:cBhvr>
                                        <p:cTn id="123" dur="1" fill="hold">
                                          <p:stCondLst>
                                            <p:cond delay="999"/>
                                          </p:stCondLst>
                                        </p:cTn>
                                        <p:tgtEl>
                                          <p:spTgt spid="63"/>
                                        </p:tgtEl>
                                        <p:attrNameLst>
                                          <p:attrName>style.visibility</p:attrName>
                                        </p:attrNameLst>
                                      </p:cBhvr>
                                      <p:to>
                                        <p:strVal val="hidden"/>
                                      </p:to>
                                    </p:set>
                                  </p:childTnLst>
                                </p:cTn>
                              </p:par>
                            </p:childTnLst>
                          </p:cTn>
                        </p:par>
                        <p:par>
                          <p:cTn id="124" fill="hold">
                            <p:stCondLst>
                              <p:cond delay="719400"/>
                            </p:stCondLst>
                            <p:childTnLst>
                              <p:par>
                                <p:cTn id="125" presetID="10" presetClass="entr" presetSubtype="0"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1000"/>
                                        <p:tgtEl>
                                          <p:spTgt spid="5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1000"/>
                                        <p:tgtEl>
                                          <p:spTgt spid="54"/>
                                        </p:tgtEl>
                                      </p:cBhvr>
                                    </p:animEffect>
                                  </p:childTnLst>
                                </p:cTn>
                              </p:par>
                              <p:par>
                                <p:cTn id="131" presetID="10" presetClass="exit" presetSubtype="0" fill="hold" grpId="1" nodeType="withEffect">
                                  <p:stCondLst>
                                    <p:cond delay="59000"/>
                                  </p:stCondLst>
                                  <p:childTnLst>
                                    <p:animEffect transition="out" filter="fade">
                                      <p:cBhvr>
                                        <p:cTn id="132" dur="1000"/>
                                        <p:tgtEl>
                                          <p:spTgt spid="54"/>
                                        </p:tgtEl>
                                      </p:cBhvr>
                                    </p:animEffect>
                                    <p:set>
                                      <p:cBhvr>
                                        <p:cTn id="133" dur="1" fill="hold">
                                          <p:stCondLst>
                                            <p:cond delay="999"/>
                                          </p:stCondLst>
                                        </p:cTn>
                                        <p:tgtEl>
                                          <p:spTgt spid="54"/>
                                        </p:tgtEl>
                                        <p:attrNameLst>
                                          <p:attrName>style.visibility</p:attrName>
                                        </p:attrNameLst>
                                      </p:cBhvr>
                                      <p:to>
                                        <p:strVal val="hidden"/>
                                      </p:to>
                                    </p:set>
                                  </p:childTnLst>
                                </p:cTn>
                              </p:par>
                            </p:childTnLst>
                          </p:cTn>
                        </p:par>
                        <p:par>
                          <p:cTn id="134" fill="hold">
                            <p:stCondLst>
                              <p:cond delay="779400"/>
                            </p:stCondLst>
                            <p:childTnLst>
                              <p:par>
                                <p:cTn id="135" presetID="10" presetClass="entr" presetSubtype="0" fill="hold" grpId="0" nodeType="after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1000"/>
                                        <p:tgtEl>
                                          <p:spTgt spid="5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childTnLst>
                                </p:cTn>
                              </p:par>
                              <p:par>
                                <p:cTn id="141" presetID="10" presetClass="exit" presetSubtype="0" fill="hold" grpId="1" nodeType="withEffect">
                                  <p:stCondLst>
                                    <p:cond delay="59000"/>
                                  </p:stCondLst>
                                  <p:childTnLst>
                                    <p:animEffect transition="out" filter="fade">
                                      <p:cBhvr>
                                        <p:cTn id="142" dur="1000"/>
                                        <p:tgtEl>
                                          <p:spTgt spid="51"/>
                                        </p:tgtEl>
                                      </p:cBhvr>
                                    </p:animEffect>
                                    <p:set>
                                      <p:cBhvr>
                                        <p:cTn id="143" dur="1" fill="hold">
                                          <p:stCondLst>
                                            <p:cond delay="999"/>
                                          </p:stCondLst>
                                        </p:cTn>
                                        <p:tgtEl>
                                          <p:spTgt spid="51"/>
                                        </p:tgtEl>
                                        <p:attrNameLst>
                                          <p:attrName>style.visibility</p:attrName>
                                        </p:attrNameLst>
                                      </p:cBhvr>
                                      <p:to>
                                        <p:strVal val="hidden"/>
                                      </p:to>
                                    </p:set>
                                  </p:childTnLst>
                                </p:cTn>
                              </p:par>
                            </p:childTnLst>
                          </p:cTn>
                        </p:par>
                        <p:par>
                          <p:cTn id="144" fill="hold">
                            <p:stCondLst>
                              <p:cond delay="839400"/>
                            </p:stCondLst>
                            <p:childTnLst>
                              <p:par>
                                <p:cTn id="145" presetID="10" presetClass="entr" presetSubtype="0"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fade">
                                      <p:cBhvr>
                                        <p:cTn id="147" dur="1000"/>
                                        <p:tgtEl>
                                          <p:spTgt spid="4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fade">
                                      <p:cBhvr>
                                        <p:cTn id="150" dur="1000"/>
                                        <p:tgtEl>
                                          <p:spTgt spid="45"/>
                                        </p:tgtEl>
                                      </p:cBhvr>
                                    </p:animEffect>
                                  </p:childTnLst>
                                </p:cTn>
                              </p:par>
                              <p:par>
                                <p:cTn id="151" presetID="10" presetClass="exit" presetSubtype="0" fill="hold" grpId="1" nodeType="withEffect">
                                  <p:stCondLst>
                                    <p:cond delay="59000"/>
                                  </p:stCondLst>
                                  <p:childTnLst>
                                    <p:animEffect transition="out" filter="fade">
                                      <p:cBhvr>
                                        <p:cTn id="152" dur="1000"/>
                                        <p:tgtEl>
                                          <p:spTgt spid="45"/>
                                        </p:tgtEl>
                                      </p:cBhvr>
                                    </p:animEffect>
                                    <p:set>
                                      <p:cBhvr>
                                        <p:cTn id="153" dur="1" fill="hold">
                                          <p:stCondLst>
                                            <p:cond delay="999"/>
                                          </p:stCondLst>
                                        </p:cTn>
                                        <p:tgtEl>
                                          <p:spTgt spid="45"/>
                                        </p:tgtEl>
                                        <p:attrNameLst>
                                          <p:attrName>style.visibility</p:attrName>
                                        </p:attrNameLst>
                                      </p:cBhvr>
                                      <p:to>
                                        <p:strVal val="hidden"/>
                                      </p:to>
                                    </p:set>
                                  </p:childTnLst>
                                </p:cTn>
                              </p:par>
                            </p:childTnLst>
                          </p:cTn>
                        </p:par>
                        <p:par>
                          <p:cTn id="154" fill="hold">
                            <p:stCondLst>
                              <p:cond delay="899400"/>
                            </p:stCondLst>
                            <p:childTnLst>
                              <p:par>
                                <p:cTn id="155" presetID="10" presetClass="entr" presetSubtype="0" fill="hold" nodeType="after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fade">
                                      <p:cBhvr>
                                        <p:cTn id="15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3" grpId="1"/>
      <p:bldP spid="26" grpId="0" animBg="1"/>
      <p:bldP spid="27" grpId="0"/>
      <p:bldP spid="27" grpId="1"/>
      <p:bldP spid="29" grpId="0" animBg="1"/>
      <p:bldP spid="30" grpId="0"/>
      <p:bldP spid="30" grpId="1"/>
      <p:bldP spid="32" grpId="0" animBg="1"/>
      <p:bldP spid="33" grpId="0"/>
      <p:bldP spid="33" grpId="1"/>
      <p:bldP spid="35" grpId="0" animBg="1"/>
      <p:bldP spid="36" grpId="0"/>
      <p:bldP spid="36" grpId="1"/>
      <p:bldP spid="38" grpId="0" animBg="1"/>
      <p:bldP spid="39" grpId="0"/>
      <p:bldP spid="39" grpId="1"/>
      <p:bldP spid="41" grpId="0" animBg="1"/>
      <p:bldP spid="42" grpId="0"/>
      <p:bldP spid="42" grpId="1"/>
      <p:bldP spid="44" grpId="0" animBg="1"/>
      <p:bldP spid="45" grpId="0"/>
      <p:bldP spid="45" grpId="1"/>
      <p:bldP spid="50" grpId="0" animBg="1"/>
      <p:bldP spid="51" grpId="0"/>
      <p:bldP spid="51" grpId="1"/>
      <p:bldP spid="53" grpId="0" animBg="1"/>
      <p:bldP spid="54" grpId="0"/>
      <p:bldP spid="54" grpId="1"/>
      <p:bldP spid="59" grpId="0" animBg="1"/>
      <p:bldP spid="60" grpId="0"/>
      <p:bldP spid="60" grpId="1"/>
      <p:bldP spid="62" grpId="0" animBg="1"/>
      <p:bldP spid="63" grpId="0"/>
      <p:bldP spid="63" grpId="1"/>
      <p:bldP spid="65" grpId="0" animBg="1"/>
      <p:bldP spid="66" grpId="0"/>
      <p:bldP spid="66" grpId="1"/>
      <p:bldP spid="68" grpId="0" animBg="1"/>
      <p:bldP spid="69" grpId="0"/>
      <p:bldP spid="69" grpId="1"/>
      <p:bldP spid="77" grpId="0" animBg="1"/>
      <p:bldP spid="78" grpId="0"/>
      <p:bldP spid="7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spTree>
    <p:extLst>
      <p:ext uri="{BB962C8B-B14F-4D97-AF65-F5344CB8AC3E}">
        <p14:creationId xmlns:p14="http://schemas.microsoft.com/office/powerpoint/2010/main" val="252641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180091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7679" y="2484879"/>
            <a:ext cx="628835" cy="628835"/>
          </a:xfrm>
          <a:prstGeom prst="rect">
            <a:avLst/>
          </a:prstGeom>
        </p:spPr>
      </p:pic>
    </p:spTree>
    <p:extLst>
      <p:ext uri="{BB962C8B-B14F-4D97-AF65-F5344CB8AC3E}">
        <p14:creationId xmlns:p14="http://schemas.microsoft.com/office/powerpoint/2010/main" val="386020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spTree>
    <p:extLst>
      <p:ext uri="{BB962C8B-B14F-4D97-AF65-F5344CB8AC3E}">
        <p14:creationId xmlns:p14="http://schemas.microsoft.com/office/powerpoint/2010/main" val="3487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7057" y="179292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7388" y="247688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7387" y="3145821"/>
            <a:ext cx="628835" cy="628835"/>
          </a:xfrm>
          <a:prstGeom prst="rect">
            <a:avLst/>
          </a:prstGeom>
        </p:spPr>
      </p:pic>
    </p:spTree>
    <p:extLst>
      <p:ext uri="{BB962C8B-B14F-4D97-AF65-F5344CB8AC3E}">
        <p14:creationId xmlns:p14="http://schemas.microsoft.com/office/powerpoint/2010/main" val="335978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4DE88966-2B29-41DD-AA38-288E3BA9BA8A}"/>
              </a:ext>
            </a:extLst>
          </p:cNvPr>
          <p:cNvCxnSpPr/>
          <p:nvPr/>
        </p:nvCxnSpPr>
        <p:spPr>
          <a:xfrm>
            <a:off x="584616" y="2128603"/>
            <a:ext cx="0" cy="3462728"/>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28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Engineering Apprenticeship</a:t>
            </a:r>
            <a:endParaRPr lang="en-GB" altLang="en-US" dirty="0"/>
          </a:p>
        </p:txBody>
      </p:sp>
      <p:sp>
        <p:nvSpPr>
          <p:cNvPr id="4" name="TextBox 3">
            <a:extLst>
              <a:ext uri="{FF2B5EF4-FFF2-40B4-BE49-F238E27FC236}">
                <a16:creationId xmlns:a16="http://schemas.microsoft.com/office/drawing/2014/main" id="{9B6B6943-BFFE-4D1F-86AF-4F23C98A17D6}"/>
              </a:ext>
            </a:extLst>
          </p:cNvPr>
          <p:cNvSpPr txBox="1"/>
          <p:nvPr/>
        </p:nvSpPr>
        <p:spPr>
          <a:xfrm>
            <a:off x="944380" y="2508353"/>
            <a:ext cx="7904652" cy="2492990"/>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All teams MUST complete the Apprenticeship.</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Everyone in your team must be involved.</a:t>
            </a:r>
          </a:p>
          <a:p>
            <a:pPr marL="354013"/>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Before you start, ensure you read the Engineering Apprenticeship sheet carefully and be prepared to share your ideas later</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691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spTree>
    <p:extLst>
      <p:ext uri="{BB962C8B-B14F-4D97-AF65-F5344CB8AC3E}">
        <p14:creationId xmlns:p14="http://schemas.microsoft.com/office/powerpoint/2010/main" val="334099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760" y="1836679"/>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2091" y="2520648"/>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2090" y="3189580"/>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2091" y="3892867"/>
            <a:ext cx="628835" cy="628835"/>
          </a:xfrm>
          <a:prstGeom prst="rect">
            <a:avLst/>
          </a:prstGeom>
        </p:spPr>
      </p:pic>
    </p:spTree>
    <p:extLst>
      <p:ext uri="{BB962C8B-B14F-4D97-AF65-F5344CB8AC3E}">
        <p14:creationId xmlns:p14="http://schemas.microsoft.com/office/powerpoint/2010/main" val="197091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ECFDD52-10B4-4C86-83C5-746E83C8E3CB}"/>
              </a:ext>
            </a:extLst>
          </p:cNvPr>
          <p:cNvSpPr>
            <a:spLocks noGrp="1"/>
          </p:cNvSpPr>
          <p:nvPr>
            <p:ph type="title"/>
          </p:nvPr>
        </p:nvSpPr>
        <p:spPr>
          <a:xfrm>
            <a:off x="395288" y="1341438"/>
            <a:ext cx="8291512" cy="1143000"/>
          </a:xfrm>
        </p:spPr>
        <p:txBody>
          <a:bodyPr anchor="t"/>
          <a:lstStyle/>
          <a:p>
            <a:pPr algn="ctr" eaLnBrk="1" hangingPunct="1"/>
            <a:r>
              <a:rPr lang="en-GB" altLang="en-US" dirty="0">
                <a:latin typeface="Arial" panose="020B0604020202020204" pitchFamily="34" charset="0"/>
              </a:rPr>
              <a:t>Development</a:t>
            </a:r>
            <a:endParaRPr lang="en-GB" altLang="en-US" dirty="0"/>
          </a:p>
        </p:txBody>
      </p:sp>
      <p:sp>
        <p:nvSpPr>
          <p:cNvPr id="3" name="Content Placeholder 2">
            <a:extLst>
              <a:ext uri="{FF2B5EF4-FFF2-40B4-BE49-F238E27FC236}">
                <a16:creationId xmlns:a16="http://schemas.microsoft.com/office/drawing/2014/main" id="{628AA0BE-CA46-4BE2-9A17-C3D33F08C3F9}"/>
              </a:ext>
            </a:extLst>
          </p:cNvPr>
          <p:cNvSpPr>
            <a:spLocks noGrp="1"/>
          </p:cNvSpPr>
          <p:nvPr>
            <p:ph idx="1"/>
          </p:nvPr>
        </p:nvSpPr>
        <p:spPr>
          <a:xfrm>
            <a:off x="658813" y="2484438"/>
            <a:ext cx="8229600" cy="3417887"/>
          </a:xfrm>
        </p:spPr>
        <p:txBody>
          <a:bodyPr rtlCol="0">
            <a:normAutofit/>
          </a:bodyPr>
          <a:lstStyle/>
          <a:p>
            <a:pPr marL="285750" indent="-276225" algn="ctr" defTabSz="449263" eaLnBrk="1" fontAlgn="auto" hangingPunct="1">
              <a:spcBef>
                <a:spcPct val="0"/>
              </a:spcBef>
              <a:spcAft>
                <a:spcPts val="0"/>
              </a:spcAft>
              <a:buSzPct val="100000"/>
              <a:buFont typeface="Arial" panose="020B0604020202020204" pitchFamily="34" charset="0"/>
              <a:buNone/>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b="1" u="sng" dirty="0">
                <a:solidFill>
                  <a:srgbClr val="000000"/>
                </a:solidFill>
                <a:latin typeface="Arial" charset="0"/>
                <a:ea typeface="Microsoft YaHei"/>
              </a:rPr>
              <a:t>SHOP OPEN FOR BUSINESS</a:t>
            </a: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Hand in your apprenticeship pack to begin using the shop.</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Begin to develop your product.</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Make sure you have completed your Planning sheet.</a:t>
            </a:r>
          </a:p>
        </p:txBody>
      </p:sp>
      <p:pic>
        <p:nvPicPr>
          <p:cNvPr id="71684" name="Picture 7" descr="http://www.stcronans.ie/images/open_sign.gif">
            <a:extLst>
              <a:ext uri="{FF2B5EF4-FFF2-40B4-BE49-F238E27FC236}">
                <a16:creationId xmlns:a16="http://schemas.microsoft.com/office/drawing/2014/main" id="{110D6747-9B10-42C7-9A51-703E93A4F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6825"/>
            <a:ext cx="1905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56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041C76DD-82FD-4305-AE36-9125E68B19AA}"/>
              </a:ext>
            </a:extLst>
          </p:cNvPr>
          <p:cNvSpPr>
            <a:spLocks noGrp="1"/>
          </p:cNvSpPr>
          <p:nvPr>
            <p:ph idx="1"/>
          </p:nvPr>
        </p:nvSpPr>
        <p:spPr>
          <a:xfrm>
            <a:off x="628650" y="2781583"/>
            <a:ext cx="7886700" cy="1280088"/>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b="1" dirty="0">
                <a:latin typeface="Arial" panose="020B0604020202020204" pitchFamily="34" charset="0"/>
              </a:rPr>
              <a:t>Morning break</a:t>
            </a:r>
          </a:p>
        </p:txBody>
      </p:sp>
    </p:spTree>
    <p:extLst>
      <p:ext uri="{BB962C8B-B14F-4D97-AF65-F5344CB8AC3E}">
        <p14:creationId xmlns:p14="http://schemas.microsoft.com/office/powerpoint/2010/main" val="188232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350736"/>
            <a:ext cx="7886700" cy="971550"/>
          </a:xfrm>
          <a:solidFill>
            <a:srgbClr val="66FF33"/>
          </a:solidFill>
        </p:spPr>
        <p:txBody>
          <a:bodyPr anchor="t"/>
          <a:lstStyle/>
          <a:p>
            <a:pPr algn="ctr" eaLnBrk="1" hangingPunct="1"/>
            <a:r>
              <a:rPr lang="en-GB" altLang="en-US" dirty="0">
                <a:latin typeface="Arial" panose="020B0604020202020204" pitchFamily="34" charset="0"/>
              </a:rPr>
              <a:t>Event Log Entry 1</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319167"/>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Tree>
    <p:extLst>
      <p:ext uri="{BB962C8B-B14F-4D97-AF65-F5344CB8AC3E}">
        <p14:creationId xmlns:p14="http://schemas.microsoft.com/office/powerpoint/2010/main" val="1905751568"/>
      </p:ext>
    </p:extLst>
  </p:cSld>
  <p:clrMapOvr>
    <a:masterClrMapping/>
  </p:clrMapOvr>
  <mc:AlternateContent xmlns:mc="http://schemas.openxmlformats.org/markup-compatibility/2006" xmlns:p14="http://schemas.microsoft.com/office/powerpoint/2010/main">
    <mc:Choice Requires="p14">
      <p:transition spd="slow" p14:dur="2000" advClick="0" advTm="86399000">
        <p:sndAc>
          <p:stSnd>
            <p:snd r:embed="rId3" name="drumroll.wav"/>
          </p:stSnd>
        </p:sndAc>
      </p:transition>
    </mc:Choice>
    <mc:Fallback xmlns="">
      <p:transition spd="slow" advClick="0" advTm="86399000">
        <p:sndAc>
          <p:stSnd>
            <p:snd r:embed="rId4" name="drumroll.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6"/>
            <a:ext cx="8229600" cy="3221197"/>
          </a:xfrm>
        </p:spPr>
        <p:txBody>
          <a:bodyPr>
            <a:normAutofit fontScale="92500" lnSpcReduction="100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
        <p:nvSpPr>
          <p:cNvPr id="4" name="Title 1">
            <a:extLst>
              <a:ext uri="{FF2B5EF4-FFF2-40B4-BE49-F238E27FC236}">
                <a16:creationId xmlns:a16="http://schemas.microsoft.com/office/drawing/2014/main" id="{96864C48-CDAC-46CE-AAC4-3D80BC2EA971}"/>
              </a:ext>
            </a:extLst>
          </p:cNvPr>
          <p:cNvSpPr txBox="1">
            <a:spLocks/>
          </p:cNvSpPr>
          <p:nvPr/>
        </p:nvSpPr>
        <p:spPr>
          <a:xfrm>
            <a:off x="628650" y="1417638"/>
            <a:ext cx="7886700" cy="971550"/>
          </a:xfrm>
          <a:prstGeom prst="rect">
            <a:avLst/>
          </a:prstGeom>
          <a:solidFill>
            <a:srgbClr val="FFFF00"/>
          </a:solidFill>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ltLang="en-US" dirty="0">
                <a:latin typeface="Arial" panose="020B0604020202020204" pitchFamily="34" charset="0"/>
              </a:rPr>
              <a:t>Event Log Entry 2</a:t>
            </a:r>
            <a:endParaRPr lang="en-GB" altLang="en-US" dirty="0"/>
          </a:p>
        </p:txBody>
      </p:sp>
    </p:spTree>
    <p:extLst>
      <p:ext uri="{BB962C8B-B14F-4D97-AF65-F5344CB8AC3E}">
        <p14:creationId xmlns:p14="http://schemas.microsoft.com/office/powerpoint/2010/main" val="263321976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rPr>
              <a:t>The presentation briefing</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611188" y="2349500"/>
            <a:ext cx="8229600" cy="3417888"/>
          </a:xfrm>
        </p:spPr>
        <p:txBody>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You have 7 minutes to present.</a:t>
            </a: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Look at the assessment criteria – really important!</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Remember to demonstrate how your prototype works.</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Make it interesting!</a:t>
            </a:r>
          </a:p>
        </p:txBody>
      </p:sp>
    </p:spTree>
    <p:extLst>
      <p:ext uri="{BB962C8B-B14F-4D97-AF65-F5344CB8AC3E}">
        <p14:creationId xmlns:p14="http://schemas.microsoft.com/office/powerpoint/2010/main" val="295001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92678"/>
            <a:ext cx="7886700" cy="971550"/>
          </a:xfrm>
          <a:solidFill>
            <a:srgbClr val="FFC000"/>
          </a:solidFill>
        </p:spPr>
        <p:txBody>
          <a:bodyPr anchor="t"/>
          <a:lstStyle/>
          <a:p>
            <a:pPr algn="ctr" eaLnBrk="1" hangingPunct="1"/>
            <a:r>
              <a:rPr lang="en-GB" altLang="en-US" dirty="0">
                <a:latin typeface="Arial" panose="020B0604020202020204" pitchFamily="34" charset="0"/>
              </a:rPr>
              <a:t>Event Log Entry 3</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319167"/>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Tree>
    <p:extLst>
      <p:ext uri="{BB962C8B-B14F-4D97-AF65-F5344CB8AC3E}">
        <p14:creationId xmlns:p14="http://schemas.microsoft.com/office/powerpoint/2010/main" val="268287039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394279"/>
            <a:ext cx="7886700" cy="971550"/>
          </a:xfrm>
        </p:spPr>
        <p:txBody>
          <a:bodyPr anchor="t"/>
          <a:lstStyle/>
          <a:p>
            <a:pPr algn="ctr" eaLnBrk="1" hangingPunct="1"/>
            <a:r>
              <a:rPr lang="en-GB" altLang="en-US" dirty="0">
                <a:latin typeface="Arial" panose="020B0604020202020204" pitchFamily="34" charset="0"/>
              </a:rPr>
              <a:t>Priorities </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326571" y="2314240"/>
            <a:ext cx="3722914" cy="3447142"/>
          </a:xfrm>
        </p:spPr>
        <p:txBody>
          <a:bodyPr>
            <a:normAutofit lnSpcReduction="10000"/>
          </a:bodyPr>
          <a:lstStyle/>
          <a:p>
            <a:pPr marL="9525" indent="0" algn="ctr"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priorities for the last half hour of workshop time. </a:t>
            </a:r>
          </a:p>
          <a:p>
            <a:pPr marL="9525" indent="0" algn="ctr"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9525" indent="0" algn="ctr"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REMEMBER, focus on the engineering of your prototype.</a:t>
            </a:r>
          </a:p>
        </p:txBody>
      </p:sp>
      <p:sp>
        <p:nvSpPr>
          <p:cNvPr id="2" name="TextBox 1">
            <a:extLst>
              <a:ext uri="{FF2B5EF4-FFF2-40B4-BE49-F238E27FC236}">
                <a16:creationId xmlns:a16="http://schemas.microsoft.com/office/drawing/2014/main" id="{8026DDC5-E489-42A3-A0AC-6E62462BA4BD}"/>
              </a:ext>
            </a:extLst>
          </p:cNvPr>
          <p:cNvSpPr txBox="1"/>
          <p:nvPr/>
        </p:nvSpPr>
        <p:spPr>
          <a:xfrm>
            <a:off x="4996543" y="2596243"/>
            <a:ext cx="3771900" cy="3002196"/>
          </a:xfrm>
          <a:prstGeom prst="rect">
            <a:avLst/>
          </a:prstGeom>
          <a:noFill/>
        </p:spPr>
        <p:txBody>
          <a:bodyPr wrap="square" rtlCol="0">
            <a:spAutoFit/>
          </a:bodyPr>
          <a:lstStyle/>
          <a:p>
            <a:endParaRPr lang="en-GB" dirty="0"/>
          </a:p>
        </p:txBody>
      </p:sp>
      <p:pic>
        <p:nvPicPr>
          <p:cNvPr id="4" name="Picture 3">
            <a:extLst>
              <a:ext uri="{FF2B5EF4-FFF2-40B4-BE49-F238E27FC236}">
                <a16:creationId xmlns:a16="http://schemas.microsoft.com/office/drawing/2014/main" id="{0E43EB32-1BEA-4CBD-AB2E-3E5CA4830C8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1020" y="2477184"/>
            <a:ext cx="4670934" cy="3121255"/>
          </a:xfrm>
          <a:prstGeom prst="rect">
            <a:avLst/>
          </a:prstGeom>
        </p:spPr>
      </p:pic>
    </p:spTree>
    <p:extLst>
      <p:ext uri="{BB962C8B-B14F-4D97-AF65-F5344CB8AC3E}">
        <p14:creationId xmlns:p14="http://schemas.microsoft.com/office/powerpoint/2010/main" val="11565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E67FD5B-B649-4518-9CB8-B27BB39883C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What is engineering?</a:t>
            </a:r>
          </a:p>
        </p:txBody>
      </p:sp>
      <p:sp>
        <p:nvSpPr>
          <p:cNvPr id="5123" name="Content Placeholder 2">
            <a:extLst>
              <a:ext uri="{FF2B5EF4-FFF2-40B4-BE49-F238E27FC236}">
                <a16:creationId xmlns:a16="http://schemas.microsoft.com/office/drawing/2014/main" id="{3D776889-B9D9-4405-81FC-46169A06CD9A}"/>
              </a:ext>
            </a:extLst>
          </p:cNvPr>
          <p:cNvSpPr>
            <a:spLocks noGrp="1"/>
          </p:cNvSpPr>
          <p:nvPr>
            <p:ph idx="1"/>
          </p:nvPr>
        </p:nvSpPr>
        <p:spPr>
          <a:xfrm>
            <a:off x="1560512" y="3348420"/>
            <a:ext cx="5468085" cy="988817"/>
          </a:xfrm>
        </p:spPr>
        <p:txBody>
          <a:bodyPr>
            <a:normAutofit/>
          </a:bodyPr>
          <a:lstStyle/>
          <a:p>
            <a:pPr marL="0" indent="0" algn="ctr" eaLnBrk="1" hangingPunct="1">
              <a:buFont typeface="Arial" panose="020B0604020202020204" pitchFamily="34" charset="0"/>
              <a:buNone/>
            </a:pPr>
            <a:r>
              <a:rPr lang="en-GB" altLang="en-US" sz="2400" b="1" dirty="0">
                <a:latin typeface="Arial" panose="020B0604020202020204" pitchFamily="34" charset="0"/>
                <a:cs typeface="Arial" panose="020B0604020202020204" pitchFamily="34" charset="0"/>
              </a:rPr>
              <a:t>“The application of knowledge and creativity to the needs of humanity”</a:t>
            </a:r>
          </a:p>
        </p:txBody>
      </p:sp>
      <p:pic>
        <p:nvPicPr>
          <p:cNvPr id="5124" name="Picture 9">
            <a:extLst>
              <a:ext uri="{FF2B5EF4-FFF2-40B4-BE49-F238E27FC236}">
                <a16:creationId xmlns:a16="http://schemas.microsoft.com/office/drawing/2014/main" id="{FCD4AEF7-8E56-4D6E-A283-EFCF16707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038350"/>
            <a:ext cx="24034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1147A12-4442-499D-82D3-F72D5E5CC5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75716">
            <a:off x="7994650" y="1692275"/>
            <a:ext cx="8207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04A73BD2-02F4-45F0-BBD1-F28E4394FC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750" y="1843088"/>
            <a:ext cx="95726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F3E35028-9F37-4176-B77A-CEE5574370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59625" y="3941763"/>
            <a:ext cx="13557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9B8E83-2E48-4A9D-9B2D-0F4FA17240E3}"/>
              </a:ext>
            </a:extLst>
          </p:cNvPr>
          <p:cNvPicPr>
            <a:picLocks noChangeAspect="1"/>
          </p:cNvPicPr>
          <p:nvPr/>
        </p:nvPicPr>
        <p:blipFill>
          <a:blip r:embed="rId7"/>
          <a:stretch>
            <a:fillRect/>
          </a:stretch>
        </p:blipFill>
        <p:spPr>
          <a:xfrm>
            <a:off x="3501755" y="4449697"/>
            <a:ext cx="2451370" cy="1629477"/>
          </a:xfrm>
          <a:prstGeom prst="rect">
            <a:avLst/>
          </a:prstGeom>
        </p:spPr>
      </p:pic>
      <p:pic>
        <p:nvPicPr>
          <p:cNvPr id="10" name="Picture 9">
            <a:extLst>
              <a:ext uri="{FF2B5EF4-FFF2-40B4-BE49-F238E27FC236}">
                <a16:creationId xmlns:a16="http://schemas.microsoft.com/office/drawing/2014/main" id="{6870E087-772E-40FB-B450-D1159329CA0A}"/>
              </a:ext>
            </a:extLst>
          </p:cNvPr>
          <p:cNvPicPr>
            <a:picLocks noChangeAspect="1"/>
          </p:cNvPicPr>
          <p:nvPr/>
        </p:nvPicPr>
        <p:blipFill>
          <a:blip r:embed="rId8"/>
          <a:stretch>
            <a:fillRect/>
          </a:stretch>
        </p:blipFill>
        <p:spPr>
          <a:xfrm>
            <a:off x="5149848" y="1843088"/>
            <a:ext cx="2159002" cy="1488967"/>
          </a:xfrm>
          <a:prstGeom prst="rect">
            <a:avLst/>
          </a:prstGeom>
        </p:spPr>
      </p:pic>
      <p:pic>
        <p:nvPicPr>
          <p:cNvPr id="12" name="Picture 11">
            <a:extLst>
              <a:ext uri="{FF2B5EF4-FFF2-40B4-BE49-F238E27FC236}">
                <a16:creationId xmlns:a16="http://schemas.microsoft.com/office/drawing/2014/main" id="{FAD31608-8707-47A1-B216-571236C944C9}"/>
              </a:ext>
            </a:extLst>
          </p:cNvPr>
          <p:cNvPicPr>
            <a:picLocks noChangeAspect="1"/>
          </p:cNvPicPr>
          <p:nvPr/>
        </p:nvPicPr>
        <p:blipFill>
          <a:blip r:embed="rId9"/>
          <a:stretch>
            <a:fillRect/>
          </a:stretch>
        </p:blipFill>
        <p:spPr>
          <a:xfrm>
            <a:off x="800231" y="4337237"/>
            <a:ext cx="2095238" cy="1495238"/>
          </a:xfrm>
          <a:prstGeom prst="rect">
            <a:avLst/>
          </a:prstGeom>
        </p:spPr>
      </p:pic>
    </p:spTree>
    <p:extLst>
      <p:ext uri="{BB962C8B-B14F-4D97-AF65-F5344CB8AC3E}">
        <p14:creationId xmlns:p14="http://schemas.microsoft.com/office/powerpoint/2010/main" val="24652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275657-2355-4034-BC18-83DE76075C98}"/>
              </a:ext>
            </a:extLst>
          </p:cNvPr>
          <p:cNvSpPr>
            <a:spLocks noGrp="1"/>
          </p:cNvSpPr>
          <p:nvPr>
            <p:ph type="title"/>
          </p:nvPr>
        </p:nvSpPr>
        <p:spPr>
          <a:xfrm>
            <a:off x="431800" y="2511425"/>
            <a:ext cx="8229600" cy="1143000"/>
          </a:xfrm>
        </p:spPr>
        <p:txBody>
          <a:bodyPr anchor="t"/>
          <a:lstStyle/>
          <a:p>
            <a:pPr algn="ctr" eaLnBrk="1" hangingPunct="1"/>
            <a:r>
              <a:rPr lang="en-GB" altLang="en-US" sz="6000" dirty="0">
                <a:latin typeface="Arial" panose="020B0604020202020204" pitchFamily="34" charset="0"/>
              </a:rPr>
              <a:t>Lunch</a:t>
            </a:r>
            <a:endParaRPr lang="en-GB" altLang="en-US" sz="6000" dirty="0"/>
          </a:p>
        </p:txBody>
      </p:sp>
      <p:sp>
        <p:nvSpPr>
          <p:cNvPr id="79875" name="Content Placeholder 2">
            <a:extLst>
              <a:ext uri="{FF2B5EF4-FFF2-40B4-BE49-F238E27FC236}">
                <a16:creationId xmlns:a16="http://schemas.microsoft.com/office/drawing/2014/main" id="{DADFA2C8-3090-4C40-ACEA-991DEC5C4286}"/>
              </a:ext>
            </a:extLst>
          </p:cNvPr>
          <p:cNvSpPr>
            <a:spLocks noGrp="1"/>
          </p:cNvSpPr>
          <p:nvPr>
            <p:ph idx="1"/>
          </p:nvPr>
        </p:nvSpPr>
        <p:spPr>
          <a:xfrm>
            <a:off x="431800" y="3738563"/>
            <a:ext cx="8229600" cy="10096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dirty="0">
                <a:latin typeface="Arial" panose="020B0604020202020204" pitchFamily="34" charset="0"/>
              </a:rPr>
              <a:t>Tools down – take a 30 minute break</a:t>
            </a:r>
          </a:p>
        </p:txBody>
      </p:sp>
    </p:spTree>
    <p:extLst>
      <p:ext uri="{BB962C8B-B14F-4D97-AF65-F5344CB8AC3E}">
        <p14:creationId xmlns:p14="http://schemas.microsoft.com/office/powerpoint/2010/main" val="106680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749724A-3470-4A35-974C-CA8304B3776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Final preparations</a:t>
            </a:r>
          </a:p>
        </p:txBody>
      </p:sp>
      <p:sp>
        <p:nvSpPr>
          <p:cNvPr id="81923" name="Content Placeholder 2">
            <a:extLst>
              <a:ext uri="{FF2B5EF4-FFF2-40B4-BE49-F238E27FC236}">
                <a16:creationId xmlns:a16="http://schemas.microsoft.com/office/drawing/2014/main" id="{0E12BF3A-3966-4331-BF45-9522FA7FE187}"/>
              </a:ext>
            </a:extLst>
          </p:cNvPr>
          <p:cNvSpPr>
            <a:spLocks noGrp="1"/>
          </p:cNvSpPr>
          <p:nvPr>
            <p:ph idx="1"/>
          </p:nvPr>
        </p:nvSpPr>
        <p:spPr>
          <a:xfrm>
            <a:off x="755650" y="2484439"/>
            <a:ext cx="7943850" cy="3237936"/>
          </a:xfrm>
        </p:spPr>
        <p:txBody>
          <a:bodyPr/>
          <a:lstStyle/>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Can you complete your prototype in the time left?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started preparing your presentation?</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filled in your accounts sheet?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Do you need to buy anything else from the shop?</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How can you best use the time remaining?</a:t>
            </a:r>
          </a:p>
        </p:txBody>
      </p:sp>
    </p:spTree>
    <p:extLst>
      <p:ext uri="{BB962C8B-B14F-4D97-AF65-F5344CB8AC3E}">
        <p14:creationId xmlns:p14="http://schemas.microsoft.com/office/powerpoint/2010/main" val="315288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573E87C-9B35-4118-BA50-851FF7A8A4C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rPr>
              <a:t>Preparing to present</a:t>
            </a:r>
            <a:endParaRPr lang="en-GB" altLang="en-US" dirty="0"/>
          </a:p>
        </p:txBody>
      </p:sp>
      <p:sp>
        <p:nvSpPr>
          <p:cNvPr id="3" name="Content Placeholder 2">
            <a:extLst>
              <a:ext uri="{FF2B5EF4-FFF2-40B4-BE49-F238E27FC236}">
                <a16:creationId xmlns:a16="http://schemas.microsoft.com/office/drawing/2014/main" id="{8214652F-2320-47D9-9002-D26854FB2F0C}"/>
              </a:ext>
            </a:extLst>
          </p:cNvPr>
          <p:cNvSpPr>
            <a:spLocks noGrp="1"/>
          </p:cNvSpPr>
          <p:nvPr>
            <p:ph idx="1"/>
          </p:nvPr>
        </p:nvSpPr>
        <p:spPr>
          <a:xfrm>
            <a:off x="250825" y="2484438"/>
            <a:ext cx="5761038" cy="3417887"/>
          </a:xfrm>
        </p:spPr>
        <p:txBody>
          <a:bodyPr rtlCol="0">
            <a:normAutofit/>
          </a:bodyPr>
          <a:lstStyle/>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400" b="1" u="sng" dirty="0">
                <a:solidFill>
                  <a:srgbClr val="000000"/>
                </a:solidFill>
                <a:latin typeface="Arial" charset="0"/>
                <a:ea typeface="Microsoft YaHei"/>
              </a:rPr>
              <a:t>The shop is now closed</a:t>
            </a:r>
          </a:p>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2400" b="1" u="sng" dirty="0">
              <a:solidFill>
                <a:srgbClr val="000000"/>
              </a:solidFill>
              <a:latin typeface="Arial" charset="0"/>
              <a:ea typeface="Microsoft YaHei"/>
            </a:endParaRP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Submit your accounts sheets and any remaining Faradays to the shopkeeper.</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Return any items you are not using.</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Practise your presentation – remember to check the marking criteria!</a:t>
            </a:r>
          </a:p>
        </p:txBody>
      </p:sp>
      <p:sp>
        <p:nvSpPr>
          <p:cNvPr id="4" name="Rounded Rectangle 3">
            <a:extLst>
              <a:ext uri="{FF2B5EF4-FFF2-40B4-BE49-F238E27FC236}">
                <a16:creationId xmlns:a16="http://schemas.microsoft.com/office/drawing/2014/main" id="{795A2223-CD5C-44AC-BB40-127867C7A750}"/>
              </a:ext>
            </a:extLst>
          </p:cNvPr>
          <p:cNvSpPr/>
          <p:nvPr/>
        </p:nvSpPr>
        <p:spPr bwMode="auto">
          <a:xfrm>
            <a:off x="6156325" y="3084513"/>
            <a:ext cx="2808288" cy="266382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a:lnSpc>
                <a:spcPct val="93000"/>
              </a:lnSpc>
              <a:buClr>
                <a:srgbClr val="000000"/>
              </a:buClr>
              <a:buSzPct val="100000"/>
              <a:buFont typeface="Times New Roman" charset="0"/>
              <a:buNone/>
              <a:defRPr/>
            </a:pPr>
            <a:endParaRPr lang="en-GB" dirty="0">
              <a:solidFill>
                <a:schemeClr val="bg1"/>
              </a:solidFill>
              <a:latin typeface="Arial" charset="0"/>
            </a:endParaRPr>
          </a:p>
        </p:txBody>
      </p:sp>
    </p:spTree>
    <p:extLst>
      <p:ext uri="{BB962C8B-B14F-4D97-AF65-F5344CB8AC3E}">
        <p14:creationId xmlns:p14="http://schemas.microsoft.com/office/powerpoint/2010/main" val="292516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spTree>
    <p:extLst>
      <p:ext uri="{BB962C8B-B14F-4D97-AF65-F5344CB8AC3E}">
        <p14:creationId xmlns:p14="http://schemas.microsoft.com/office/powerpoint/2010/main" val="2929930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7398" y="1795344"/>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7729" y="2479313"/>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7728" y="3148245"/>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7729" y="3851532"/>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484" y="4520464"/>
            <a:ext cx="628835" cy="628835"/>
          </a:xfrm>
          <a:prstGeom prst="rect">
            <a:avLst/>
          </a:prstGeom>
        </p:spPr>
      </p:pic>
    </p:spTree>
    <p:extLst>
      <p:ext uri="{BB962C8B-B14F-4D97-AF65-F5344CB8AC3E}">
        <p14:creationId xmlns:p14="http://schemas.microsoft.com/office/powerpoint/2010/main" val="398196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A0A460F4-9EEC-4527-BC4E-80D671B1F6F9}"/>
              </a:ext>
            </a:extLst>
          </p:cNvPr>
          <p:cNvSpPr>
            <a:spLocks noGrp="1"/>
          </p:cNvSpPr>
          <p:nvPr>
            <p:ph type="title"/>
          </p:nvPr>
        </p:nvSpPr>
        <p:spPr>
          <a:xfrm>
            <a:off x="457200" y="1196975"/>
            <a:ext cx="8229600" cy="1143000"/>
          </a:xfrm>
        </p:spPr>
        <p:txBody>
          <a:bodyPr anchor="t"/>
          <a:lstStyle/>
          <a:p>
            <a:pPr algn="ct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latin typeface="Arial" panose="020B0604020202020204" pitchFamily="34" charset="0"/>
              </a:rPr>
              <a:t>Presentation</a:t>
            </a:r>
          </a:p>
        </p:txBody>
      </p:sp>
      <p:pic>
        <p:nvPicPr>
          <p:cNvPr id="6" name="Content Placeholder 5" descr="A star filled sky&#10;&#10;Description generated with high confidence">
            <a:extLst>
              <a:ext uri="{FF2B5EF4-FFF2-40B4-BE49-F238E27FC236}">
                <a16:creationId xmlns:a16="http://schemas.microsoft.com/office/drawing/2014/main" id="{4259EBCC-5A7F-49FF-A53E-2387E883420B}"/>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2414953" y="1889925"/>
            <a:ext cx="4314093" cy="3987032"/>
          </a:xfrm>
        </p:spPr>
      </p:pic>
    </p:spTree>
    <p:extLst>
      <p:ext uri="{BB962C8B-B14F-4D97-AF65-F5344CB8AC3E}">
        <p14:creationId xmlns:p14="http://schemas.microsoft.com/office/powerpoint/2010/main" val="2624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pic>
        <p:nvPicPr>
          <p:cNvPr id="21" name="Graphic 20" descr="Checkmark">
            <a:extLst>
              <a:ext uri="{FF2B5EF4-FFF2-40B4-BE49-F238E27FC236}">
                <a16:creationId xmlns:a16="http://schemas.microsoft.com/office/drawing/2014/main" id="{EA38BF14-C63D-46FC-8375-07BC0D3D26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3623" y="5184740"/>
            <a:ext cx="628835" cy="628835"/>
          </a:xfrm>
          <a:prstGeom prst="rect">
            <a:avLst/>
          </a:prstGeom>
        </p:spPr>
      </p:pic>
    </p:spTree>
    <p:extLst>
      <p:ext uri="{BB962C8B-B14F-4D97-AF65-F5344CB8AC3E}">
        <p14:creationId xmlns:p14="http://schemas.microsoft.com/office/powerpoint/2010/main" val="258836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a:extLst>
              <a:ext uri="{FF2B5EF4-FFF2-40B4-BE49-F238E27FC236}">
                <a16:creationId xmlns:a16="http://schemas.microsoft.com/office/drawing/2014/main" id="{77C20EB9-1A54-4BB5-AC23-1B3922369234}"/>
              </a:ext>
            </a:extLst>
          </p:cNvPr>
          <p:cNvSpPr>
            <a:spLocks noGrp="1"/>
          </p:cNvSpPr>
          <p:nvPr>
            <p:ph idx="1"/>
          </p:nvPr>
        </p:nvSpPr>
        <p:spPr>
          <a:xfrm>
            <a:off x="457200" y="2708275"/>
            <a:ext cx="8229600" cy="14414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400" dirty="0">
                <a:latin typeface="Arial" panose="020B0604020202020204" pitchFamily="34" charset="0"/>
              </a:rPr>
              <a:t>And the winner is...</a:t>
            </a:r>
          </a:p>
        </p:txBody>
      </p:sp>
    </p:spTree>
    <p:extLst>
      <p:ext uri="{BB962C8B-B14F-4D97-AF65-F5344CB8AC3E}">
        <p14:creationId xmlns:p14="http://schemas.microsoft.com/office/powerpoint/2010/main" val="2638132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7BEAAB-329A-4736-BE2C-42DAAD67135F}"/>
              </a:ext>
            </a:extLst>
          </p:cNvPr>
          <p:cNvSpPr txBox="1"/>
          <p:nvPr/>
        </p:nvSpPr>
        <p:spPr>
          <a:xfrm>
            <a:off x="1844293" y="1233996"/>
            <a:ext cx="5254965" cy="646331"/>
          </a:xfrm>
          <a:prstGeom prst="rect">
            <a:avLst/>
          </a:prstGeom>
          <a:noFill/>
        </p:spPr>
        <p:txBody>
          <a:bodyPr wrap="none" rtlCol="0">
            <a:spAutoFit/>
          </a:bodyPr>
          <a:lstStyle/>
          <a:p>
            <a:r>
              <a:rPr lang="en-GB" sz="3600" dirty="0">
                <a:latin typeface="Arial" panose="020B0604020202020204" pitchFamily="34" charset="0"/>
                <a:cs typeface="Arial" panose="020B0604020202020204" pitchFamily="34" charset="0"/>
              </a:rPr>
              <a:t>Thank you and goodbye!</a:t>
            </a:r>
          </a:p>
        </p:txBody>
      </p:sp>
      <p:pic>
        <p:nvPicPr>
          <p:cNvPr id="7" name="Content Placeholder 6" descr="A person standing in a room&#10;&#10;Description generated with very high confidence">
            <a:extLst>
              <a:ext uri="{FF2B5EF4-FFF2-40B4-BE49-F238E27FC236}">
                <a16:creationId xmlns:a16="http://schemas.microsoft.com/office/drawing/2014/main" id="{7378DEB6-5225-497F-8F42-38839309C6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943" y="2051538"/>
            <a:ext cx="6552113" cy="3774587"/>
          </a:xfrm>
        </p:spPr>
      </p:pic>
    </p:spTree>
    <p:extLst>
      <p:ext uri="{BB962C8B-B14F-4D97-AF65-F5344CB8AC3E}">
        <p14:creationId xmlns:p14="http://schemas.microsoft.com/office/powerpoint/2010/main" val="337557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3240350" y="1393794"/>
            <a:ext cx="2339265" cy="350098"/>
          </a:xfrm>
        </p:spPr>
        <p:txBody>
          <a:bodyPr>
            <a:noAutofit/>
          </a:bodyPr>
          <a:lstStyle/>
          <a:p>
            <a:r>
              <a:rPr lang="en-GB" sz="2800" dirty="0"/>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7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7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7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7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7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Tree>
    <p:extLst>
      <p:ext uri="{BB962C8B-B14F-4D97-AF65-F5344CB8AC3E}">
        <p14:creationId xmlns:p14="http://schemas.microsoft.com/office/powerpoint/2010/main" val="63556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E873E5-E75F-4791-B7CC-3661DCDF2B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 y="1238724"/>
            <a:ext cx="3182235" cy="4770242"/>
          </a:xfrm>
          <a:prstGeom prst="rect">
            <a:avLst/>
          </a:prstGeom>
        </p:spPr>
      </p:pic>
      <p:sp>
        <p:nvSpPr>
          <p:cNvPr id="5" name="TextBox 4">
            <a:extLst>
              <a:ext uri="{FF2B5EF4-FFF2-40B4-BE49-F238E27FC236}">
                <a16:creationId xmlns:a16="http://schemas.microsoft.com/office/drawing/2014/main" id="{8CC7CB1D-3E8C-4AE6-AC43-8CCC76D11A06}"/>
              </a:ext>
            </a:extLst>
          </p:cNvPr>
          <p:cNvSpPr txBox="1"/>
          <p:nvPr/>
        </p:nvSpPr>
        <p:spPr>
          <a:xfrm>
            <a:off x="4428114" y="1708530"/>
            <a:ext cx="4030896" cy="4062651"/>
          </a:xfrm>
          <a:prstGeom prst="rect">
            <a:avLst/>
          </a:prstGeom>
          <a:solidFill>
            <a:schemeClr val="bg1"/>
          </a:solidFill>
        </p:spPr>
        <p:txBody>
          <a:bodyPr wrap="square" rtlCol="0">
            <a:spAutoFit/>
          </a:bodyPr>
          <a:lstStyle/>
          <a:p>
            <a:pPr algn="ctr"/>
            <a:r>
              <a:rPr lang="en-GB" sz="4800" dirty="0">
                <a:latin typeface="Arial" panose="020B0604020202020204" pitchFamily="34" charset="0"/>
                <a:cs typeface="Arial" panose="020B0604020202020204" pitchFamily="34" charset="0"/>
              </a:rPr>
              <a:t>The James Webb Space Telescope: your team’s mission</a:t>
            </a:r>
          </a:p>
          <a:p>
            <a:pPr algn="ctr"/>
            <a:endParaRPr lang="en-GB" b="1" i="1" dirty="0"/>
          </a:p>
        </p:txBody>
      </p:sp>
    </p:spTree>
    <p:extLst>
      <p:ext uri="{BB962C8B-B14F-4D97-AF65-F5344CB8AC3E}">
        <p14:creationId xmlns:p14="http://schemas.microsoft.com/office/powerpoint/2010/main" val="263857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B0044E-47BB-4372-9EDF-DE5A3617009A}"/>
              </a:ext>
            </a:extLst>
          </p:cNvPr>
          <p:cNvSpPr txBox="1"/>
          <p:nvPr/>
        </p:nvSpPr>
        <p:spPr>
          <a:xfrm>
            <a:off x="538844" y="1361440"/>
            <a:ext cx="8213270"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The brief</a:t>
            </a:r>
          </a:p>
        </p:txBody>
      </p:sp>
      <p:sp>
        <p:nvSpPr>
          <p:cNvPr id="7" name="TextBox 6">
            <a:extLst>
              <a:ext uri="{FF2B5EF4-FFF2-40B4-BE49-F238E27FC236}">
                <a16:creationId xmlns:a16="http://schemas.microsoft.com/office/drawing/2014/main" id="{68C39FD0-A542-41CD-89E5-C659E2F598AA}"/>
              </a:ext>
            </a:extLst>
          </p:cNvPr>
          <p:cNvSpPr txBox="1"/>
          <p:nvPr/>
        </p:nvSpPr>
        <p:spPr>
          <a:xfrm>
            <a:off x="1191985" y="2272149"/>
            <a:ext cx="7200477" cy="344709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Construction </a:t>
            </a:r>
          </a:p>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Transportation</a:t>
            </a:r>
          </a:p>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Launch</a:t>
            </a:r>
          </a:p>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Deployment in space</a:t>
            </a:r>
          </a:p>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Operation in space</a:t>
            </a:r>
          </a:p>
          <a:p>
            <a:pPr marL="285750" indent="-28575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People</a:t>
            </a:r>
          </a:p>
        </p:txBody>
      </p:sp>
    </p:spTree>
    <p:extLst>
      <p:ext uri="{BB962C8B-B14F-4D97-AF65-F5344CB8AC3E}">
        <p14:creationId xmlns:p14="http://schemas.microsoft.com/office/powerpoint/2010/main" val="177501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F6CC0-4D1D-49C4-ABD6-F2CB02673685}"/>
              </a:ext>
            </a:extLst>
          </p:cNvPr>
          <p:cNvSpPr txBox="1"/>
          <p:nvPr/>
        </p:nvSpPr>
        <p:spPr>
          <a:xfrm>
            <a:off x="2296622" y="2720526"/>
            <a:ext cx="4361629" cy="1200329"/>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Time to watch the video briefing</a:t>
            </a:r>
          </a:p>
        </p:txBody>
      </p:sp>
    </p:spTree>
    <p:extLst>
      <p:ext uri="{BB962C8B-B14F-4D97-AF65-F5344CB8AC3E}">
        <p14:creationId xmlns:p14="http://schemas.microsoft.com/office/powerpoint/2010/main" val="300307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The brief</a:t>
            </a:r>
          </a:p>
        </p:txBody>
      </p:sp>
      <p:sp>
        <p:nvSpPr>
          <p:cNvPr id="24579" name="Content Placeholder 2">
            <a:extLst>
              <a:ext uri="{FF2B5EF4-FFF2-40B4-BE49-F238E27FC236}">
                <a16:creationId xmlns:a16="http://schemas.microsoft.com/office/drawing/2014/main" id="{54F449D1-D858-4B7A-AC90-B9386A197BDB}"/>
              </a:ext>
            </a:extLst>
          </p:cNvPr>
          <p:cNvSpPr>
            <a:spLocks noGrp="1"/>
          </p:cNvSpPr>
          <p:nvPr>
            <p:ph idx="1"/>
          </p:nvPr>
        </p:nvSpPr>
        <p:spPr>
          <a:xfrm>
            <a:off x="628650" y="2354579"/>
            <a:ext cx="8058150" cy="3560445"/>
          </a:xfrm>
        </p:spPr>
        <p:txBody>
          <a:bodyPr rtlCol="0">
            <a:normAutofit/>
          </a:bodyPr>
          <a:lstStyle/>
          <a:p>
            <a:r>
              <a:rPr lang="en-GB" sz="2200" b="1" dirty="0">
                <a:latin typeface="Arial" panose="020B0604020202020204" pitchFamily="34" charset="0"/>
                <a:cs typeface="Arial" panose="020B0604020202020204" pitchFamily="34" charset="0"/>
              </a:rPr>
              <a:t>Design and engineer </a:t>
            </a:r>
            <a:r>
              <a:rPr lang="en-GB" sz="2200" b="1" u="sng" dirty="0">
                <a:latin typeface="Arial" panose="020B0604020202020204" pitchFamily="34" charset="0"/>
                <a:cs typeface="Arial" panose="020B0604020202020204" pitchFamily="34" charset="0"/>
              </a:rPr>
              <a:t>ONE</a:t>
            </a:r>
            <a:r>
              <a:rPr lang="en-GB" sz="2200" b="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prototype which will help the JWST team. Include at least one electronic circuit/component.</a:t>
            </a:r>
          </a:p>
          <a:p>
            <a:pPr marL="0" indent="0">
              <a:buNone/>
            </a:pPr>
            <a:endParaRPr lang="en-GB" sz="2200"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Complete</a:t>
            </a:r>
            <a:r>
              <a:rPr lang="en-GB" sz="2200" dirty="0">
                <a:latin typeface="Arial" panose="020B0604020202020204" pitchFamily="34" charset="0"/>
                <a:cs typeface="Arial" panose="020B0604020202020204" pitchFamily="34" charset="0"/>
              </a:rPr>
              <a:t> the planning and events log</a:t>
            </a:r>
          </a:p>
          <a:p>
            <a:pPr lvl="0"/>
            <a:endParaRPr lang="en-GB" sz="2200" b="1" dirty="0">
              <a:latin typeface="Arial" panose="020B0604020202020204" pitchFamily="34" charset="0"/>
              <a:cs typeface="Arial" panose="020B0604020202020204" pitchFamily="34" charset="0"/>
            </a:endParaRPr>
          </a:p>
          <a:p>
            <a:pPr lvl="0"/>
            <a:r>
              <a:rPr lang="en-GB" sz="2200" b="1" dirty="0">
                <a:latin typeface="Arial" panose="020B0604020202020204" pitchFamily="34" charset="0"/>
                <a:cs typeface="Arial" panose="020B0604020202020204" pitchFamily="34" charset="0"/>
              </a:rPr>
              <a:t>Present </a:t>
            </a:r>
            <a:r>
              <a:rPr lang="en-GB" sz="2200" dirty="0">
                <a:latin typeface="Arial" panose="020B0604020202020204" pitchFamily="34" charset="0"/>
                <a:cs typeface="Arial" panose="020B0604020202020204" pitchFamily="34" charset="0"/>
              </a:rPr>
              <a:t>your idea to the JWST judge(s).</a:t>
            </a:r>
          </a:p>
        </p:txBody>
      </p:sp>
    </p:spTree>
    <p:extLst>
      <p:ext uri="{BB962C8B-B14F-4D97-AF65-F5344CB8AC3E}">
        <p14:creationId xmlns:p14="http://schemas.microsoft.com/office/powerpoint/2010/main" val="73021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09A61ED-CB7F-4834-ABF9-6B2C26FE31F0}"/>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Marking criteria</a:t>
            </a:r>
          </a:p>
        </p:txBody>
      </p:sp>
      <p:sp>
        <p:nvSpPr>
          <p:cNvPr id="17411" name="Content Placeholder 2">
            <a:extLst>
              <a:ext uri="{FF2B5EF4-FFF2-40B4-BE49-F238E27FC236}">
                <a16:creationId xmlns:a16="http://schemas.microsoft.com/office/drawing/2014/main" id="{4CAD4E61-468A-4277-919D-799B7CA3A2CA}"/>
              </a:ext>
            </a:extLst>
          </p:cNvPr>
          <p:cNvSpPr>
            <a:spLocks noGrp="1"/>
          </p:cNvSpPr>
          <p:nvPr>
            <p:ph idx="1"/>
          </p:nvPr>
        </p:nvSpPr>
        <p:spPr>
          <a:xfrm>
            <a:off x="842963" y="2484438"/>
            <a:ext cx="7851775" cy="3024187"/>
          </a:xfrm>
        </p:spPr>
        <p:txBody>
          <a:bodyPr rtlCol="0">
            <a:normAutofit/>
          </a:bodyPr>
          <a:lstStyle/>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Planning</a:t>
            </a:r>
          </a:p>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Development</a:t>
            </a:r>
          </a:p>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Budget</a:t>
            </a:r>
          </a:p>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Product</a:t>
            </a:r>
          </a:p>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Presentation</a:t>
            </a:r>
          </a:p>
          <a:p>
            <a:pPr marL="432000" indent="432000" eaLnBrk="1" fontAlgn="auto" hangingPunct="1">
              <a:spcAft>
                <a:spcPts val="0"/>
              </a:spcAft>
              <a:defRPr/>
            </a:pPr>
            <a:r>
              <a:rPr lang="en-GB" altLang="en-US" sz="2400" dirty="0">
                <a:latin typeface="Arial" panose="020B0604020202020204" pitchFamily="34" charset="0"/>
                <a:cs typeface="Arial" panose="020B0604020202020204" pitchFamily="34" charset="0"/>
              </a:rPr>
              <a:t>Teamwork</a:t>
            </a:r>
          </a:p>
        </p:txBody>
      </p:sp>
    </p:spTree>
    <p:extLst>
      <p:ext uri="{BB962C8B-B14F-4D97-AF65-F5344CB8AC3E}">
        <p14:creationId xmlns:p14="http://schemas.microsoft.com/office/powerpoint/2010/main" val="372229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3944</Words>
  <Application>Microsoft Office PowerPoint</Application>
  <PresentationFormat>On-screen Show (4:3)</PresentationFormat>
  <Paragraphs>560</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Cambria</vt:lpstr>
      <vt:lpstr>Comic Sans MS</vt:lpstr>
      <vt:lpstr>Copperplate Gothic Light</vt:lpstr>
      <vt:lpstr>Lucida Console</vt:lpstr>
      <vt:lpstr>Times New Roman</vt:lpstr>
      <vt:lpstr>Wingdings</vt:lpstr>
      <vt:lpstr>Office Theme</vt:lpstr>
      <vt:lpstr>The IET Faraday Challenge Day</vt:lpstr>
      <vt:lpstr>Project Flow</vt:lpstr>
      <vt:lpstr>What is engineering?</vt:lpstr>
      <vt:lpstr>Project Flow</vt:lpstr>
      <vt:lpstr>PowerPoint Presentation</vt:lpstr>
      <vt:lpstr>PowerPoint Presentation</vt:lpstr>
      <vt:lpstr>PowerPoint Presentation</vt:lpstr>
      <vt:lpstr>The brief</vt:lpstr>
      <vt:lpstr>Marking criteria</vt:lpstr>
      <vt:lpstr>Project tools</vt:lpstr>
      <vt:lpstr>Health and safety briefing</vt:lpstr>
      <vt:lpstr>Project Flow</vt:lpstr>
      <vt:lpstr>Project Flow</vt:lpstr>
      <vt:lpstr>PowerPoint Presentation</vt:lpstr>
      <vt:lpstr>PowerPoint Presentation</vt:lpstr>
      <vt:lpstr>Project Flow</vt:lpstr>
      <vt:lpstr>Project Flow</vt:lpstr>
      <vt:lpstr>Project Flow</vt:lpstr>
      <vt:lpstr>Project Flow</vt:lpstr>
      <vt:lpstr>Engineering Apprenticeship</vt:lpstr>
      <vt:lpstr>Project Flow</vt:lpstr>
      <vt:lpstr>Project Flow</vt:lpstr>
      <vt:lpstr>Development</vt:lpstr>
      <vt:lpstr>PowerPoint Presentation</vt:lpstr>
      <vt:lpstr>Event Log Entry 1</vt:lpstr>
      <vt:lpstr>PowerPoint Presentation</vt:lpstr>
      <vt:lpstr>The presentation briefing</vt:lpstr>
      <vt:lpstr>Event Log Entry 3</vt:lpstr>
      <vt:lpstr>Priorities </vt:lpstr>
      <vt:lpstr>Lunch</vt:lpstr>
      <vt:lpstr>Final preparations</vt:lpstr>
      <vt:lpstr>Preparing to present</vt:lpstr>
      <vt:lpstr>Project Flow</vt:lpstr>
      <vt:lpstr>Project Flow</vt:lpstr>
      <vt:lpstr>Presentation</vt:lpstr>
      <vt:lpstr>Project Flow</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Margerison-Smith,Holly</cp:lastModifiedBy>
  <cp:revision>12</cp:revision>
  <dcterms:created xsi:type="dcterms:W3CDTF">2017-06-28T15:11:57Z</dcterms:created>
  <dcterms:modified xsi:type="dcterms:W3CDTF">2019-08-08T10:20:10Z</dcterms:modified>
</cp:coreProperties>
</file>