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6"/>
  </p:notesMasterIdLst>
  <p:sldIdLst>
    <p:sldId id="256" r:id="rId3"/>
    <p:sldId id="283" r:id="rId4"/>
    <p:sldId id="269" r:id="rId5"/>
    <p:sldId id="281" r:id="rId6"/>
    <p:sldId id="273" r:id="rId7"/>
    <p:sldId id="272" r:id="rId8"/>
    <p:sldId id="279" r:id="rId9"/>
    <p:sldId id="276" r:id="rId10"/>
    <p:sldId id="280" r:id="rId11"/>
    <p:sldId id="282" r:id="rId12"/>
    <p:sldId id="278" r:id="rId13"/>
    <p:sldId id="275"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AF"/>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53" autoAdjust="0"/>
  </p:normalViewPr>
  <p:slideViewPr>
    <p:cSldViewPr snapToObjects="1" showGuides="1">
      <p:cViewPr varScale="1">
        <p:scale>
          <a:sx n="80" d="100"/>
          <a:sy n="80" d="100"/>
        </p:scale>
        <p:origin x="2514" y="8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24/10/2023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dirty="0"/>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is from </a:t>
            </a:r>
            <a:r>
              <a:rPr lang="en-GB" sz="1200" kern="1200" dirty="0" err="1">
                <a:solidFill>
                  <a:schemeClr val="tx1"/>
                </a:solidFill>
                <a:effectLst/>
                <a:latin typeface="+mn-lt"/>
                <a:ea typeface="+mn-ea"/>
                <a:cs typeface="+mn-cs"/>
              </a:rPr>
              <a:t>OpenClipart</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Appreciation to Filitsa, Paola, Col and Jamie who built this example.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dirty="0"/>
          </a:p>
        </p:txBody>
      </p:sp>
    </p:spTree>
    <p:extLst>
      <p:ext uri="{BB962C8B-B14F-4D97-AF65-F5344CB8AC3E}">
        <p14:creationId xmlns:p14="http://schemas.microsoft.com/office/powerpoint/2010/main" val="138325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10</a:t>
            </a:fld>
            <a:endParaRPr lang="en-GB" dirty="0"/>
          </a:p>
        </p:txBody>
      </p:sp>
    </p:spTree>
    <p:extLst>
      <p:ext uri="{BB962C8B-B14F-4D97-AF65-F5344CB8AC3E}">
        <p14:creationId xmlns:p14="http://schemas.microsoft.com/office/powerpoint/2010/main" val="316474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centre should be slightly raised relative to the outer edge – it should not be pushed down to be level. It may assist if one or two team members support the structure as another adds the triangles.</a:t>
            </a:r>
          </a:p>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11</a:t>
            </a:fld>
            <a:endParaRPr lang="en-GB" dirty="0"/>
          </a:p>
        </p:txBody>
      </p:sp>
    </p:spTree>
    <p:extLst>
      <p:ext uri="{BB962C8B-B14F-4D97-AF65-F5344CB8AC3E}">
        <p14:creationId xmlns:p14="http://schemas.microsoft.com/office/powerpoint/2010/main" val="73356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centre should be raised significantly relative to the outer edge – it should not be pushed down, or this may force the connectors out. If necessary, a square of sticky tape could be placed over a connector to hold a joint secure. It may assist if one or two team members support the structure as another adds the triangles; alternatively, if a suitable sized bowl is available, this could be inverted and used to support the structure.</a:t>
            </a:r>
          </a:p>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12</a:t>
            </a:fld>
            <a:endParaRPr lang="en-GB" dirty="0"/>
          </a:p>
        </p:txBody>
      </p:sp>
    </p:spTree>
    <p:extLst>
      <p:ext uri="{BB962C8B-B14F-4D97-AF65-F5344CB8AC3E}">
        <p14:creationId xmlns:p14="http://schemas.microsoft.com/office/powerpoint/2010/main" val="64683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centre should not be pushed down, or this may force the connectors out. If necessary, a square of sticky tape could be placed over a connector to hold a joint secure. It may assist if one or two team members support the structure as another adds the straws; alternatively, if a suitable sized bowl is available, this could be used to support the structure.</a:t>
            </a:r>
          </a:p>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13</a:t>
            </a:fld>
            <a:endParaRPr lang="en-GB" dirty="0"/>
          </a:p>
        </p:txBody>
      </p:sp>
    </p:spTree>
    <p:extLst>
      <p:ext uri="{BB962C8B-B14F-4D97-AF65-F5344CB8AC3E}">
        <p14:creationId xmlns:p14="http://schemas.microsoft.com/office/powerpoint/2010/main" val="50804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is from </a:t>
            </a:r>
            <a:r>
              <a:rPr lang="en-GB" sz="1200" kern="1200" dirty="0" err="1">
                <a:solidFill>
                  <a:schemeClr val="tx1"/>
                </a:solidFill>
                <a:effectLst/>
                <a:latin typeface="+mn-lt"/>
                <a:ea typeface="+mn-ea"/>
                <a:cs typeface="+mn-cs"/>
              </a:rPr>
              <a:t>OpenClipart</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Appreciation to Filitsa, Paola, Col and Jamie who built this example.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dirty="0"/>
          </a:p>
        </p:txBody>
      </p:sp>
    </p:spTree>
    <p:extLst>
      <p:ext uri="{BB962C8B-B14F-4D97-AF65-F5344CB8AC3E}">
        <p14:creationId xmlns:p14="http://schemas.microsoft.com/office/powerpoint/2010/main" val="326146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 – click once for a small triangle, twice for a larger triangle.</a:t>
            </a:r>
          </a:p>
          <a:p>
            <a:r>
              <a:rPr lang="en-GB" dirty="0"/>
              <a:t>This slide could be supported by showing images of geodesic domes from the additional websites listed on the lesson plan.</a:t>
            </a:r>
          </a:p>
          <a:p>
            <a:r>
              <a:rPr lang="en-GB" dirty="0"/>
              <a:t>Chenille stems are pipe cleaners.</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dirty="0"/>
          </a:p>
        </p:txBody>
      </p:sp>
    </p:spTree>
    <p:extLst>
      <p:ext uri="{BB962C8B-B14F-4D97-AF65-F5344CB8AC3E}">
        <p14:creationId xmlns:p14="http://schemas.microsoft.com/office/powerpoint/2010/main" val="185486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length of the straws is critical to success. The short straws should be 0.885 x the length of the long straws. The straws could be cut individually using scissors. If prepared in advance, the most accurate method of cutting is typically to use a guillotine with a guide/fence set to the required length. It can make it easier to distinguish the different lengths if different colours of straws are used.</a:t>
            </a:r>
          </a:p>
          <a:p>
            <a:endParaRPr lang="en-GB" dirty="0"/>
          </a:p>
          <a:p>
            <a:r>
              <a:rPr lang="en-GB" dirty="0"/>
              <a:t>Technically the straws are called members, as they are parts of a structure – however, experience shows some learners find this term confusing. Further, members that are in compression are referred to as straws and members that are in tension are referred to as ties. </a:t>
            </a:r>
          </a:p>
          <a:p>
            <a:endParaRPr lang="en-GB" dirty="0"/>
          </a:p>
          <a:p>
            <a:r>
              <a:rPr lang="en-GB" dirty="0"/>
              <a:t>Chenille strips are pipe cleaners. These pieces should each by 70-80 mm in length (e.g. cutting a standard 30 cm length into half, then half again, to make four equal parts).</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364194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Chenille strips are pipe cleaners. These pieces should each by 70-80 mm in length (e.g. cutting a standard 30 cm length into half, then half again, to make four equal parts).</a:t>
            </a:r>
          </a:p>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dirty="0"/>
          </a:p>
        </p:txBody>
      </p:sp>
    </p:spTree>
    <p:extLst>
      <p:ext uri="{BB962C8B-B14F-4D97-AF65-F5344CB8AC3E}">
        <p14:creationId xmlns:p14="http://schemas.microsoft.com/office/powerpoint/2010/main" val="1324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chenille strip should fit snugly into the straw. A square of sticky tape over the connector and straws can assist in holding the parts together if the fit is loose.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97983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dirty="0"/>
          </a:p>
        </p:txBody>
      </p:sp>
    </p:spTree>
    <p:extLst>
      <p:ext uri="{BB962C8B-B14F-4D97-AF65-F5344CB8AC3E}">
        <p14:creationId xmlns:p14="http://schemas.microsoft.com/office/powerpoint/2010/main" val="49243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centre of the pentagon should be slightly raised relative to the outer shape.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dirty="0"/>
          </a:p>
        </p:txBody>
      </p:sp>
    </p:spTree>
    <p:extLst>
      <p:ext uri="{BB962C8B-B14F-4D97-AF65-F5344CB8AC3E}">
        <p14:creationId xmlns:p14="http://schemas.microsoft.com/office/powerpoint/2010/main" val="303016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9</a:t>
            </a:fld>
            <a:endParaRPr lang="en-GB" dirty="0"/>
          </a:p>
        </p:txBody>
      </p:sp>
    </p:spTree>
    <p:extLst>
      <p:ext uri="{BB962C8B-B14F-4D97-AF65-F5344CB8AC3E}">
        <p14:creationId xmlns:p14="http://schemas.microsoft.com/office/powerpoint/2010/main" val="187113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24/10/2023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50066"/>
            <a:ext cx="8496944" cy="1569660"/>
          </a:xfrm>
          <a:prstGeom prst="rect">
            <a:avLst/>
          </a:prstGeom>
          <a:noFill/>
        </p:spPr>
        <p:txBody>
          <a:bodyPr wrap="square" rtlCol="0">
            <a:spAutoFit/>
          </a:bodyPr>
          <a:lstStyle/>
          <a:p>
            <a:pPr algn="ctr"/>
            <a:r>
              <a:rPr lang="en-GB" sz="4800" b="1" dirty="0">
                <a:solidFill>
                  <a:srgbClr val="0093D3"/>
                </a:solidFill>
                <a:latin typeface="Arial"/>
                <a:cs typeface="Arial"/>
              </a:rPr>
              <a:t>DIY 3D geodesic dome project </a:t>
            </a:r>
          </a:p>
        </p:txBody>
      </p:sp>
      <p:sp>
        <p:nvSpPr>
          <p:cNvPr id="3" name="TextBox 2">
            <a:extLst>
              <a:ext uri="{FF2B5EF4-FFF2-40B4-BE49-F238E27FC236}">
                <a16:creationId xmlns:a16="http://schemas.microsoft.com/office/drawing/2014/main" id="{86983557-E0FA-4717-BC03-55234762300F}"/>
              </a:ext>
            </a:extLst>
          </p:cNvPr>
          <p:cNvSpPr txBox="1"/>
          <p:nvPr/>
        </p:nvSpPr>
        <p:spPr>
          <a:xfrm>
            <a:off x="1943707" y="5455952"/>
            <a:ext cx="525658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geodesic dome</a:t>
            </a:r>
          </a:p>
        </p:txBody>
      </p:sp>
      <p:pic>
        <p:nvPicPr>
          <p:cNvPr id="5" name="Picture 4">
            <a:extLst>
              <a:ext uri="{FF2B5EF4-FFF2-40B4-BE49-F238E27FC236}">
                <a16:creationId xmlns:a16="http://schemas.microsoft.com/office/drawing/2014/main" id="{5D57C229-2D71-4883-BF30-B914066A9B86}"/>
              </a:ext>
            </a:extLst>
          </p:cNvPr>
          <p:cNvPicPr>
            <a:picLocks noChangeAspect="1"/>
          </p:cNvPicPr>
          <p:nvPr/>
        </p:nvPicPr>
        <p:blipFill>
          <a:blip r:embed="rId3"/>
          <a:stretch>
            <a:fillRect/>
          </a:stretch>
        </p:blipFill>
        <p:spPr>
          <a:xfrm>
            <a:off x="3203658" y="2671347"/>
            <a:ext cx="2736683" cy="26407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Adding connectors</a:t>
            </a:r>
          </a:p>
        </p:txBody>
      </p:sp>
      <p:sp>
        <p:nvSpPr>
          <p:cNvPr id="50" name="TextBox 49"/>
          <p:cNvSpPr txBox="1"/>
          <p:nvPr/>
        </p:nvSpPr>
        <p:spPr>
          <a:xfrm>
            <a:off x="253186" y="1997641"/>
            <a:ext cx="8207246" cy="461665"/>
          </a:xfrm>
          <a:prstGeom prst="rect">
            <a:avLst/>
          </a:prstGeom>
          <a:noFill/>
        </p:spPr>
        <p:txBody>
          <a:bodyPr wrap="square" rtlCol="0">
            <a:spAutoFit/>
          </a:bodyPr>
          <a:lstStyle/>
          <a:p>
            <a:pPr marL="457200" indent="-457200">
              <a:spcAft>
                <a:spcPts val="600"/>
              </a:spcAft>
              <a:buFont typeface="+mj-lt"/>
              <a:buAutoNum type="arabicPeriod" startAt="6"/>
            </a:pPr>
            <a:r>
              <a:rPr lang="en-GB" sz="2400" dirty="0"/>
              <a:t>Add 6-way connectors to the outer long straws (5 in total)</a:t>
            </a:r>
          </a:p>
        </p:txBody>
      </p:sp>
      <p:pic>
        <p:nvPicPr>
          <p:cNvPr id="6" name="Picture 5">
            <a:extLst>
              <a:ext uri="{FF2B5EF4-FFF2-40B4-BE49-F238E27FC236}">
                <a16:creationId xmlns:a16="http://schemas.microsoft.com/office/drawing/2014/main" id="{EDDC3F66-D11F-451E-B5FB-B22FD4A14580}"/>
              </a:ext>
            </a:extLst>
          </p:cNvPr>
          <p:cNvPicPr>
            <a:picLocks noChangeAspect="1"/>
          </p:cNvPicPr>
          <p:nvPr/>
        </p:nvPicPr>
        <p:blipFill>
          <a:blip r:embed="rId3"/>
          <a:stretch>
            <a:fillRect/>
          </a:stretch>
        </p:blipFill>
        <p:spPr>
          <a:xfrm>
            <a:off x="284329" y="2573629"/>
            <a:ext cx="3567591" cy="3284984"/>
          </a:xfrm>
          <a:prstGeom prst="rect">
            <a:avLst/>
          </a:prstGeom>
        </p:spPr>
      </p:pic>
      <p:sp>
        <p:nvSpPr>
          <p:cNvPr id="7" name="Arrow: Right 6">
            <a:extLst>
              <a:ext uri="{FF2B5EF4-FFF2-40B4-BE49-F238E27FC236}">
                <a16:creationId xmlns:a16="http://schemas.microsoft.com/office/drawing/2014/main" id="{B34116FA-9352-400A-B5A3-BFF93C46F24A}"/>
              </a:ext>
            </a:extLst>
          </p:cNvPr>
          <p:cNvSpPr/>
          <p:nvPr/>
        </p:nvSpPr>
        <p:spPr>
          <a:xfrm>
            <a:off x="3959932" y="3769674"/>
            <a:ext cx="1224136" cy="907941"/>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9D42A3E-E8F0-40BE-B740-EA09D9F5401A}"/>
              </a:ext>
            </a:extLst>
          </p:cNvPr>
          <p:cNvPicPr>
            <a:picLocks noChangeAspect="1"/>
          </p:cNvPicPr>
          <p:nvPr/>
        </p:nvPicPr>
        <p:blipFill>
          <a:blip r:embed="rId4"/>
          <a:stretch>
            <a:fillRect/>
          </a:stretch>
        </p:blipFill>
        <p:spPr>
          <a:xfrm>
            <a:off x="5264511" y="2581153"/>
            <a:ext cx="3578438" cy="3284984"/>
          </a:xfrm>
          <a:prstGeom prst="rect">
            <a:avLst/>
          </a:prstGeom>
        </p:spPr>
      </p:pic>
    </p:spTree>
    <p:extLst>
      <p:ext uri="{BB962C8B-B14F-4D97-AF65-F5344CB8AC3E}">
        <p14:creationId xmlns:p14="http://schemas.microsoft.com/office/powerpoint/2010/main" val="126517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006155"/>
            <a:ext cx="6480720" cy="584775"/>
          </a:xfrm>
          <a:prstGeom prst="rect">
            <a:avLst/>
          </a:prstGeom>
          <a:noFill/>
        </p:spPr>
        <p:txBody>
          <a:bodyPr wrap="square" rtlCol="0">
            <a:spAutoFit/>
          </a:bodyPr>
          <a:lstStyle/>
          <a:p>
            <a:r>
              <a:rPr lang="en-GB" sz="3200" b="1" dirty="0"/>
              <a:t>Adding the stars</a:t>
            </a:r>
          </a:p>
        </p:txBody>
      </p:sp>
      <p:sp>
        <p:nvSpPr>
          <p:cNvPr id="50" name="TextBox 49"/>
          <p:cNvSpPr txBox="1"/>
          <p:nvPr/>
        </p:nvSpPr>
        <p:spPr>
          <a:xfrm>
            <a:off x="241062" y="1615392"/>
            <a:ext cx="8207246" cy="830997"/>
          </a:xfrm>
          <a:prstGeom prst="rect">
            <a:avLst/>
          </a:prstGeom>
          <a:noFill/>
        </p:spPr>
        <p:txBody>
          <a:bodyPr wrap="square" rtlCol="0">
            <a:spAutoFit/>
          </a:bodyPr>
          <a:lstStyle/>
          <a:p>
            <a:pPr marL="457200" indent="-457200">
              <a:spcAft>
                <a:spcPts val="600"/>
              </a:spcAft>
              <a:buFont typeface="+mj-lt"/>
              <a:buAutoNum type="arabicPeriod" startAt="7"/>
            </a:pPr>
            <a:r>
              <a:rPr lang="en-GB" sz="2400" dirty="0"/>
              <a:t>Add the five other stars made at step 1. Three straws from each star should attach to connectors.</a:t>
            </a:r>
          </a:p>
        </p:txBody>
      </p:sp>
      <p:pic>
        <p:nvPicPr>
          <p:cNvPr id="3" name="Picture 2">
            <a:extLst>
              <a:ext uri="{FF2B5EF4-FFF2-40B4-BE49-F238E27FC236}">
                <a16:creationId xmlns:a16="http://schemas.microsoft.com/office/drawing/2014/main" id="{12475C3E-BAD0-467A-90AC-57183F388303}"/>
              </a:ext>
            </a:extLst>
          </p:cNvPr>
          <p:cNvPicPr>
            <a:picLocks noChangeAspect="1"/>
          </p:cNvPicPr>
          <p:nvPr/>
        </p:nvPicPr>
        <p:blipFill>
          <a:blip r:embed="rId3"/>
          <a:stretch>
            <a:fillRect/>
          </a:stretch>
        </p:blipFill>
        <p:spPr>
          <a:xfrm>
            <a:off x="213369" y="2638869"/>
            <a:ext cx="3470014" cy="3212976"/>
          </a:xfrm>
          <a:prstGeom prst="rect">
            <a:avLst/>
          </a:prstGeom>
        </p:spPr>
      </p:pic>
      <p:pic>
        <p:nvPicPr>
          <p:cNvPr id="6" name="Picture 5">
            <a:extLst>
              <a:ext uri="{FF2B5EF4-FFF2-40B4-BE49-F238E27FC236}">
                <a16:creationId xmlns:a16="http://schemas.microsoft.com/office/drawing/2014/main" id="{0AC805DB-719B-49E7-833F-B1F226D46F10}"/>
              </a:ext>
            </a:extLst>
          </p:cNvPr>
          <p:cNvPicPr>
            <a:picLocks noChangeAspect="1"/>
          </p:cNvPicPr>
          <p:nvPr/>
        </p:nvPicPr>
        <p:blipFill>
          <a:blip r:embed="rId4"/>
          <a:stretch>
            <a:fillRect/>
          </a:stretch>
        </p:blipFill>
        <p:spPr>
          <a:xfrm>
            <a:off x="5073713" y="2638869"/>
            <a:ext cx="3850748" cy="3212976"/>
          </a:xfrm>
          <a:prstGeom prst="rect">
            <a:avLst/>
          </a:prstGeom>
        </p:spPr>
      </p:pic>
      <p:sp>
        <p:nvSpPr>
          <p:cNvPr id="7" name="Arrow: Right 6">
            <a:extLst>
              <a:ext uri="{FF2B5EF4-FFF2-40B4-BE49-F238E27FC236}">
                <a16:creationId xmlns:a16="http://schemas.microsoft.com/office/drawing/2014/main" id="{65E83D20-5FDD-49C6-88C5-3B1A6DA0CAC6}"/>
              </a:ext>
            </a:extLst>
          </p:cNvPr>
          <p:cNvSpPr/>
          <p:nvPr/>
        </p:nvSpPr>
        <p:spPr>
          <a:xfrm>
            <a:off x="3776943" y="3791386"/>
            <a:ext cx="1224136" cy="907941"/>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313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006155"/>
            <a:ext cx="6480720" cy="584775"/>
          </a:xfrm>
          <a:prstGeom prst="rect">
            <a:avLst/>
          </a:prstGeom>
          <a:noFill/>
        </p:spPr>
        <p:txBody>
          <a:bodyPr wrap="square" rtlCol="0">
            <a:spAutoFit/>
          </a:bodyPr>
          <a:lstStyle/>
          <a:p>
            <a:r>
              <a:rPr lang="en-GB" sz="3200" b="1" dirty="0"/>
              <a:t>Adding the final connectors</a:t>
            </a:r>
          </a:p>
        </p:txBody>
      </p:sp>
      <p:sp>
        <p:nvSpPr>
          <p:cNvPr id="50" name="TextBox 49"/>
          <p:cNvSpPr txBox="1"/>
          <p:nvPr/>
        </p:nvSpPr>
        <p:spPr>
          <a:xfrm>
            <a:off x="253186" y="1603360"/>
            <a:ext cx="8207246" cy="830997"/>
          </a:xfrm>
          <a:prstGeom prst="rect">
            <a:avLst/>
          </a:prstGeom>
          <a:noFill/>
        </p:spPr>
        <p:txBody>
          <a:bodyPr wrap="square" rtlCol="0">
            <a:spAutoFit/>
          </a:bodyPr>
          <a:lstStyle/>
          <a:p>
            <a:pPr marL="457200" indent="-457200">
              <a:spcAft>
                <a:spcPts val="600"/>
              </a:spcAft>
              <a:buFont typeface="+mj-lt"/>
              <a:buAutoNum type="arabicPeriod" startAt="8"/>
            </a:pPr>
            <a:r>
              <a:rPr lang="en-GB" sz="2400" dirty="0"/>
              <a:t>Add 4-way connectors to the ends of all the outer straws (working round the dome)</a:t>
            </a:r>
          </a:p>
        </p:txBody>
      </p:sp>
      <p:pic>
        <p:nvPicPr>
          <p:cNvPr id="3" name="Picture 2">
            <a:extLst>
              <a:ext uri="{FF2B5EF4-FFF2-40B4-BE49-F238E27FC236}">
                <a16:creationId xmlns:a16="http://schemas.microsoft.com/office/drawing/2014/main" id="{29B446F5-A5C8-41FE-A1B9-101F8B44E59F}"/>
              </a:ext>
            </a:extLst>
          </p:cNvPr>
          <p:cNvPicPr>
            <a:picLocks noChangeAspect="1"/>
          </p:cNvPicPr>
          <p:nvPr/>
        </p:nvPicPr>
        <p:blipFill>
          <a:blip r:embed="rId3"/>
          <a:stretch>
            <a:fillRect/>
          </a:stretch>
        </p:blipFill>
        <p:spPr>
          <a:xfrm>
            <a:off x="290377" y="2607703"/>
            <a:ext cx="3791088" cy="3244142"/>
          </a:xfrm>
          <a:prstGeom prst="rect">
            <a:avLst/>
          </a:prstGeom>
        </p:spPr>
      </p:pic>
      <p:pic>
        <p:nvPicPr>
          <p:cNvPr id="5" name="Picture 4">
            <a:extLst>
              <a:ext uri="{FF2B5EF4-FFF2-40B4-BE49-F238E27FC236}">
                <a16:creationId xmlns:a16="http://schemas.microsoft.com/office/drawing/2014/main" id="{864EE41B-903F-4A67-84F2-2856C1A9EB4C}"/>
              </a:ext>
            </a:extLst>
          </p:cNvPr>
          <p:cNvPicPr>
            <a:picLocks noChangeAspect="1"/>
          </p:cNvPicPr>
          <p:nvPr/>
        </p:nvPicPr>
        <p:blipFill>
          <a:blip r:embed="rId4"/>
          <a:stretch>
            <a:fillRect/>
          </a:stretch>
        </p:blipFill>
        <p:spPr>
          <a:xfrm>
            <a:off x="5502699" y="2607703"/>
            <a:ext cx="3338595" cy="3232355"/>
          </a:xfrm>
          <a:prstGeom prst="rect">
            <a:avLst/>
          </a:prstGeom>
        </p:spPr>
      </p:pic>
      <p:sp>
        <p:nvSpPr>
          <p:cNvPr id="6" name="Arrow: Right 5">
            <a:extLst>
              <a:ext uri="{FF2B5EF4-FFF2-40B4-BE49-F238E27FC236}">
                <a16:creationId xmlns:a16="http://schemas.microsoft.com/office/drawing/2014/main" id="{7E1BADED-825F-4B39-8318-7945924DE7F3}"/>
              </a:ext>
            </a:extLst>
          </p:cNvPr>
          <p:cNvSpPr/>
          <p:nvPr/>
        </p:nvSpPr>
        <p:spPr>
          <a:xfrm>
            <a:off x="4183462" y="3769909"/>
            <a:ext cx="1224136" cy="907941"/>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270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105979"/>
            <a:ext cx="6480720" cy="584775"/>
          </a:xfrm>
          <a:prstGeom prst="rect">
            <a:avLst/>
          </a:prstGeom>
          <a:noFill/>
        </p:spPr>
        <p:txBody>
          <a:bodyPr wrap="square" rtlCol="0">
            <a:spAutoFit/>
          </a:bodyPr>
          <a:lstStyle/>
          <a:p>
            <a:r>
              <a:rPr lang="en-GB" sz="3200" b="1" dirty="0"/>
              <a:t>Completing the base of the dome</a:t>
            </a:r>
          </a:p>
        </p:txBody>
      </p:sp>
      <p:sp>
        <p:nvSpPr>
          <p:cNvPr id="50" name="TextBox 49"/>
          <p:cNvSpPr txBox="1"/>
          <p:nvPr/>
        </p:nvSpPr>
        <p:spPr>
          <a:xfrm>
            <a:off x="253186" y="1703184"/>
            <a:ext cx="8207246" cy="907941"/>
          </a:xfrm>
          <a:prstGeom prst="rect">
            <a:avLst/>
          </a:prstGeom>
          <a:noFill/>
        </p:spPr>
        <p:txBody>
          <a:bodyPr wrap="square" rtlCol="0">
            <a:spAutoFit/>
          </a:bodyPr>
          <a:lstStyle/>
          <a:p>
            <a:pPr marL="457200" indent="-457200">
              <a:spcAft>
                <a:spcPts val="600"/>
              </a:spcAft>
              <a:buFont typeface="+mj-lt"/>
              <a:buAutoNum type="arabicPeriod" startAt="9"/>
            </a:pPr>
            <a:r>
              <a:rPr lang="en-GB" sz="2400" dirty="0"/>
              <a:t>Add long straws between each connector…</a:t>
            </a:r>
          </a:p>
          <a:p>
            <a:pPr>
              <a:spcAft>
                <a:spcPts val="600"/>
              </a:spcAft>
            </a:pPr>
            <a:r>
              <a:rPr lang="en-GB" sz="2400" dirty="0"/>
              <a:t>	… and congratulations, the dome is complete!</a:t>
            </a:r>
          </a:p>
        </p:txBody>
      </p:sp>
      <p:pic>
        <p:nvPicPr>
          <p:cNvPr id="3" name="Picture 2">
            <a:extLst>
              <a:ext uri="{FF2B5EF4-FFF2-40B4-BE49-F238E27FC236}">
                <a16:creationId xmlns:a16="http://schemas.microsoft.com/office/drawing/2014/main" id="{F8E61ACC-F344-4A65-9909-0F9CE51FD789}"/>
              </a:ext>
            </a:extLst>
          </p:cNvPr>
          <p:cNvPicPr>
            <a:picLocks noChangeAspect="1"/>
          </p:cNvPicPr>
          <p:nvPr/>
        </p:nvPicPr>
        <p:blipFill>
          <a:blip r:embed="rId3"/>
          <a:stretch>
            <a:fillRect/>
          </a:stretch>
        </p:blipFill>
        <p:spPr>
          <a:xfrm>
            <a:off x="562293" y="2825538"/>
            <a:ext cx="3022670" cy="2926483"/>
          </a:xfrm>
          <a:prstGeom prst="rect">
            <a:avLst/>
          </a:prstGeom>
        </p:spPr>
      </p:pic>
      <p:pic>
        <p:nvPicPr>
          <p:cNvPr id="5" name="Picture 4">
            <a:extLst>
              <a:ext uri="{FF2B5EF4-FFF2-40B4-BE49-F238E27FC236}">
                <a16:creationId xmlns:a16="http://schemas.microsoft.com/office/drawing/2014/main" id="{AFCF792A-AED7-47FC-9971-1E86ACD48DD7}"/>
              </a:ext>
            </a:extLst>
          </p:cNvPr>
          <p:cNvPicPr>
            <a:picLocks noChangeAspect="1"/>
          </p:cNvPicPr>
          <p:nvPr/>
        </p:nvPicPr>
        <p:blipFill>
          <a:blip r:embed="rId4"/>
          <a:stretch>
            <a:fillRect/>
          </a:stretch>
        </p:blipFill>
        <p:spPr>
          <a:xfrm>
            <a:off x="5496522" y="2825538"/>
            <a:ext cx="3032752" cy="2926483"/>
          </a:xfrm>
          <a:prstGeom prst="rect">
            <a:avLst/>
          </a:prstGeom>
        </p:spPr>
      </p:pic>
      <p:sp>
        <p:nvSpPr>
          <p:cNvPr id="6" name="Arrow: Right 5">
            <a:extLst>
              <a:ext uri="{FF2B5EF4-FFF2-40B4-BE49-F238E27FC236}">
                <a16:creationId xmlns:a16="http://schemas.microsoft.com/office/drawing/2014/main" id="{4EA10A1B-170D-4F75-8B61-766027D566E9}"/>
              </a:ext>
            </a:extLst>
          </p:cNvPr>
          <p:cNvSpPr/>
          <p:nvPr/>
        </p:nvSpPr>
        <p:spPr>
          <a:xfrm>
            <a:off x="3928674" y="3834808"/>
            <a:ext cx="1224136" cy="907941"/>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441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225A6D-FF4B-1B18-E6C8-D4FD0FB8768D}"/>
              </a:ext>
            </a:extLst>
          </p:cNvPr>
          <p:cNvSpPr txBox="1"/>
          <p:nvPr/>
        </p:nvSpPr>
        <p:spPr>
          <a:xfrm>
            <a:off x="608838" y="1536174"/>
            <a:ext cx="7920880" cy="3785652"/>
          </a:xfrm>
          <a:prstGeom prst="rect">
            <a:avLst/>
          </a:prstGeom>
          <a:noFill/>
        </p:spPr>
        <p:txBody>
          <a:bodyPr wrap="square">
            <a:spAutoFit/>
          </a:bodyPr>
          <a:lstStyle/>
          <a:p>
            <a:pPr marL="0" marR="0">
              <a:spcBef>
                <a:spcPts val="0"/>
              </a:spcBef>
              <a:spcAft>
                <a:spcPts val="0"/>
              </a:spcAft>
            </a:pPr>
            <a:r>
              <a:rPr lang="en-GB" sz="1800" b="1" dirty="0">
                <a:effectLst/>
                <a:latin typeface="Arial" panose="020B0604020202020204" pitchFamily="34" charset="0"/>
              </a:rPr>
              <a:t>Stay safe  </a:t>
            </a:r>
            <a:endParaRPr lang="en-GB" sz="1800" dirty="0">
              <a:effectLst/>
              <a:latin typeface="Arial" panose="020B0604020202020204" pitchFamily="34" charset="0"/>
            </a:endParaRPr>
          </a:p>
          <a:p>
            <a:pPr marL="0" marR="0">
              <a:spcBef>
                <a:spcPts val="0"/>
              </a:spcBef>
              <a:spcAft>
                <a:spcPts val="0"/>
              </a:spcAft>
            </a:pPr>
            <a:r>
              <a:rPr lang="en-GB" sz="1800" dirty="0">
                <a:effectLst/>
                <a:latin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marL="0" marR="0">
              <a:spcBef>
                <a:spcPts val="0"/>
              </a:spcBef>
              <a:spcAft>
                <a:spcPts val="0"/>
              </a:spcAft>
            </a:pPr>
            <a:r>
              <a:rPr lang="en-GB" sz="1800" dirty="0">
                <a:effectLst/>
                <a:latin typeface="Arial" panose="020B0604020202020204" pitchFamily="34" charset="0"/>
              </a:rPr>
              <a:t> </a:t>
            </a:r>
          </a:p>
          <a:p>
            <a:pPr marL="0" marR="0">
              <a:spcBef>
                <a:spcPts val="0"/>
              </a:spcBef>
              <a:spcAft>
                <a:spcPts val="0"/>
              </a:spcAft>
            </a:pPr>
            <a:r>
              <a:rPr lang="en-GB" sz="1800" dirty="0">
                <a:effectLst/>
                <a:latin typeface="Arial" panose="020B0604020202020204" pitchFamily="34" charset="0"/>
              </a:rPr>
              <a:t>•        ensuring that any equipment used for this activity is in good working condition</a:t>
            </a:r>
          </a:p>
          <a:p>
            <a:pPr marL="0" marR="0">
              <a:spcBef>
                <a:spcPts val="0"/>
              </a:spcBef>
              <a:spcAft>
                <a:spcPts val="0"/>
              </a:spcAft>
            </a:pPr>
            <a:r>
              <a:rPr lang="en-GB" sz="1800" dirty="0">
                <a:effectLst/>
                <a:latin typeface="Arial" panose="020B0604020202020204" pitchFamily="34" charset="0"/>
              </a:rPr>
              <a:t>•        behaving sensibly and following any safety instructions so as not to hurt or injure yourself or others </a:t>
            </a:r>
          </a:p>
          <a:p>
            <a:pPr marL="0" marR="0">
              <a:spcBef>
                <a:spcPts val="0"/>
              </a:spcBef>
              <a:spcAft>
                <a:spcPts val="0"/>
              </a:spcAft>
            </a:pPr>
            <a:r>
              <a:rPr lang="en-GB" sz="1800" dirty="0">
                <a:effectLst/>
                <a:latin typeface="Arial" panose="020B0604020202020204" pitchFamily="34" charset="0"/>
              </a:rPr>
              <a:t> </a:t>
            </a:r>
          </a:p>
          <a:p>
            <a:pPr marL="0" marR="0">
              <a:spcBef>
                <a:spcPts val="0"/>
              </a:spcBef>
              <a:spcAft>
                <a:spcPts val="0"/>
              </a:spcAft>
            </a:pPr>
            <a:r>
              <a:rPr lang="en-GB" sz="1800" dirty="0">
                <a:effectLst/>
                <a:latin typeface="Arial" panose="020B0604020202020204" pitchFamily="34" charset="0"/>
              </a:rPr>
              <a:t>Please note that in the absence of any negligence or other breach of duty by us, this activity is carried out at your own risk. It is important to take extra care at the stages marked with this symbol: </a:t>
            </a:r>
            <a:r>
              <a:rPr lang="en-GB" sz="2400" dirty="0">
                <a:effectLst/>
                <a:latin typeface="Segoe UI Emoji" panose="020B0502040204020203" pitchFamily="34" charset="0"/>
              </a:rPr>
              <a:t>⚠ </a:t>
            </a:r>
            <a:endParaRPr lang="en-GB" sz="2400" dirty="0">
              <a:effectLst/>
              <a:latin typeface="Calibri" panose="020F0502020204030204" pitchFamily="34" charset="0"/>
            </a:endParaRPr>
          </a:p>
        </p:txBody>
      </p:sp>
    </p:spTree>
    <p:extLst>
      <p:ext uri="{BB962C8B-B14F-4D97-AF65-F5344CB8AC3E}">
        <p14:creationId xmlns:p14="http://schemas.microsoft.com/office/powerpoint/2010/main" val="429294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Geodesic Domes</a:t>
            </a:r>
          </a:p>
        </p:txBody>
      </p:sp>
      <p:sp>
        <p:nvSpPr>
          <p:cNvPr id="21" name="TextBox 20">
            <a:extLst>
              <a:ext uri="{FF2B5EF4-FFF2-40B4-BE49-F238E27FC236}">
                <a16:creationId xmlns:a16="http://schemas.microsoft.com/office/drawing/2014/main" id="{EEAE0634-C1B5-4D1D-8F98-454793858FAF}"/>
              </a:ext>
            </a:extLst>
          </p:cNvPr>
          <p:cNvSpPr txBox="1"/>
          <p:nvPr/>
        </p:nvSpPr>
        <p:spPr>
          <a:xfrm>
            <a:off x="253187" y="2224600"/>
            <a:ext cx="4030782" cy="320087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400" dirty="0"/>
              <a:t>A geodesic dome is a type of structure</a:t>
            </a:r>
          </a:p>
          <a:p>
            <a:pPr marL="457200" indent="-457200">
              <a:spcAft>
                <a:spcPts val="600"/>
              </a:spcAft>
              <a:buFont typeface="Arial" panose="020B0604020202020204" pitchFamily="34" charset="0"/>
              <a:buChar char="•"/>
            </a:pPr>
            <a:r>
              <a:rPr lang="en-GB" sz="2400" dirty="0"/>
              <a:t>It is strong (for its weight) because it is made from triangles</a:t>
            </a:r>
          </a:p>
          <a:p>
            <a:pPr marL="457200" indent="-457200">
              <a:spcAft>
                <a:spcPts val="600"/>
              </a:spcAft>
              <a:buFont typeface="Arial" panose="020B0604020202020204" pitchFamily="34" charset="0"/>
              <a:buChar char="•"/>
            </a:pPr>
            <a:r>
              <a:rPr lang="en-GB" sz="2400" dirty="0"/>
              <a:t>We are going to make a geodesic dome from straws and chenille stems</a:t>
            </a:r>
          </a:p>
        </p:txBody>
      </p:sp>
      <p:pic>
        <p:nvPicPr>
          <p:cNvPr id="10" name="Picture 9">
            <a:extLst>
              <a:ext uri="{FF2B5EF4-FFF2-40B4-BE49-F238E27FC236}">
                <a16:creationId xmlns:a16="http://schemas.microsoft.com/office/drawing/2014/main" id="{2DD5EAAB-E697-4E06-9D4B-941A791D21A3}"/>
              </a:ext>
            </a:extLst>
          </p:cNvPr>
          <p:cNvPicPr>
            <a:picLocks noChangeAspect="1"/>
          </p:cNvPicPr>
          <p:nvPr/>
        </p:nvPicPr>
        <p:blipFill>
          <a:blip r:embed="rId3"/>
          <a:stretch>
            <a:fillRect/>
          </a:stretch>
        </p:blipFill>
        <p:spPr>
          <a:xfrm>
            <a:off x="4352373" y="2060848"/>
            <a:ext cx="4954755" cy="3926643"/>
          </a:xfrm>
          <a:prstGeom prst="rect">
            <a:avLst/>
          </a:prstGeom>
        </p:spPr>
      </p:pic>
      <p:grpSp>
        <p:nvGrpSpPr>
          <p:cNvPr id="16" name="Group 15">
            <a:extLst>
              <a:ext uri="{FF2B5EF4-FFF2-40B4-BE49-F238E27FC236}">
                <a16:creationId xmlns:a16="http://schemas.microsoft.com/office/drawing/2014/main" id="{94F6E63D-0D90-4506-9634-4537AB6BDE6D}"/>
              </a:ext>
            </a:extLst>
          </p:cNvPr>
          <p:cNvGrpSpPr/>
          <p:nvPr/>
        </p:nvGrpSpPr>
        <p:grpSpPr>
          <a:xfrm>
            <a:off x="6090575" y="2492896"/>
            <a:ext cx="2256665" cy="2152364"/>
            <a:chOff x="6275775" y="2492896"/>
            <a:chExt cx="2256665" cy="2152364"/>
          </a:xfrm>
        </p:grpSpPr>
        <p:cxnSp>
          <p:nvCxnSpPr>
            <p:cNvPr id="6" name="Straight Connector 5">
              <a:extLst>
                <a:ext uri="{FF2B5EF4-FFF2-40B4-BE49-F238E27FC236}">
                  <a16:creationId xmlns:a16="http://schemas.microsoft.com/office/drawing/2014/main" id="{B5B4756A-DA8D-474A-9AA4-98075C7BD82D}"/>
                </a:ext>
              </a:extLst>
            </p:cNvPr>
            <p:cNvCxnSpPr>
              <a:cxnSpLocks/>
            </p:cNvCxnSpPr>
            <p:nvPr/>
          </p:nvCxnSpPr>
          <p:spPr>
            <a:xfrm flipV="1">
              <a:off x="6331420" y="4221089"/>
              <a:ext cx="2201020" cy="389448"/>
            </a:xfrm>
            <a:prstGeom prst="line">
              <a:avLst/>
            </a:prstGeom>
            <a:ln w="127000" cap="rnd">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64CB648-34DA-4017-AF42-FB06578AF12E}"/>
                </a:ext>
              </a:extLst>
            </p:cNvPr>
            <p:cNvCxnSpPr>
              <a:cxnSpLocks/>
            </p:cNvCxnSpPr>
            <p:nvPr/>
          </p:nvCxnSpPr>
          <p:spPr>
            <a:xfrm flipV="1">
              <a:off x="6275775" y="2492896"/>
              <a:ext cx="425822" cy="2152364"/>
            </a:xfrm>
            <a:prstGeom prst="line">
              <a:avLst/>
            </a:prstGeom>
            <a:ln w="127000" cap="rnd">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D5CF01-BDBA-475F-ADDD-C40805C6D342}"/>
                </a:ext>
              </a:extLst>
            </p:cNvPr>
            <p:cNvCxnSpPr>
              <a:cxnSpLocks/>
            </p:cNvCxnSpPr>
            <p:nvPr/>
          </p:nvCxnSpPr>
          <p:spPr>
            <a:xfrm flipH="1" flipV="1">
              <a:off x="6701597" y="2492896"/>
              <a:ext cx="1830843" cy="1728192"/>
            </a:xfrm>
            <a:prstGeom prst="line">
              <a:avLst/>
            </a:prstGeom>
            <a:ln w="127000" cap="rnd">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1" name="Isosceles Triangle 10">
            <a:extLst>
              <a:ext uri="{FF2B5EF4-FFF2-40B4-BE49-F238E27FC236}">
                <a16:creationId xmlns:a16="http://schemas.microsoft.com/office/drawing/2014/main" id="{5F1174B6-50FD-4E2D-90F2-060FA344A7B1}"/>
              </a:ext>
            </a:extLst>
          </p:cNvPr>
          <p:cNvSpPr/>
          <p:nvPr/>
        </p:nvSpPr>
        <p:spPr>
          <a:xfrm rot="9945541">
            <a:off x="6409810" y="3377463"/>
            <a:ext cx="1150266" cy="1008112"/>
          </a:xfrm>
          <a:prstGeom prst="triangle">
            <a:avLst>
              <a:gd name="adj" fmla="val 46212"/>
            </a:avLst>
          </a:prstGeom>
          <a:noFill/>
          <a:ln w="889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81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You will need…</a:t>
            </a:r>
          </a:p>
        </p:txBody>
      </p:sp>
      <p:graphicFrame>
        <p:nvGraphicFramePr>
          <p:cNvPr id="3" name="Table 2">
            <a:extLst>
              <a:ext uri="{FF2B5EF4-FFF2-40B4-BE49-F238E27FC236}">
                <a16:creationId xmlns:a16="http://schemas.microsoft.com/office/drawing/2014/main" id="{40D7C38A-811B-4FBA-BA6A-990FCDF5B8ED}"/>
              </a:ext>
            </a:extLst>
          </p:cNvPr>
          <p:cNvGraphicFramePr>
            <a:graphicFrameLocks noGrp="1"/>
          </p:cNvGraphicFramePr>
          <p:nvPr>
            <p:extLst>
              <p:ext uri="{D42A27DB-BD31-4B8C-83A1-F6EECF244321}">
                <p14:modId xmlns:p14="http://schemas.microsoft.com/office/powerpoint/2010/main" val="498498945"/>
              </p:ext>
            </p:extLst>
          </p:nvPr>
        </p:nvGraphicFramePr>
        <p:xfrm>
          <a:off x="306365" y="1921744"/>
          <a:ext cx="5129731" cy="2743200"/>
        </p:xfrm>
        <a:graphic>
          <a:graphicData uri="http://schemas.openxmlformats.org/drawingml/2006/table">
            <a:tbl>
              <a:tblPr firstRow="1" bandRow="1">
                <a:tableStyleId>{5C22544A-7EE6-4342-B048-85BDC9FD1C3A}</a:tableStyleId>
              </a:tblPr>
              <a:tblGrid>
                <a:gridCol w="2791672">
                  <a:extLst>
                    <a:ext uri="{9D8B030D-6E8A-4147-A177-3AD203B41FA5}">
                      <a16:colId xmlns:a16="http://schemas.microsoft.com/office/drawing/2014/main" val="3910453696"/>
                    </a:ext>
                  </a:extLst>
                </a:gridCol>
                <a:gridCol w="2338059">
                  <a:extLst>
                    <a:ext uri="{9D8B030D-6E8A-4147-A177-3AD203B41FA5}">
                      <a16:colId xmlns:a16="http://schemas.microsoft.com/office/drawing/2014/main" val="2606067457"/>
                    </a:ext>
                  </a:extLst>
                </a:gridCol>
              </a:tblGrid>
              <a:tr h="370840">
                <a:tc>
                  <a:txBody>
                    <a:bodyPr/>
                    <a:lstStyle/>
                    <a:p>
                      <a:r>
                        <a:rPr lang="en-GB" sz="2400" dirty="0"/>
                        <a:t>Item</a:t>
                      </a:r>
                    </a:p>
                  </a:txBody>
                  <a:tcPr/>
                </a:tc>
                <a:tc>
                  <a:txBody>
                    <a:bodyPr/>
                    <a:lstStyle/>
                    <a:p>
                      <a:pPr algn="ctr"/>
                      <a:r>
                        <a:rPr lang="en-GB" sz="2400" dirty="0"/>
                        <a:t>Number needed</a:t>
                      </a:r>
                    </a:p>
                  </a:txBody>
                  <a:tcPr/>
                </a:tc>
                <a:extLst>
                  <a:ext uri="{0D108BD9-81ED-4DB2-BD59-A6C34878D82A}">
                    <a16:rowId xmlns:a16="http://schemas.microsoft.com/office/drawing/2014/main" val="1840472521"/>
                  </a:ext>
                </a:extLst>
              </a:tr>
              <a:tr h="370840">
                <a:tc>
                  <a:txBody>
                    <a:bodyPr/>
                    <a:lstStyle/>
                    <a:p>
                      <a:r>
                        <a:rPr lang="en-GB" sz="2400" dirty="0"/>
                        <a:t>Long straws (6 cm)</a:t>
                      </a:r>
                    </a:p>
                  </a:txBody>
                  <a:tcPr anchor="ctr"/>
                </a:tc>
                <a:tc>
                  <a:txBody>
                    <a:bodyPr/>
                    <a:lstStyle/>
                    <a:p>
                      <a:pPr algn="ctr"/>
                      <a:r>
                        <a:rPr lang="en-GB" sz="2400" dirty="0"/>
                        <a:t>35</a:t>
                      </a:r>
                    </a:p>
                  </a:txBody>
                  <a:tcPr anchor="ctr"/>
                </a:tc>
                <a:extLst>
                  <a:ext uri="{0D108BD9-81ED-4DB2-BD59-A6C34878D82A}">
                    <a16:rowId xmlns:a16="http://schemas.microsoft.com/office/drawing/2014/main" val="378165168"/>
                  </a:ext>
                </a:extLst>
              </a:tr>
              <a:tr h="370840">
                <a:tc>
                  <a:txBody>
                    <a:bodyPr/>
                    <a:lstStyle/>
                    <a:p>
                      <a:r>
                        <a:rPr lang="en-GB" sz="2400" dirty="0"/>
                        <a:t>Short straws (5.3 cm)</a:t>
                      </a:r>
                    </a:p>
                  </a:txBody>
                  <a:tcPr anchor="ctr"/>
                </a:tc>
                <a:tc>
                  <a:txBody>
                    <a:bodyPr/>
                    <a:lstStyle/>
                    <a:p>
                      <a:pPr algn="ctr"/>
                      <a:r>
                        <a:rPr lang="en-GB" sz="2400" dirty="0"/>
                        <a:t>30</a:t>
                      </a:r>
                    </a:p>
                  </a:txBody>
                  <a:tcPr anchor="ctr"/>
                </a:tc>
                <a:extLst>
                  <a:ext uri="{0D108BD9-81ED-4DB2-BD59-A6C34878D82A}">
                    <a16:rowId xmlns:a16="http://schemas.microsoft.com/office/drawing/2014/main" val="2970998492"/>
                  </a:ext>
                </a:extLst>
              </a:tr>
              <a:tr h="370840">
                <a:tc>
                  <a:txBody>
                    <a:bodyPr/>
                    <a:lstStyle/>
                    <a:p>
                      <a:r>
                        <a:rPr lang="en-GB" sz="2400" dirty="0"/>
                        <a:t>4-way connector</a:t>
                      </a:r>
                    </a:p>
                  </a:txBody>
                  <a:tcPr anchor="ctr"/>
                </a:tc>
                <a:tc>
                  <a:txBody>
                    <a:bodyPr/>
                    <a:lstStyle/>
                    <a:p>
                      <a:pPr algn="ctr"/>
                      <a:r>
                        <a:rPr lang="en-GB" sz="2400" dirty="0"/>
                        <a:t>10</a:t>
                      </a:r>
                    </a:p>
                  </a:txBody>
                  <a:tcPr anchor="ctr"/>
                </a:tc>
                <a:extLst>
                  <a:ext uri="{0D108BD9-81ED-4DB2-BD59-A6C34878D82A}">
                    <a16:rowId xmlns:a16="http://schemas.microsoft.com/office/drawing/2014/main" val="2463488526"/>
                  </a:ext>
                </a:extLst>
              </a:tr>
              <a:tr h="370840">
                <a:tc>
                  <a:txBody>
                    <a:bodyPr/>
                    <a:lstStyle/>
                    <a:p>
                      <a:r>
                        <a:rPr lang="en-GB" sz="2400" dirty="0"/>
                        <a:t>5-way connector</a:t>
                      </a:r>
                    </a:p>
                  </a:txBody>
                  <a:tcPr anchor="ctr"/>
                </a:tc>
                <a:tc>
                  <a:txBody>
                    <a:bodyPr/>
                    <a:lstStyle/>
                    <a:p>
                      <a:pPr algn="ctr"/>
                      <a:r>
                        <a:rPr lang="en-GB" sz="2400" dirty="0"/>
                        <a:t>6</a:t>
                      </a:r>
                    </a:p>
                  </a:txBody>
                  <a:tcPr anchor="ctr"/>
                </a:tc>
                <a:extLst>
                  <a:ext uri="{0D108BD9-81ED-4DB2-BD59-A6C34878D82A}">
                    <a16:rowId xmlns:a16="http://schemas.microsoft.com/office/drawing/2014/main" val="1570564486"/>
                  </a:ext>
                </a:extLst>
              </a:tr>
              <a:tr h="370840">
                <a:tc>
                  <a:txBody>
                    <a:bodyPr/>
                    <a:lstStyle/>
                    <a:p>
                      <a:r>
                        <a:rPr lang="en-GB" sz="2400" dirty="0"/>
                        <a:t>6-way connector</a:t>
                      </a:r>
                    </a:p>
                  </a:txBody>
                  <a:tcPr anchor="ctr"/>
                </a:tc>
                <a:tc>
                  <a:txBody>
                    <a:bodyPr/>
                    <a:lstStyle/>
                    <a:p>
                      <a:pPr algn="ctr"/>
                      <a:r>
                        <a:rPr lang="en-GB" sz="2400" dirty="0"/>
                        <a:t>10</a:t>
                      </a:r>
                    </a:p>
                  </a:txBody>
                  <a:tcPr anchor="ctr"/>
                </a:tc>
                <a:extLst>
                  <a:ext uri="{0D108BD9-81ED-4DB2-BD59-A6C34878D82A}">
                    <a16:rowId xmlns:a16="http://schemas.microsoft.com/office/drawing/2014/main" val="2997758926"/>
                  </a:ext>
                </a:extLst>
              </a:tr>
            </a:tbl>
          </a:graphicData>
        </a:graphic>
      </p:graphicFrame>
      <p:pic>
        <p:nvPicPr>
          <p:cNvPr id="7" name="Picture 6">
            <a:extLst>
              <a:ext uri="{FF2B5EF4-FFF2-40B4-BE49-F238E27FC236}">
                <a16:creationId xmlns:a16="http://schemas.microsoft.com/office/drawing/2014/main" id="{F8C23DFD-2038-4203-8F88-45CA3EADD6BB}"/>
              </a:ext>
            </a:extLst>
          </p:cNvPr>
          <p:cNvPicPr>
            <a:picLocks noChangeAspect="1"/>
          </p:cNvPicPr>
          <p:nvPr/>
        </p:nvPicPr>
        <p:blipFill>
          <a:blip r:embed="rId3"/>
          <a:stretch>
            <a:fillRect/>
          </a:stretch>
        </p:blipFill>
        <p:spPr>
          <a:xfrm rot="5400000">
            <a:off x="6259730" y="3541564"/>
            <a:ext cx="1891787" cy="2926289"/>
          </a:xfrm>
          <a:prstGeom prst="rect">
            <a:avLst/>
          </a:prstGeom>
        </p:spPr>
      </p:pic>
      <p:pic>
        <p:nvPicPr>
          <p:cNvPr id="9" name="Picture 8">
            <a:extLst>
              <a:ext uri="{FF2B5EF4-FFF2-40B4-BE49-F238E27FC236}">
                <a16:creationId xmlns:a16="http://schemas.microsoft.com/office/drawing/2014/main" id="{7DCE2E3E-A9DC-49B9-A893-E25C3A2AAE58}"/>
              </a:ext>
            </a:extLst>
          </p:cNvPr>
          <p:cNvPicPr>
            <a:picLocks noChangeAspect="1"/>
          </p:cNvPicPr>
          <p:nvPr/>
        </p:nvPicPr>
        <p:blipFill>
          <a:blip r:embed="rId4"/>
          <a:stretch>
            <a:fillRect/>
          </a:stretch>
        </p:blipFill>
        <p:spPr>
          <a:xfrm rot="16200000">
            <a:off x="5875397" y="1207513"/>
            <a:ext cx="2664633" cy="2930469"/>
          </a:xfrm>
          <a:prstGeom prst="rect">
            <a:avLst/>
          </a:prstGeom>
        </p:spPr>
      </p:pic>
      <p:sp>
        <p:nvSpPr>
          <p:cNvPr id="23" name="Rectangular Callout 23">
            <a:extLst>
              <a:ext uri="{FF2B5EF4-FFF2-40B4-BE49-F238E27FC236}">
                <a16:creationId xmlns:a16="http://schemas.microsoft.com/office/drawing/2014/main" id="{8AB5B8F8-06CD-489A-9EA3-748020C2F771}"/>
              </a:ext>
            </a:extLst>
          </p:cNvPr>
          <p:cNvSpPr/>
          <p:nvPr/>
        </p:nvSpPr>
        <p:spPr>
          <a:xfrm>
            <a:off x="4678127" y="1282873"/>
            <a:ext cx="1368413" cy="419800"/>
          </a:xfrm>
          <a:prstGeom prst="wedgeRectCallout">
            <a:avLst>
              <a:gd name="adj1" fmla="val 69607"/>
              <a:gd name="adj2" fmla="val 129640"/>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Long straws</a:t>
            </a:r>
          </a:p>
        </p:txBody>
      </p:sp>
      <p:sp>
        <p:nvSpPr>
          <p:cNvPr id="13" name="Rectangular Callout 23">
            <a:extLst>
              <a:ext uri="{FF2B5EF4-FFF2-40B4-BE49-F238E27FC236}">
                <a16:creationId xmlns:a16="http://schemas.microsoft.com/office/drawing/2014/main" id="{C6B3E08F-A76B-48B4-8AAE-F9E94F3C63B0}"/>
              </a:ext>
            </a:extLst>
          </p:cNvPr>
          <p:cNvSpPr/>
          <p:nvPr/>
        </p:nvSpPr>
        <p:spPr>
          <a:xfrm>
            <a:off x="4686155" y="5667683"/>
            <a:ext cx="1368413" cy="419800"/>
          </a:xfrm>
          <a:prstGeom prst="wedgeRectCallout">
            <a:avLst>
              <a:gd name="adj1" fmla="val 71632"/>
              <a:gd name="adj2" fmla="val -117880"/>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Short straws</a:t>
            </a:r>
          </a:p>
        </p:txBody>
      </p:sp>
      <p:sp>
        <p:nvSpPr>
          <p:cNvPr id="8" name="TextBox 7">
            <a:extLst>
              <a:ext uri="{FF2B5EF4-FFF2-40B4-BE49-F238E27FC236}">
                <a16:creationId xmlns:a16="http://schemas.microsoft.com/office/drawing/2014/main" id="{090ABB0F-0F8B-48F0-AF04-4BBA55AC2F5E}"/>
              </a:ext>
            </a:extLst>
          </p:cNvPr>
          <p:cNvSpPr txBox="1"/>
          <p:nvPr/>
        </p:nvSpPr>
        <p:spPr>
          <a:xfrm>
            <a:off x="310704" y="4810210"/>
            <a:ext cx="4621336" cy="830997"/>
          </a:xfrm>
          <a:prstGeom prst="rect">
            <a:avLst/>
          </a:prstGeom>
          <a:noFill/>
        </p:spPr>
        <p:txBody>
          <a:bodyPr wrap="square" rtlCol="0">
            <a:spAutoFit/>
          </a:bodyPr>
          <a:lstStyle/>
          <a:p>
            <a:pPr>
              <a:spcAft>
                <a:spcPts val="600"/>
              </a:spcAft>
            </a:pPr>
            <a:r>
              <a:rPr lang="en-GB" sz="2400" i="1" dirty="0"/>
              <a:t>To make the connectors needs a total of 68 pieces of chenille strip</a:t>
            </a:r>
          </a:p>
        </p:txBody>
      </p:sp>
    </p:spTree>
    <p:extLst>
      <p:ext uri="{BB962C8B-B14F-4D97-AF65-F5344CB8AC3E}">
        <p14:creationId xmlns:p14="http://schemas.microsoft.com/office/powerpoint/2010/main" val="219393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Making the connectors…</a:t>
            </a:r>
          </a:p>
        </p:txBody>
      </p:sp>
      <p:sp>
        <p:nvSpPr>
          <p:cNvPr id="50" name="TextBox 49"/>
          <p:cNvSpPr txBox="1"/>
          <p:nvPr/>
        </p:nvSpPr>
        <p:spPr>
          <a:xfrm>
            <a:off x="253186" y="1893219"/>
            <a:ext cx="2590622" cy="1277273"/>
          </a:xfrm>
          <a:prstGeom prst="rect">
            <a:avLst/>
          </a:prstGeom>
          <a:noFill/>
        </p:spPr>
        <p:txBody>
          <a:bodyPr wrap="square" rtlCol="0">
            <a:spAutoFit/>
          </a:bodyPr>
          <a:lstStyle/>
          <a:p>
            <a:pPr>
              <a:spcAft>
                <a:spcPts val="600"/>
              </a:spcAft>
            </a:pPr>
            <a:r>
              <a:rPr lang="en-GB" sz="2400" b="1" dirty="0"/>
              <a:t>4-way connectors</a:t>
            </a:r>
          </a:p>
          <a:p>
            <a:pPr>
              <a:spcAft>
                <a:spcPts val="600"/>
              </a:spcAft>
            </a:pPr>
            <a:r>
              <a:rPr lang="en-GB" sz="2400" dirty="0"/>
              <a:t>Twist two chenille strips together</a:t>
            </a:r>
          </a:p>
        </p:txBody>
      </p:sp>
      <p:pic>
        <p:nvPicPr>
          <p:cNvPr id="5" name="Picture 4">
            <a:extLst>
              <a:ext uri="{FF2B5EF4-FFF2-40B4-BE49-F238E27FC236}">
                <a16:creationId xmlns:a16="http://schemas.microsoft.com/office/drawing/2014/main" id="{E212B4CF-048B-4554-9EF8-09B8D7FC7BB6}"/>
              </a:ext>
            </a:extLst>
          </p:cNvPr>
          <p:cNvPicPr>
            <a:picLocks noChangeAspect="1"/>
          </p:cNvPicPr>
          <p:nvPr/>
        </p:nvPicPr>
        <p:blipFill>
          <a:blip r:embed="rId3"/>
          <a:stretch>
            <a:fillRect/>
          </a:stretch>
        </p:blipFill>
        <p:spPr>
          <a:xfrm>
            <a:off x="216601" y="3290697"/>
            <a:ext cx="2195159" cy="1853261"/>
          </a:xfrm>
          <a:prstGeom prst="rect">
            <a:avLst/>
          </a:prstGeom>
        </p:spPr>
      </p:pic>
      <p:grpSp>
        <p:nvGrpSpPr>
          <p:cNvPr id="8" name="Group 7">
            <a:extLst>
              <a:ext uri="{FF2B5EF4-FFF2-40B4-BE49-F238E27FC236}">
                <a16:creationId xmlns:a16="http://schemas.microsoft.com/office/drawing/2014/main" id="{7CEEB657-7710-44CA-B9BF-4782D145BC0C}"/>
              </a:ext>
            </a:extLst>
          </p:cNvPr>
          <p:cNvGrpSpPr/>
          <p:nvPr/>
        </p:nvGrpSpPr>
        <p:grpSpPr>
          <a:xfrm>
            <a:off x="899592" y="5494498"/>
            <a:ext cx="1296144" cy="405290"/>
            <a:chOff x="602951" y="5559456"/>
            <a:chExt cx="1296144" cy="405290"/>
          </a:xfrm>
        </p:grpSpPr>
        <p:cxnSp>
          <p:nvCxnSpPr>
            <p:cNvPr id="3" name="Straight Connector 2">
              <a:extLst>
                <a:ext uri="{FF2B5EF4-FFF2-40B4-BE49-F238E27FC236}">
                  <a16:creationId xmlns:a16="http://schemas.microsoft.com/office/drawing/2014/main" id="{C155D2AD-9B80-43D2-9AD7-55CCFA482B7E}"/>
                </a:ext>
              </a:extLst>
            </p:cNvPr>
            <p:cNvCxnSpPr/>
            <p:nvPr/>
          </p:nvCxnSpPr>
          <p:spPr>
            <a:xfrm>
              <a:off x="602951" y="5964746"/>
              <a:ext cx="1296144" cy="0"/>
            </a:xfrm>
            <a:prstGeom prst="line">
              <a:avLst/>
            </a:prstGeom>
            <a:ln w="88900" cap="rnd"/>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44AB1BB-8203-4DC4-AC87-F8CF35E685E9}"/>
                </a:ext>
              </a:extLst>
            </p:cNvPr>
            <p:cNvCxnSpPr>
              <a:cxnSpLocks/>
            </p:cNvCxnSpPr>
            <p:nvPr/>
          </p:nvCxnSpPr>
          <p:spPr>
            <a:xfrm flipV="1">
              <a:off x="1314180" y="5559456"/>
              <a:ext cx="427694" cy="405290"/>
            </a:xfrm>
            <a:prstGeom prst="line">
              <a:avLst/>
            </a:prstGeom>
            <a:ln w="88900" cap="rnd"/>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8D7C462-F045-43A6-A637-3F3C1EF30CA4}"/>
                </a:ext>
              </a:extLst>
            </p:cNvPr>
            <p:cNvCxnSpPr>
              <a:cxnSpLocks/>
            </p:cNvCxnSpPr>
            <p:nvPr/>
          </p:nvCxnSpPr>
          <p:spPr>
            <a:xfrm flipH="1" flipV="1">
              <a:off x="859326" y="5559456"/>
              <a:ext cx="446977" cy="395082"/>
            </a:xfrm>
            <a:prstGeom prst="line">
              <a:avLst/>
            </a:prstGeom>
            <a:ln w="88900" cap="rnd"/>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B6FCE7DD-35D1-4D36-A0FA-878CC5596D5E}"/>
              </a:ext>
            </a:extLst>
          </p:cNvPr>
          <p:cNvSpPr txBox="1"/>
          <p:nvPr/>
        </p:nvSpPr>
        <p:spPr>
          <a:xfrm>
            <a:off x="216601" y="5405644"/>
            <a:ext cx="822411" cy="461665"/>
          </a:xfrm>
          <a:prstGeom prst="rect">
            <a:avLst/>
          </a:prstGeom>
          <a:noFill/>
        </p:spPr>
        <p:txBody>
          <a:bodyPr wrap="square" rtlCol="0">
            <a:spAutoFit/>
          </a:bodyPr>
          <a:lstStyle/>
          <a:p>
            <a:pPr>
              <a:spcAft>
                <a:spcPts val="600"/>
              </a:spcAft>
            </a:pPr>
            <a:r>
              <a:rPr lang="en-GB" sz="2400" dirty="0"/>
              <a:t>10 x</a:t>
            </a:r>
          </a:p>
        </p:txBody>
      </p:sp>
      <p:sp>
        <p:nvSpPr>
          <p:cNvPr id="15" name="TextBox 14">
            <a:extLst>
              <a:ext uri="{FF2B5EF4-FFF2-40B4-BE49-F238E27FC236}">
                <a16:creationId xmlns:a16="http://schemas.microsoft.com/office/drawing/2014/main" id="{063E43AF-2AF6-4739-B16E-543ECE9F1DA5}"/>
              </a:ext>
            </a:extLst>
          </p:cNvPr>
          <p:cNvSpPr txBox="1"/>
          <p:nvPr/>
        </p:nvSpPr>
        <p:spPr>
          <a:xfrm>
            <a:off x="2965268" y="1893219"/>
            <a:ext cx="2697452" cy="1277273"/>
          </a:xfrm>
          <a:prstGeom prst="rect">
            <a:avLst/>
          </a:prstGeom>
          <a:noFill/>
        </p:spPr>
        <p:txBody>
          <a:bodyPr wrap="square" rtlCol="0">
            <a:spAutoFit/>
          </a:bodyPr>
          <a:lstStyle/>
          <a:p>
            <a:pPr>
              <a:spcAft>
                <a:spcPts val="600"/>
              </a:spcAft>
            </a:pPr>
            <a:r>
              <a:rPr lang="en-GB" sz="2400" b="1" dirty="0"/>
              <a:t>6-way connectors</a:t>
            </a:r>
          </a:p>
          <a:p>
            <a:pPr>
              <a:spcAft>
                <a:spcPts val="600"/>
              </a:spcAft>
            </a:pPr>
            <a:r>
              <a:rPr lang="en-GB" sz="2400" dirty="0"/>
              <a:t>Twist three chenille strips together</a:t>
            </a:r>
          </a:p>
        </p:txBody>
      </p:sp>
      <p:sp>
        <p:nvSpPr>
          <p:cNvPr id="22" name="TextBox 21">
            <a:extLst>
              <a:ext uri="{FF2B5EF4-FFF2-40B4-BE49-F238E27FC236}">
                <a16:creationId xmlns:a16="http://schemas.microsoft.com/office/drawing/2014/main" id="{1DE53232-F1B8-488F-9E5F-0771107E5057}"/>
              </a:ext>
            </a:extLst>
          </p:cNvPr>
          <p:cNvSpPr txBox="1"/>
          <p:nvPr/>
        </p:nvSpPr>
        <p:spPr>
          <a:xfrm>
            <a:off x="3225048" y="5450057"/>
            <a:ext cx="1005823" cy="461665"/>
          </a:xfrm>
          <a:prstGeom prst="rect">
            <a:avLst/>
          </a:prstGeom>
          <a:noFill/>
        </p:spPr>
        <p:txBody>
          <a:bodyPr wrap="square" rtlCol="0">
            <a:spAutoFit/>
          </a:bodyPr>
          <a:lstStyle/>
          <a:p>
            <a:pPr>
              <a:spcAft>
                <a:spcPts val="600"/>
              </a:spcAft>
            </a:pPr>
            <a:r>
              <a:rPr lang="en-GB" sz="2400" dirty="0"/>
              <a:t>10 x</a:t>
            </a:r>
          </a:p>
        </p:txBody>
      </p:sp>
      <p:sp>
        <p:nvSpPr>
          <p:cNvPr id="24" name="TextBox 23">
            <a:extLst>
              <a:ext uri="{FF2B5EF4-FFF2-40B4-BE49-F238E27FC236}">
                <a16:creationId xmlns:a16="http://schemas.microsoft.com/office/drawing/2014/main" id="{8011874A-CFBB-45E0-AD57-347EC2C7B2D2}"/>
              </a:ext>
            </a:extLst>
          </p:cNvPr>
          <p:cNvSpPr txBox="1"/>
          <p:nvPr/>
        </p:nvSpPr>
        <p:spPr>
          <a:xfrm>
            <a:off x="6076045" y="1655748"/>
            <a:ext cx="3275855" cy="1646605"/>
          </a:xfrm>
          <a:prstGeom prst="rect">
            <a:avLst/>
          </a:prstGeom>
          <a:noFill/>
        </p:spPr>
        <p:txBody>
          <a:bodyPr wrap="square" rtlCol="0">
            <a:spAutoFit/>
          </a:bodyPr>
          <a:lstStyle/>
          <a:p>
            <a:pPr>
              <a:spcAft>
                <a:spcPts val="600"/>
              </a:spcAft>
            </a:pPr>
            <a:r>
              <a:rPr lang="en-GB" sz="2400" b="1" dirty="0"/>
              <a:t>5-way connectors</a:t>
            </a:r>
          </a:p>
          <a:p>
            <a:pPr>
              <a:spcAft>
                <a:spcPts val="600"/>
              </a:spcAft>
            </a:pPr>
            <a:r>
              <a:rPr lang="en-GB" sz="2400" dirty="0"/>
              <a:t>Twist three chenille strips together then twist two ends into one</a:t>
            </a:r>
          </a:p>
        </p:txBody>
      </p:sp>
      <p:sp>
        <p:nvSpPr>
          <p:cNvPr id="30" name="TextBox 29">
            <a:extLst>
              <a:ext uri="{FF2B5EF4-FFF2-40B4-BE49-F238E27FC236}">
                <a16:creationId xmlns:a16="http://schemas.microsoft.com/office/drawing/2014/main" id="{699E6192-A187-425F-A58B-64F91F7C88C5}"/>
              </a:ext>
            </a:extLst>
          </p:cNvPr>
          <p:cNvSpPr txBox="1"/>
          <p:nvPr/>
        </p:nvSpPr>
        <p:spPr>
          <a:xfrm>
            <a:off x="6422262" y="5405643"/>
            <a:ext cx="822411" cy="461665"/>
          </a:xfrm>
          <a:prstGeom prst="rect">
            <a:avLst/>
          </a:prstGeom>
          <a:noFill/>
        </p:spPr>
        <p:txBody>
          <a:bodyPr wrap="square" rtlCol="0">
            <a:spAutoFit/>
          </a:bodyPr>
          <a:lstStyle/>
          <a:p>
            <a:pPr>
              <a:spcAft>
                <a:spcPts val="600"/>
              </a:spcAft>
            </a:pPr>
            <a:r>
              <a:rPr lang="en-GB" sz="2400" dirty="0"/>
              <a:t>6 x</a:t>
            </a:r>
          </a:p>
        </p:txBody>
      </p:sp>
      <p:pic>
        <p:nvPicPr>
          <p:cNvPr id="12" name="Picture 11">
            <a:extLst>
              <a:ext uri="{FF2B5EF4-FFF2-40B4-BE49-F238E27FC236}">
                <a16:creationId xmlns:a16="http://schemas.microsoft.com/office/drawing/2014/main" id="{26451A8C-EA4A-431C-A9B2-884FDFD96BD6}"/>
              </a:ext>
            </a:extLst>
          </p:cNvPr>
          <p:cNvPicPr>
            <a:picLocks noChangeAspect="1"/>
          </p:cNvPicPr>
          <p:nvPr/>
        </p:nvPicPr>
        <p:blipFill>
          <a:blip r:embed="rId4"/>
          <a:stretch>
            <a:fillRect/>
          </a:stretch>
        </p:blipFill>
        <p:spPr>
          <a:xfrm rot="5400000">
            <a:off x="6582038" y="3106747"/>
            <a:ext cx="1763801" cy="2147070"/>
          </a:xfrm>
          <a:prstGeom prst="rect">
            <a:avLst/>
          </a:prstGeom>
        </p:spPr>
      </p:pic>
      <p:pic>
        <p:nvPicPr>
          <p:cNvPr id="31" name="Picture 30">
            <a:extLst>
              <a:ext uri="{FF2B5EF4-FFF2-40B4-BE49-F238E27FC236}">
                <a16:creationId xmlns:a16="http://schemas.microsoft.com/office/drawing/2014/main" id="{35700B93-27CA-4DBC-9A18-1E1789CC016E}"/>
              </a:ext>
            </a:extLst>
          </p:cNvPr>
          <p:cNvPicPr>
            <a:picLocks noChangeAspect="1"/>
          </p:cNvPicPr>
          <p:nvPr/>
        </p:nvPicPr>
        <p:blipFill>
          <a:blip r:embed="rId5"/>
          <a:stretch>
            <a:fillRect/>
          </a:stretch>
        </p:blipFill>
        <p:spPr>
          <a:xfrm rot="16200000">
            <a:off x="3442380" y="2813586"/>
            <a:ext cx="1827196" cy="2781419"/>
          </a:xfrm>
          <a:prstGeom prst="rect">
            <a:avLst/>
          </a:prstGeom>
        </p:spPr>
      </p:pic>
      <p:grpSp>
        <p:nvGrpSpPr>
          <p:cNvPr id="32" name="Group 31">
            <a:extLst>
              <a:ext uri="{FF2B5EF4-FFF2-40B4-BE49-F238E27FC236}">
                <a16:creationId xmlns:a16="http://schemas.microsoft.com/office/drawing/2014/main" id="{39F58229-E13C-4ECB-81A4-036E50D4DD78}"/>
              </a:ext>
            </a:extLst>
          </p:cNvPr>
          <p:cNvGrpSpPr/>
          <p:nvPr/>
        </p:nvGrpSpPr>
        <p:grpSpPr>
          <a:xfrm>
            <a:off x="4083574" y="5289694"/>
            <a:ext cx="1296144" cy="782392"/>
            <a:chOff x="4083574" y="5243121"/>
            <a:chExt cx="1296144" cy="782392"/>
          </a:xfrm>
        </p:grpSpPr>
        <p:grpSp>
          <p:nvGrpSpPr>
            <p:cNvPr id="17" name="Group 16">
              <a:extLst>
                <a:ext uri="{FF2B5EF4-FFF2-40B4-BE49-F238E27FC236}">
                  <a16:creationId xmlns:a16="http://schemas.microsoft.com/office/drawing/2014/main" id="{749F3D63-680D-4BB8-9AE6-998DA82AF130}"/>
                </a:ext>
              </a:extLst>
            </p:cNvPr>
            <p:cNvGrpSpPr/>
            <p:nvPr/>
          </p:nvGrpSpPr>
          <p:grpSpPr>
            <a:xfrm>
              <a:off x="4083574" y="5243121"/>
              <a:ext cx="1296144" cy="405290"/>
              <a:chOff x="602951" y="5559456"/>
              <a:chExt cx="1296144" cy="405290"/>
            </a:xfrm>
          </p:grpSpPr>
          <p:cxnSp>
            <p:nvCxnSpPr>
              <p:cNvPr id="18" name="Straight Connector 17">
                <a:extLst>
                  <a:ext uri="{FF2B5EF4-FFF2-40B4-BE49-F238E27FC236}">
                    <a16:creationId xmlns:a16="http://schemas.microsoft.com/office/drawing/2014/main" id="{16B56F80-D15C-4992-98E6-2E2178EB9888}"/>
                  </a:ext>
                </a:extLst>
              </p:cNvPr>
              <p:cNvCxnSpPr/>
              <p:nvPr/>
            </p:nvCxnSpPr>
            <p:spPr>
              <a:xfrm>
                <a:off x="602951" y="5964746"/>
                <a:ext cx="1296144" cy="0"/>
              </a:xfrm>
              <a:prstGeom prst="line">
                <a:avLst/>
              </a:prstGeom>
              <a:ln w="88900" cap="rnd"/>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BCB48E-5B5A-43C4-BAFD-F0E597130B3D}"/>
                  </a:ext>
                </a:extLst>
              </p:cNvPr>
              <p:cNvCxnSpPr>
                <a:cxnSpLocks/>
              </p:cNvCxnSpPr>
              <p:nvPr/>
            </p:nvCxnSpPr>
            <p:spPr>
              <a:xfrm flipV="1">
                <a:off x="1314180" y="5559456"/>
                <a:ext cx="427694" cy="405290"/>
              </a:xfrm>
              <a:prstGeom prst="line">
                <a:avLst/>
              </a:prstGeom>
              <a:ln w="88900" cap="rnd"/>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C7D439A-436F-40D8-9636-1A07BDEE5A5C}"/>
                  </a:ext>
                </a:extLst>
              </p:cNvPr>
              <p:cNvCxnSpPr>
                <a:cxnSpLocks/>
              </p:cNvCxnSpPr>
              <p:nvPr/>
            </p:nvCxnSpPr>
            <p:spPr>
              <a:xfrm flipH="1" flipV="1">
                <a:off x="899592" y="5559456"/>
                <a:ext cx="414588" cy="340332"/>
              </a:xfrm>
              <a:prstGeom prst="line">
                <a:avLst/>
              </a:prstGeom>
              <a:ln w="88900" cap="rnd"/>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F1D38238-9657-4222-876C-5E0AA3F2B437}"/>
                </a:ext>
              </a:extLst>
            </p:cNvPr>
            <p:cNvCxnSpPr>
              <a:cxnSpLocks/>
            </p:cNvCxnSpPr>
            <p:nvPr/>
          </p:nvCxnSpPr>
          <p:spPr>
            <a:xfrm flipV="1">
              <a:off x="4389908" y="5620223"/>
              <a:ext cx="427694" cy="405290"/>
            </a:xfrm>
            <a:prstGeom prst="line">
              <a:avLst/>
            </a:prstGeom>
            <a:ln w="88900" cap="rnd"/>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2E1E3EA-0F36-4444-8D4F-33CC20AF7CAC}"/>
                </a:ext>
              </a:extLst>
            </p:cNvPr>
            <p:cNvCxnSpPr>
              <a:cxnSpLocks/>
            </p:cNvCxnSpPr>
            <p:nvPr/>
          </p:nvCxnSpPr>
          <p:spPr>
            <a:xfrm flipH="1" flipV="1">
              <a:off x="4817602" y="5648411"/>
              <a:ext cx="414588" cy="340332"/>
            </a:xfrm>
            <a:prstGeom prst="line">
              <a:avLst/>
            </a:prstGeom>
            <a:ln w="88900" cap="rnd"/>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135AA02A-A5FC-4168-9C2A-0FB67EAC0FC9}"/>
              </a:ext>
            </a:extLst>
          </p:cNvPr>
          <p:cNvGrpSpPr/>
          <p:nvPr/>
        </p:nvGrpSpPr>
        <p:grpSpPr>
          <a:xfrm>
            <a:off x="7270128" y="5115770"/>
            <a:ext cx="1064308" cy="919546"/>
            <a:chOff x="7308304" y="5070089"/>
            <a:chExt cx="1064308" cy="919546"/>
          </a:xfrm>
        </p:grpSpPr>
        <p:grpSp>
          <p:nvGrpSpPr>
            <p:cNvPr id="36" name="Group 35">
              <a:extLst>
                <a:ext uri="{FF2B5EF4-FFF2-40B4-BE49-F238E27FC236}">
                  <a16:creationId xmlns:a16="http://schemas.microsoft.com/office/drawing/2014/main" id="{3EB2E662-634C-4EB8-8FFC-1707E84766F0}"/>
                </a:ext>
              </a:extLst>
            </p:cNvPr>
            <p:cNvGrpSpPr/>
            <p:nvPr/>
          </p:nvGrpSpPr>
          <p:grpSpPr>
            <a:xfrm>
              <a:off x="7308304" y="5070089"/>
              <a:ext cx="936104" cy="919546"/>
              <a:chOff x="4258142" y="5169361"/>
              <a:chExt cx="936104" cy="919546"/>
            </a:xfrm>
          </p:grpSpPr>
          <p:grpSp>
            <p:nvGrpSpPr>
              <p:cNvPr id="37" name="Group 36">
                <a:extLst>
                  <a:ext uri="{FF2B5EF4-FFF2-40B4-BE49-F238E27FC236}">
                    <a16:creationId xmlns:a16="http://schemas.microsoft.com/office/drawing/2014/main" id="{18F77D43-E1A0-4D83-A41A-C161BC1ED616}"/>
                  </a:ext>
                </a:extLst>
              </p:cNvPr>
              <p:cNvGrpSpPr/>
              <p:nvPr/>
            </p:nvGrpSpPr>
            <p:grpSpPr>
              <a:xfrm>
                <a:off x="4258142" y="5169361"/>
                <a:ext cx="812352" cy="450862"/>
                <a:chOff x="777519" y="5485696"/>
                <a:chExt cx="812352" cy="450862"/>
              </a:xfrm>
            </p:grpSpPr>
            <p:cxnSp>
              <p:nvCxnSpPr>
                <p:cNvPr id="41" name="Straight Connector 40">
                  <a:extLst>
                    <a:ext uri="{FF2B5EF4-FFF2-40B4-BE49-F238E27FC236}">
                      <a16:creationId xmlns:a16="http://schemas.microsoft.com/office/drawing/2014/main" id="{AD1A4806-3FA4-478F-9AB8-0347E11FF9AC}"/>
                    </a:ext>
                  </a:extLst>
                </p:cNvPr>
                <p:cNvCxnSpPr>
                  <a:cxnSpLocks/>
                </p:cNvCxnSpPr>
                <p:nvPr/>
              </p:nvCxnSpPr>
              <p:spPr>
                <a:xfrm flipV="1">
                  <a:off x="1359778" y="5485696"/>
                  <a:ext cx="230093" cy="450862"/>
                </a:xfrm>
                <a:prstGeom prst="line">
                  <a:avLst/>
                </a:prstGeom>
                <a:ln w="88900" cap="rnd"/>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BC72577-0893-45B5-B1B2-446766B12752}"/>
                    </a:ext>
                  </a:extLst>
                </p:cNvPr>
                <p:cNvCxnSpPr>
                  <a:cxnSpLocks/>
                </p:cNvCxnSpPr>
                <p:nvPr/>
              </p:nvCxnSpPr>
              <p:spPr>
                <a:xfrm flipH="1" flipV="1">
                  <a:off x="777519" y="5719820"/>
                  <a:ext cx="536661" cy="179968"/>
                </a:xfrm>
                <a:prstGeom prst="line">
                  <a:avLst/>
                </a:prstGeom>
                <a:ln w="88900" cap="rnd"/>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8A9BD1A5-B513-480E-86CD-CB6C55198BF5}"/>
                  </a:ext>
                </a:extLst>
              </p:cNvPr>
              <p:cNvCxnSpPr>
                <a:cxnSpLocks/>
              </p:cNvCxnSpPr>
              <p:nvPr/>
            </p:nvCxnSpPr>
            <p:spPr>
              <a:xfrm flipV="1">
                <a:off x="4389908" y="5620223"/>
                <a:ext cx="427694" cy="405290"/>
              </a:xfrm>
              <a:prstGeom prst="line">
                <a:avLst/>
              </a:prstGeom>
              <a:ln w="88900" cap="rnd"/>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E3B59DD-ED5F-4341-A6BE-FC2753A44E3C}"/>
                  </a:ext>
                </a:extLst>
              </p:cNvPr>
              <p:cNvCxnSpPr>
                <a:cxnSpLocks/>
              </p:cNvCxnSpPr>
              <p:nvPr/>
            </p:nvCxnSpPr>
            <p:spPr>
              <a:xfrm flipH="1" flipV="1">
                <a:off x="4817602" y="5648411"/>
                <a:ext cx="376644" cy="440496"/>
              </a:xfrm>
              <a:prstGeom prst="line">
                <a:avLst/>
              </a:prstGeom>
              <a:ln w="88900" cap="rnd"/>
            </p:spPr>
            <p:style>
              <a:lnRef idx="2">
                <a:schemeClr val="accent1"/>
              </a:lnRef>
              <a:fillRef idx="0">
                <a:schemeClr val="accent1"/>
              </a:fillRef>
              <a:effectRef idx="1">
                <a:schemeClr val="accent1"/>
              </a:effectRef>
              <a:fontRef idx="minor">
                <a:schemeClr val="tx1"/>
              </a:fontRef>
            </p:style>
          </p:cxnSp>
        </p:grpSp>
        <p:cxnSp>
          <p:nvCxnSpPr>
            <p:cNvPr id="43" name="Straight Connector 42">
              <a:extLst>
                <a:ext uri="{FF2B5EF4-FFF2-40B4-BE49-F238E27FC236}">
                  <a16:creationId xmlns:a16="http://schemas.microsoft.com/office/drawing/2014/main" id="{3A8702CB-5717-4F9B-B07E-E8F3BA58940C}"/>
                </a:ext>
              </a:extLst>
            </p:cNvPr>
            <p:cNvCxnSpPr>
              <a:cxnSpLocks/>
            </p:cNvCxnSpPr>
            <p:nvPr/>
          </p:nvCxnSpPr>
          <p:spPr>
            <a:xfrm flipH="1">
              <a:off x="7868699" y="5519910"/>
              <a:ext cx="503913" cy="0"/>
            </a:xfrm>
            <a:prstGeom prst="line">
              <a:avLst/>
            </a:prstGeom>
            <a:ln w="88900" cap="rn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55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Making stars</a:t>
            </a:r>
          </a:p>
        </p:txBody>
      </p:sp>
      <p:sp>
        <p:nvSpPr>
          <p:cNvPr id="50" name="TextBox 49"/>
          <p:cNvSpPr txBox="1"/>
          <p:nvPr/>
        </p:nvSpPr>
        <p:spPr>
          <a:xfrm>
            <a:off x="253186" y="1997641"/>
            <a:ext cx="8207246" cy="907941"/>
          </a:xfrm>
          <a:prstGeom prst="rect">
            <a:avLst/>
          </a:prstGeom>
          <a:noFill/>
        </p:spPr>
        <p:txBody>
          <a:bodyPr wrap="square" rtlCol="0">
            <a:spAutoFit/>
          </a:bodyPr>
          <a:lstStyle/>
          <a:p>
            <a:pPr marL="457200" indent="-457200">
              <a:spcAft>
                <a:spcPts val="600"/>
              </a:spcAft>
              <a:buAutoNum type="arabicPeriod"/>
            </a:pPr>
            <a:r>
              <a:rPr lang="en-GB" sz="2400" dirty="0"/>
              <a:t>Push 5 short straws onto the ends of a 5-way connector</a:t>
            </a:r>
          </a:p>
          <a:p>
            <a:pPr marL="457200" indent="-457200">
              <a:spcAft>
                <a:spcPts val="600"/>
              </a:spcAft>
              <a:buAutoNum type="arabicPeriod"/>
            </a:pPr>
            <a:r>
              <a:rPr lang="en-GB" sz="2400" dirty="0"/>
              <a:t>Repeat this five more times (making 6 stars in total)</a:t>
            </a:r>
          </a:p>
        </p:txBody>
      </p:sp>
      <p:pic>
        <p:nvPicPr>
          <p:cNvPr id="3" name="Picture 2">
            <a:extLst>
              <a:ext uri="{FF2B5EF4-FFF2-40B4-BE49-F238E27FC236}">
                <a16:creationId xmlns:a16="http://schemas.microsoft.com/office/drawing/2014/main" id="{5467D987-BC45-4E10-8C06-0A0016E2663E}"/>
              </a:ext>
            </a:extLst>
          </p:cNvPr>
          <p:cNvPicPr>
            <a:picLocks noChangeAspect="1"/>
          </p:cNvPicPr>
          <p:nvPr/>
        </p:nvPicPr>
        <p:blipFill>
          <a:blip r:embed="rId3"/>
          <a:stretch>
            <a:fillRect/>
          </a:stretch>
        </p:blipFill>
        <p:spPr>
          <a:xfrm>
            <a:off x="358117" y="3140968"/>
            <a:ext cx="2525588" cy="2614831"/>
          </a:xfrm>
          <a:prstGeom prst="rect">
            <a:avLst/>
          </a:prstGeom>
        </p:spPr>
      </p:pic>
      <p:pic>
        <p:nvPicPr>
          <p:cNvPr id="18" name="Picture 17">
            <a:extLst>
              <a:ext uri="{FF2B5EF4-FFF2-40B4-BE49-F238E27FC236}">
                <a16:creationId xmlns:a16="http://schemas.microsoft.com/office/drawing/2014/main" id="{DA20E3EC-034E-4D28-8364-94289BAB8F62}"/>
              </a:ext>
            </a:extLst>
          </p:cNvPr>
          <p:cNvPicPr>
            <a:picLocks noChangeAspect="1"/>
          </p:cNvPicPr>
          <p:nvPr/>
        </p:nvPicPr>
        <p:blipFill>
          <a:blip r:embed="rId4"/>
          <a:stretch>
            <a:fillRect/>
          </a:stretch>
        </p:blipFill>
        <p:spPr>
          <a:xfrm>
            <a:off x="6733906" y="2905582"/>
            <a:ext cx="2328772" cy="2340415"/>
          </a:xfrm>
          <a:prstGeom prst="rect">
            <a:avLst/>
          </a:prstGeom>
        </p:spPr>
      </p:pic>
      <p:pic>
        <p:nvPicPr>
          <p:cNvPr id="20" name="Picture 19">
            <a:extLst>
              <a:ext uri="{FF2B5EF4-FFF2-40B4-BE49-F238E27FC236}">
                <a16:creationId xmlns:a16="http://schemas.microsoft.com/office/drawing/2014/main" id="{67AF3B99-8B60-415B-935B-BB8BEC6AEE40}"/>
              </a:ext>
            </a:extLst>
          </p:cNvPr>
          <p:cNvPicPr>
            <a:picLocks noChangeAspect="1"/>
          </p:cNvPicPr>
          <p:nvPr/>
        </p:nvPicPr>
        <p:blipFill>
          <a:blip r:embed="rId5"/>
          <a:stretch>
            <a:fillRect/>
          </a:stretch>
        </p:blipFill>
        <p:spPr>
          <a:xfrm>
            <a:off x="4733787" y="3671580"/>
            <a:ext cx="2268713" cy="2368954"/>
          </a:xfrm>
          <a:prstGeom prst="rect">
            <a:avLst/>
          </a:prstGeom>
        </p:spPr>
      </p:pic>
      <p:sp>
        <p:nvSpPr>
          <p:cNvPr id="2" name="Arrow: Right 1">
            <a:extLst>
              <a:ext uri="{FF2B5EF4-FFF2-40B4-BE49-F238E27FC236}">
                <a16:creationId xmlns:a16="http://schemas.microsoft.com/office/drawing/2014/main" id="{F479A4D2-38A9-484C-AF0E-EA9630B66955}"/>
              </a:ext>
            </a:extLst>
          </p:cNvPr>
          <p:cNvSpPr/>
          <p:nvPr/>
        </p:nvSpPr>
        <p:spPr>
          <a:xfrm>
            <a:off x="3160941" y="3948116"/>
            <a:ext cx="1224136" cy="907941"/>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983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Adding connectors</a:t>
            </a:r>
          </a:p>
        </p:txBody>
      </p:sp>
      <p:sp>
        <p:nvSpPr>
          <p:cNvPr id="50" name="TextBox 49"/>
          <p:cNvSpPr txBox="1"/>
          <p:nvPr/>
        </p:nvSpPr>
        <p:spPr>
          <a:xfrm>
            <a:off x="253186" y="1997641"/>
            <a:ext cx="8207246" cy="830997"/>
          </a:xfrm>
          <a:prstGeom prst="rect">
            <a:avLst/>
          </a:prstGeom>
          <a:noFill/>
        </p:spPr>
        <p:txBody>
          <a:bodyPr wrap="square" rtlCol="0">
            <a:spAutoFit/>
          </a:bodyPr>
          <a:lstStyle/>
          <a:p>
            <a:pPr marL="457200" indent="-457200">
              <a:spcAft>
                <a:spcPts val="600"/>
              </a:spcAft>
              <a:buFont typeface="+mj-lt"/>
              <a:buAutoNum type="arabicPeriod" startAt="3"/>
            </a:pPr>
            <a:r>
              <a:rPr lang="en-GB" sz="2400" dirty="0"/>
              <a:t>Take one star - insert 6-way connectors into the outside end of each straw</a:t>
            </a:r>
          </a:p>
        </p:txBody>
      </p:sp>
      <p:pic>
        <p:nvPicPr>
          <p:cNvPr id="3" name="Picture 2">
            <a:extLst>
              <a:ext uri="{FF2B5EF4-FFF2-40B4-BE49-F238E27FC236}">
                <a16:creationId xmlns:a16="http://schemas.microsoft.com/office/drawing/2014/main" id="{01401F65-07F0-45E4-9CD3-D1842EE4EAF4}"/>
              </a:ext>
            </a:extLst>
          </p:cNvPr>
          <p:cNvPicPr>
            <a:picLocks noChangeAspect="1"/>
          </p:cNvPicPr>
          <p:nvPr/>
        </p:nvPicPr>
        <p:blipFill>
          <a:blip r:embed="rId3"/>
          <a:stretch>
            <a:fillRect/>
          </a:stretch>
        </p:blipFill>
        <p:spPr>
          <a:xfrm>
            <a:off x="909408" y="3313061"/>
            <a:ext cx="2510624" cy="2606624"/>
          </a:xfrm>
          <a:prstGeom prst="rect">
            <a:avLst/>
          </a:prstGeom>
        </p:spPr>
      </p:pic>
      <p:pic>
        <p:nvPicPr>
          <p:cNvPr id="6" name="Picture 5">
            <a:extLst>
              <a:ext uri="{FF2B5EF4-FFF2-40B4-BE49-F238E27FC236}">
                <a16:creationId xmlns:a16="http://schemas.microsoft.com/office/drawing/2014/main" id="{5ED5860D-AFBC-4BC6-BCDD-E0E51EB93267}"/>
              </a:ext>
            </a:extLst>
          </p:cNvPr>
          <p:cNvPicPr>
            <a:picLocks noChangeAspect="1"/>
          </p:cNvPicPr>
          <p:nvPr/>
        </p:nvPicPr>
        <p:blipFill>
          <a:blip r:embed="rId4"/>
          <a:stretch>
            <a:fillRect/>
          </a:stretch>
        </p:blipFill>
        <p:spPr>
          <a:xfrm>
            <a:off x="5477259" y="3303356"/>
            <a:ext cx="2757333" cy="2626031"/>
          </a:xfrm>
          <a:prstGeom prst="rect">
            <a:avLst/>
          </a:prstGeom>
        </p:spPr>
      </p:pic>
      <p:sp>
        <p:nvSpPr>
          <p:cNvPr id="7" name="Arrow: Right 6">
            <a:extLst>
              <a:ext uri="{FF2B5EF4-FFF2-40B4-BE49-F238E27FC236}">
                <a16:creationId xmlns:a16="http://schemas.microsoft.com/office/drawing/2014/main" id="{E0AE8AFF-EEC4-4955-9AF4-56ADC96C5988}"/>
              </a:ext>
            </a:extLst>
          </p:cNvPr>
          <p:cNvSpPr/>
          <p:nvPr/>
        </p:nvSpPr>
        <p:spPr>
          <a:xfrm>
            <a:off x="3755660" y="4162402"/>
            <a:ext cx="1224136" cy="907941"/>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281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Make the first pentagon</a:t>
            </a:r>
          </a:p>
        </p:txBody>
      </p:sp>
      <p:sp>
        <p:nvSpPr>
          <p:cNvPr id="50" name="TextBox 49"/>
          <p:cNvSpPr txBox="1"/>
          <p:nvPr/>
        </p:nvSpPr>
        <p:spPr>
          <a:xfrm>
            <a:off x="253186" y="1997641"/>
            <a:ext cx="4030782" cy="1646605"/>
          </a:xfrm>
          <a:prstGeom prst="rect">
            <a:avLst/>
          </a:prstGeom>
          <a:noFill/>
        </p:spPr>
        <p:txBody>
          <a:bodyPr wrap="square" rtlCol="0">
            <a:spAutoFit/>
          </a:bodyPr>
          <a:lstStyle/>
          <a:p>
            <a:pPr marL="457200" indent="-457200">
              <a:spcAft>
                <a:spcPts val="600"/>
              </a:spcAft>
              <a:buFont typeface="+mj-lt"/>
              <a:buAutoNum type="arabicPeriod" startAt="4"/>
            </a:pPr>
            <a:r>
              <a:rPr lang="en-GB" sz="2400" dirty="0"/>
              <a:t>Add long straws between the two legs of each connector nearest the star</a:t>
            </a:r>
          </a:p>
          <a:p>
            <a:pPr>
              <a:spcAft>
                <a:spcPts val="600"/>
              </a:spcAft>
            </a:pPr>
            <a:endParaRPr lang="en-GB" sz="2400" dirty="0"/>
          </a:p>
        </p:txBody>
      </p:sp>
      <p:pic>
        <p:nvPicPr>
          <p:cNvPr id="3" name="Picture 2">
            <a:extLst>
              <a:ext uri="{FF2B5EF4-FFF2-40B4-BE49-F238E27FC236}">
                <a16:creationId xmlns:a16="http://schemas.microsoft.com/office/drawing/2014/main" id="{CEB11115-E3C5-4B88-B545-9E524839ECD2}"/>
              </a:ext>
            </a:extLst>
          </p:cNvPr>
          <p:cNvPicPr>
            <a:picLocks noChangeAspect="1"/>
          </p:cNvPicPr>
          <p:nvPr/>
        </p:nvPicPr>
        <p:blipFill>
          <a:blip r:embed="rId3"/>
          <a:stretch>
            <a:fillRect/>
          </a:stretch>
        </p:blipFill>
        <p:spPr>
          <a:xfrm>
            <a:off x="5076056" y="2130457"/>
            <a:ext cx="3730500" cy="3429000"/>
          </a:xfrm>
          <a:prstGeom prst="rect">
            <a:avLst/>
          </a:prstGeom>
        </p:spPr>
      </p:pic>
      <p:sp>
        <p:nvSpPr>
          <p:cNvPr id="2" name="Pentagon 1">
            <a:extLst>
              <a:ext uri="{FF2B5EF4-FFF2-40B4-BE49-F238E27FC236}">
                <a16:creationId xmlns:a16="http://schemas.microsoft.com/office/drawing/2014/main" id="{B342F45D-242C-4F95-97DD-10AD787F57B0}"/>
              </a:ext>
            </a:extLst>
          </p:cNvPr>
          <p:cNvSpPr/>
          <p:nvPr/>
        </p:nvSpPr>
        <p:spPr>
          <a:xfrm rot="10800000">
            <a:off x="3109265" y="4005064"/>
            <a:ext cx="1152128" cy="1296144"/>
          </a:xfrm>
          <a:prstGeom prst="pentagon">
            <a:avLst/>
          </a:prstGeom>
          <a:noFill/>
          <a:ln w="889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67D0B9E-0294-4E43-87FB-104BD68330E4}"/>
              </a:ext>
            </a:extLst>
          </p:cNvPr>
          <p:cNvSpPr txBox="1"/>
          <p:nvPr/>
        </p:nvSpPr>
        <p:spPr>
          <a:xfrm>
            <a:off x="467544" y="4061864"/>
            <a:ext cx="2749128" cy="1200329"/>
          </a:xfrm>
          <a:prstGeom prst="rect">
            <a:avLst/>
          </a:prstGeom>
          <a:noFill/>
        </p:spPr>
        <p:txBody>
          <a:bodyPr wrap="square" rtlCol="0">
            <a:spAutoFit/>
          </a:bodyPr>
          <a:lstStyle/>
          <a:p>
            <a:pPr>
              <a:spcAft>
                <a:spcPts val="600"/>
              </a:spcAft>
            </a:pPr>
            <a:r>
              <a:rPr lang="en-GB" sz="2400" i="1" dirty="0"/>
              <a:t>The outline of the long straws is the shape of a pentagon</a:t>
            </a:r>
          </a:p>
        </p:txBody>
      </p:sp>
    </p:spTree>
    <p:extLst>
      <p:ext uri="{BB962C8B-B14F-4D97-AF65-F5344CB8AC3E}">
        <p14:creationId xmlns:p14="http://schemas.microsoft.com/office/powerpoint/2010/main" val="144000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Extending the pentagon</a:t>
            </a:r>
          </a:p>
        </p:txBody>
      </p:sp>
      <p:sp>
        <p:nvSpPr>
          <p:cNvPr id="50" name="TextBox 49"/>
          <p:cNvSpPr txBox="1"/>
          <p:nvPr/>
        </p:nvSpPr>
        <p:spPr>
          <a:xfrm>
            <a:off x="253186" y="1997641"/>
            <a:ext cx="8207246" cy="461665"/>
          </a:xfrm>
          <a:prstGeom prst="rect">
            <a:avLst/>
          </a:prstGeom>
          <a:noFill/>
        </p:spPr>
        <p:txBody>
          <a:bodyPr wrap="square" rtlCol="0">
            <a:spAutoFit/>
          </a:bodyPr>
          <a:lstStyle/>
          <a:p>
            <a:pPr marL="457200" indent="-457200">
              <a:spcAft>
                <a:spcPts val="600"/>
              </a:spcAft>
              <a:buFont typeface="+mj-lt"/>
              <a:buAutoNum type="arabicPeriod" startAt="5"/>
            </a:pPr>
            <a:r>
              <a:rPr lang="en-GB" sz="2400" dirty="0"/>
              <a:t>Add long straws to the two outer legs of each connector</a:t>
            </a:r>
          </a:p>
        </p:txBody>
      </p:sp>
      <p:pic>
        <p:nvPicPr>
          <p:cNvPr id="3" name="Picture 2">
            <a:extLst>
              <a:ext uri="{FF2B5EF4-FFF2-40B4-BE49-F238E27FC236}">
                <a16:creationId xmlns:a16="http://schemas.microsoft.com/office/drawing/2014/main" id="{81558D2C-15E1-4A11-B548-45A3C4B0FB36}"/>
              </a:ext>
            </a:extLst>
          </p:cNvPr>
          <p:cNvPicPr>
            <a:picLocks noChangeAspect="1"/>
          </p:cNvPicPr>
          <p:nvPr/>
        </p:nvPicPr>
        <p:blipFill>
          <a:blip r:embed="rId3"/>
          <a:stretch>
            <a:fillRect/>
          </a:stretch>
        </p:blipFill>
        <p:spPr>
          <a:xfrm>
            <a:off x="359799" y="2581153"/>
            <a:ext cx="3238278" cy="3284984"/>
          </a:xfrm>
          <a:prstGeom prst="rect">
            <a:avLst/>
          </a:prstGeom>
        </p:spPr>
      </p:pic>
      <p:pic>
        <p:nvPicPr>
          <p:cNvPr id="6" name="Picture 5">
            <a:extLst>
              <a:ext uri="{FF2B5EF4-FFF2-40B4-BE49-F238E27FC236}">
                <a16:creationId xmlns:a16="http://schemas.microsoft.com/office/drawing/2014/main" id="{EDDC3F66-D11F-451E-B5FB-B22FD4A14580}"/>
              </a:ext>
            </a:extLst>
          </p:cNvPr>
          <p:cNvPicPr>
            <a:picLocks noChangeAspect="1"/>
          </p:cNvPicPr>
          <p:nvPr/>
        </p:nvPicPr>
        <p:blipFill>
          <a:blip r:embed="rId4"/>
          <a:stretch>
            <a:fillRect/>
          </a:stretch>
        </p:blipFill>
        <p:spPr>
          <a:xfrm>
            <a:off x="5199954" y="2600709"/>
            <a:ext cx="3567591" cy="3284984"/>
          </a:xfrm>
          <a:prstGeom prst="rect">
            <a:avLst/>
          </a:prstGeom>
        </p:spPr>
      </p:pic>
      <p:sp>
        <p:nvSpPr>
          <p:cNvPr id="7" name="Arrow: Right 6">
            <a:extLst>
              <a:ext uri="{FF2B5EF4-FFF2-40B4-BE49-F238E27FC236}">
                <a16:creationId xmlns:a16="http://schemas.microsoft.com/office/drawing/2014/main" id="{B34116FA-9352-400A-B5A3-BFF93C46F24A}"/>
              </a:ext>
            </a:extLst>
          </p:cNvPr>
          <p:cNvSpPr/>
          <p:nvPr/>
        </p:nvSpPr>
        <p:spPr>
          <a:xfrm>
            <a:off x="3786947" y="3769674"/>
            <a:ext cx="1224136" cy="907941"/>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10520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2870</TotalTime>
  <Words>962</Words>
  <Application>Microsoft Office PowerPoint</Application>
  <PresentationFormat>On-screen Show (4:3)</PresentationFormat>
  <Paragraphs>89</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Segoe UI Emoji</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program?</dc:title>
  <dc:subject>In this home or KS2 school activity, kids will make a DIY model of a 3D geodesic dome.</dc:subject>
  <dc:creator>Attainment in Education</dc:creator>
  <cp:lastModifiedBy>Marie Neighbour</cp:lastModifiedBy>
  <cp:revision>185</cp:revision>
  <dcterms:created xsi:type="dcterms:W3CDTF">2012-08-07T14:34:21Z</dcterms:created>
  <dcterms:modified xsi:type="dcterms:W3CDTF">2023-10-24T08:21:12Z</dcterms:modified>
</cp:coreProperties>
</file>