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65"/>
    <p:restoredTop sz="94674"/>
  </p:normalViewPr>
  <p:slideViewPr>
    <p:cSldViewPr snapToGrid="0" snapToObjects="1">
      <p:cViewPr varScale="1">
        <p:scale>
          <a:sx n="78" d="100"/>
          <a:sy n="78" d="100"/>
        </p:scale>
        <p:origin x="90"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12/12/2023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12/12/2023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12/12/2023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12/12/2023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12/12/2023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12/12/2023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12/12/2023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12/12/2023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12/12/2023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12/12/2023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12/12/2023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a:extLst>
              <a:ext uri="{FF2B5EF4-FFF2-40B4-BE49-F238E27FC236}">
                <a16:creationId xmlns:a16="http://schemas.microsoft.com/office/drawing/2014/main" id="{96BADE3F-E5E9-DA06-C22A-E5C724BCBBAD}"/>
              </a:ext>
            </a:extLst>
          </p:cNvPr>
          <p:cNvSpPr/>
          <p:nvPr userDrawn="1"/>
        </p:nvSpPr>
        <p:spPr>
          <a:xfrm>
            <a:off x="7228573" y="6277510"/>
            <a:ext cx="1638025" cy="40069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C835327-FA51-CCDD-08C3-6077532ACA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87932" y="6254105"/>
            <a:ext cx="2310510" cy="443256"/>
          </a:xfrm>
          <a:prstGeom prst="rect">
            <a:avLst/>
          </a:prstGeom>
          <a:noFill/>
          <a:ln>
            <a:noFill/>
          </a:ln>
        </p:spPr>
      </p:pic>
      <p:sp>
        <p:nvSpPr>
          <p:cNvPr id="3" name="Title 1">
            <a:extLst>
              <a:ext uri="{FF2B5EF4-FFF2-40B4-BE49-F238E27FC236}">
                <a16:creationId xmlns:a16="http://schemas.microsoft.com/office/drawing/2014/main" id="{45FA2E75-E7E6-6B4A-9357-64B4A04C3D1F}"/>
              </a:ext>
            </a:extLst>
          </p:cNvPr>
          <p:cNvSpPr>
            <a:spLocks noGrp="1"/>
          </p:cNvSpPr>
          <p:nvPr>
            <p:ph type="ctrTitle"/>
          </p:nvPr>
        </p:nvSpPr>
        <p:spPr bwMode="auto">
          <a:xfrm>
            <a:off x="611188" y="1538460"/>
            <a:ext cx="7921625" cy="1082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GB" altLang="en-US" sz="4800" b="1" dirty="0">
                <a:latin typeface="Arial" panose="020B0604020202020204" pitchFamily="34" charset="0"/>
                <a:cs typeface="Arial" panose="020B0604020202020204" pitchFamily="34" charset="0"/>
              </a:rPr>
              <a:t>Saving Lighting Energy with the BBC </a:t>
            </a:r>
            <a:r>
              <a:rPr lang="en-GB" altLang="en-US" sz="4800" b="1" dirty="0" err="1">
                <a:latin typeface="Arial" panose="020B0604020202020204" pitchFamily="34" charset="0"/>
                <a:cs typeface="Arial" panose="020B0604020202020204" pitchFamily="34" charset="0"/>
              </a:rPr>
              <a:t>micro:bit</a:t>
            </a:r>
            <a:endParaRPr lang="en-GB" altLang="en-US" sz="4800" b="1"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12FEF9CF-11F5-FDBE-3E4C-B3F7D9602F54}"/>
              </a:ext>
            </a:extLst>
          </p:cNvPr>
          <p:cNvSpPr>
            <a:spLocks noGrp="1"/>
          </p:cNvSpPr>
          <p:nvPr>
            <p:ph type="subTitle" idx="1"/>
          </p:nvPr>
        </p:nvSpPr>
        <p:spPr>
          <a:xfrm>
            <a:off x="1908175" y="3789363"/>
            <a:ext cx="5143500" cy="1536700"/>
          </a:xfrm>
        </p:spPr>
        <p:txBody>
          <a:bodyPr>
            <a:normAutofit/>
          </a:bodyPr>
          <a:lstStyle/>
          <a:p>
            <a:pPr eaLnBrk="1" hangingPunct="1">
              <a:buFont typeface="Arial" charset="0"/>
              <a:buNone/>
              <a:defRPr/>
            </a:pPr>
            <a:r>
              <a:rPr lang="en-GB" sz="2800" dirty="0"/>
              <a:t>Calculating Protective Resistor Values for LEDs</a:t>
            </a:r>
          </a:p>
        </p:txBody>
      </p:sp>
    </p:spTree>
    <p:extLst>
      <p:ext uri="{BB962C8B-B14F-4D97-AF65-F5344CB8AC3E}">
        <p14:creationId xmlns:p14="http://schemas.microsoft.com/office/powerpoint/2010/main" val="112347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C835327-FA51-CCDD-08C3-6077532ACA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87932" y="6254105"/>
            <a:ext cx="2310510" cy="443256"/>
          </a:xfrm>
          <a:prstGeom prst="rect">
            <a:avLst/>
          </a:prstGeom>
          <a:noFill/>
          <a:ln>
            <a:noFill/>
          </a:ln>
        </p:spPr>
      </p:pic>
      <p:sp>
        <p:nvSpPr>
          <p:cNvPr id="4" name="TextBox 3">
            <a:extLst>
              <a:ext uri="{FF2B5EF4-FFF2-40B4-BE49-F238E27FC236}">
                <a16:creationId xmlns:a16="http://schemas.microsoft.com/office/drawing/2014/main" id="{6C6BC5C0-E923-8B49-37BD-7BD2ACB54CBA}"/>
              </a:ext>
            </a:extLst>
          </p:cNvPr>
          <p:cNvSpPr txBox="1"/>
          <p:nvPr/>
        </p:nvSpPr>
        <p:spPr>
          <a:xfrm>
            <a:off x="716692" y="1397674"/>
            <a:ext cx="7710616" cy="4062651"/>
          </a:xfrm>
          <a:prstGeom prst="rect">
            <a:avLst/>
          </a:prstGeom>
          <a:noFill/>
        </p:spPr>
        <p:txBody>
          <a:bodyPr wrap="square">
            <a:spAutoFit/>
          </a:bodyPr>
          <a:lstStyle/>
          <a:p>
            <a:pPr marL="0" marR="0">
              <a:spcBef>
                <a:spcPts val="0"/>
              </a:spcBef>
              <a:spcAft>
                <a:spcPts val="0"/>
              </a:spcAft>
            </a:pPr>
            <a:r>
              <a:rPr lang="en-GB" sz="1800" b="1" dirty="0">
                <a:effectLst/>
                <a:latin typeface="Arial" panose="020B0604020202020204" pitchFamily="34" charset="0"/>
              </a:rPr>
              <a:t>Stay safe  </a:t>
            </a:r>
            <a:endParaRPr lang="en-GB" sz="1800" dirty="0">
              <a:effectLst/>
              <a:latin typeface="Arial" panose="020B0604020202020204" pitchFamily="34" charset="0"/>
            </a:endParaRPr>
          </a:p>
          <a:p>
            <a:pPr marL="0" marR="0">
              <a:spcBef>
                <a:spcPts val="0"/>
              </a:spcBef>
              <a:spcAft>
                <a:spcPts val="0"/>
              </a:spcAft>
            </a:pPr>
            <a:r>
              <a:rPr lang="en-GB" sz="1800" dirty="0">
                <a:effectLst/>
                <a:latin typeface="Arial" panose="020B0604020202020204" pitchFamily="34" charset="0"/>
              </a:rPr>
              <a:t>Whether you are a scientist researching a new medicine or an engineer solving climate change, safety always comes first. An adult must always be around and supervising when doing this activity. You are responsible for:</a:t>
            </a:r>
          </a:p>
          <a:p>
            <a:pPr marL="0" marR="0">
              <a:spcBef>
                <a:spcPts val="0"/>
              </a:spcBef>
              <a:spcAft>
                <a:spcPts val="0"/>
              </a:spcAft>
            </a:pPr>
            <a:r>
              <a:rPr lang="en-GB" sz="1800" dirty="0">
                <a:effectLst/>
                <a:latin typeface="Arial" panose="020B0604020202020204" pitchFamily="34" charset="0"/>
              </a:rPr>
              <a:t> </a:t>
            </a:r>
          </a:p>
          <a:p>
            <a:pPr marL="0" marR="0">
              <a:spcBef>
                <a:spcPts val="0"/>
              </a:spcBef>
              <a:spcAft>
                <a:spcPts val="0"/>
              </a:spcAft>
            </a:pPr>
            <a:r>
              <a:rPr lang="en-GB" sz="1800" dirty="0">
                <a:effectLst/>
                <a:latin typeface="Arial" panose="020B0604020202020204" pitchFamily="34" charset="0"/>
              </a:rPr>
              <a:t>•        ensuring that any equipment used for this activity is in good working condition</a:t>
            </a:r>
          </a:p>
          <a:p>
            <a:pPr marL="0" marR="0">
              <a:spcBef>
                <a:spcPts val="0"/>
              </a:spcBef>
              <a:spcAft>
                <a:spcPts val="0"/>
              </a:spcAft>
            </a:pPr>
            <a:r>
              <a:rPr lang="en-GB" sz="1800" dirty="0">
                <a:effectLst/>
                <a:latin typeface="Arial" panose="020B0604020202020204" pitchFamily="34" charset="0"/>
              </a:rPr>
              <a:t>•        behaving sensibly and following any safety instructions so as not to hurt or injure yourself or others </a:t>
            </a:r>
          </a:p>
          <a:p>
            <a:pPr marL="0" marR="0">
              <a:spcBef>
                <a:spcPts val="0"/>
              </a:spcBef>
              <a:spcAft>
                <a:spcPts val="0"/>
              </a:spcAft>
            </a:pPr>
            <a:r>
              <a:rPr lang="en-GB" sz="1800" dirty="0">
                <a:effectLst/>
                <a:latin typeface="Arial" panose="020B0604020202020204" pitchFamily="34" charset="0"/>
              </a:rPr>
              <a:t> </a:t>
            </a:r>
          </a:p>
          <a:p>
            <a:pPr marL="0" marR="0">
              <a:spcBef>
                <a:spcPts val="0"/>
              </a:spcBef>
              <a:spcAft>
                <a:spcPts val="0"/>
              </a:spcAft>
            </a:pPr>
            <a:r>
              <a:rPr lang="en-GB" sz="1800" dirty="0">
                <a:effectLst/>
                <a:latin typeface="Arial" panose="020B0604020202020204" pitchFamily="34" charset="0"/>
              </a:rPr>
              <a:t>Please note that in the absence of any negligence or other breach of duty by us, this activity is carried out at your own risk. It is important to take extra care at the stages marked with this symbol: </a:t>
            </a:r>
            <a:r>
              <a:rPr lang="en-GB" sz="2400" dirty="0">
                <a:effectLst/>
                <a:latin typeface="Segoe UI Emoji" panose="020B0502040204020203" pitchFamily="34" charset="0"/>
              </a:rPr>
              <a:t>⚠ </a:t>
            </a:r>
            <a:endParaRPr lang="en-GB" sz="2400" dirty="0">
              <a:effectLst/>
              <a:latin typeface="Calibri" panose="020F0502020204030204" pitchFamily="34" charset="0"/>
            </a:endParaRPr>
          </a:p>
        </p:txBody>
      </p:sp>
    </p:spTree>
    <p:extLst>
      <p:ext uri="{BB962C8B-B14F-4D97-AF65-F5344CB8AC3E}">
        <p14:creationId xmlns:p14="http://schemas.microsoft.com/office/powerpoint/2010/main" val="1502612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C835327-FA51-CCDD-08C3-6077532ACA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87932" y="6254105"/>
            <a:ext cx="2310510" cy="443256"/>
          </a:xfrm>
          <a:prstGeom prst="rect">
            <a:avLst/>
          </a:prstGeom>
          <a:noFill/>
          <a:ln>
            <a:noFill/>
          </a:ln>
        </p:spPr>
      </p:pic>
      <p:sp>
        <p:nvSpPr>
          <p:cNvPr id="3" name="Title 1">
            <a:extLst>
              <a:ext uri="{FF2B5EF4-FFF2-40B4-BE49-F238E27FC236}">
                <a16:creationId xmlns:a16="http://schemas.microsoft.com/office/drawing/2014/main" id="{DDEAC47E-CDD0-D627-64C5-53E7BFDF69B0}"/>
              </a:ext>
            </a:extLst>
          </p:cNvPr>
          <p:cNvSpPr txBox="1">
            <a:spLocks/>
          </p:cNvSpPr>
          <p:nvPr/>
        </p:nvSpPr>
        <p:spPr bwMode="auto">
          <a:xfrm>
            <a:off x="457200" y="1268413"/>
            <a:ext cx="8229600" cy="1216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b="1"/>
              <a:t>Saving Lighting Energy </a:t>
            </a:r>
            <a:endParaRPr lang="en-GB" altLang="en-US" b="1" dirty="0"/>
          </a:p>
        </p:txBody>
      </p:sp>
      <p:sp>
        <p:nvSpPr>
          <p:cNvPr id="4" name="Content Placeholder 2">
            <a:extLst>
              <a:ext uri="{FF2B5EF4-FFF2-40B4-BE49-F238E27FC236}">
                <a16:creationId xmlns:a16="http://schemas.microsoft.com/office/drawing/2014/main" id="{246B7E32-D350-B1B9-54F0-0DCEA9AF67E8}"/>
              </a:ext>
            </a:extLst>
          </p:cNvPr>
          <p:cNvSpPr txBox="1">
            <a:spLocks/>
          </p:cNvSpPr>
          <p:nvPr/>
        </p:nvSpPr>
        <p:spPr>
          <a:xfrm>
            <a:off x="158750" y="2117080"/>
            <a:ext cx="5926137" cy="41370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GB" altLang="en-US" sz="2800" dirty="0"/>
              <a:t>In this unit of work you are going to use the BBC </a:t>
            </a:r>
            <a:r>
              <a:rPr lang="en-GB" altLang="en-US" sz="2800" dirty="0" err="1"/>
              <a:t>micro:bit</a:t>
            </a:r>
            <a:r>
              <a:rPr lang="en-GB" altLang="en-US" sz="2800" dirty="0"/>
              <a:t> to produce a </a:t>
            </a:r>
            <a:r>
              <a:rPr lang="en-GB" altLang="en-US" sz="2800" b="1" dirty="0"/>
              <a:t>prototype</a:t>
            </a:r>
            <a:r>
              <a:rPr lang="en-GB" altLang="en-US" sz="2800" dirty="0"/>
              <a:t> </a:t>
            </a:r>
            <a:r>
              <a:rPr lang="en-GB" altLang="en-US" sz="2800" b="1" dirty="0"/>
              <a:t>lighting system </a:t>
            </a:r>
            <a:r>
              <a:rPr lang="en-GB" altLang="en-US" sz="2800" dirty="0"/>
              <a:t>that </a:t>
            </a:r>
            <a:r>
              <a:rPr lang="en-GB" altLang="en-US" sz="2800" b="1" dirty="0"/>
              <a:t>saves energy </a:t>
            </a:r>
            <a:r>
              <a:rPr lang="en-GB" altLang="en-US" sz="2800" dirty="0"/>
              <a:t>in the home.</a:t>
            </a:r>
          </a:p>
          <a:p>
            <a:pPr marL="457200" indent="-457200" algn="l">
              <a:buFont typeface="Arial" panose="020B0604020202020204" pitchFamily="34" charset="0"/>
              <a:buChar char="•"/>
            </a:pPr>
            <a:r>
              <a:rPr lang="en-GB" altLang="en-US" sz="2800" dirty="0"/>
              <a:t>Your system will turn lighting on </a:t>
            </a:r>
            <a:r>
              <a:rPr lang="en-GB" altLang="en-US" sz="2800" b="1" dirty="0"/>
              <a:t>only when it is needed.</a:t>
            </a:r>
          </a:p>
          <a:p>
            <a:pPr marL="457200" indent="-457200" algn="l">
              <a:buFont typeface="Arial" panose="020B0604020202020204" pitchFamily="34" charset="0"/>
              <a:buChar char="•"/>
            </a:pPr>
            <a:r>
              <a:rPr lang="en-GB" altLang="en-US" sz="2800" dirty="0"/>
              <a:t>You will also use </a:t>
            </a:r>
            <a:r>
              <a:rPr lang="en-GB" altLang="en-US" sz="2800" b="1" dirty="0"/>
              <a:t>LEDs</a:t>
            </a:r>
            <a:r>
              <a:rPr lang="en-GB" altLang="en-US" sz="2800" dirty="0"/>
              <a:t> instead of </a:t>
            </a:r>
            <a:r>
              <a:rPr lang="en-GB" altLang="en-US" sz="2800" b="1" dirty="0"/>
              <a:t>incandescent bulbs </a:t>
            </a:r>
            <a:r>
              <a:rPr lang="en-GB" altLang="en-US" sz="2800" dirty="0"/>
              <a:t>to save even more energy!</a:t>
            </a:r>
          </a:p>
          <a:p>
            <a:endParaRPr lang="en-GB" altLang="en-US" dirty="0"/>
          </a:p>
        </p:txBody>
      </p:sp>
      <p:pic>
        <p:nvPicPr>
          <p:cNvPr id="5" name="Picture 3">
            <a:extLst>
              <a:ext uri="{FF2B5EF4-FFF2-40B4-BE49-F238E27FC236}">
                <a16:creationId xmlns:a16="http://schemas.microsoft.com/office/drawing/2014/main" id="{7F48DE39-5B62-CB8E-C6EE-62594FF30A7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2232025"/>
            <a:ext cx="2849562" cy="214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3847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C835327-FA51-CCDD-08C3-6077532ACA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87932" y="6254105"/>
            <a:ext cx="2310510" cy="443256"/>
          </a:xfrm>
          <a:prstGeom prst="rect">
            <a:avLst/>
          </a:prstGeom>
          <a:noFill/>
          <a:ln>
            <a:noFill/>
          </a:ln>
        </p:spPr>
      </p:pic>
      <p:pic>
        <p:nvPicPr>
          <p:cNvPr id="3" name="Picture 2">
            <a:extLst>
              <a:ext uri="{FF2B5EF4-FFF2-40B4-BE49-F238E27FC236}">
                <a16:creationId xmlns:a16="http://schemas.microsoft.com/office/drawing/2014/main" id="{943F2E09-8042-C4B4-F0BB-0A3EEF8876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276951"/>
            <a:ext cx="2290763" cy="458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a:extLst>
              <a:ext uri="{FF2B5EF4-FFF2-40B4-BE49-F238E27FC236}">
                <a16:creationId xmlns:a16="http://schemas.microsoft.com/office/drawing/2014/main" id="{917F02A0-F653-68EC-FE37-40EECD7032C6}"/>
              </a:ext>
            </a:extLst>
          </p:cNvPr>
          <p:cNvSpPr txBox="1">
            <a:spLocks/>
          </p:cNvSpPr>
          <p:nvPr/>
        </p:nvSpPr>
        <p:spPr>
          <a:xfrm>
            <a:off x="2541588" y="1268413"/>
            <a:ext cx="6351587" cy="796925"/>
          </a:xfrm>
          <a:prstGeom prst="rect">
            <a:avLst/>
          </a:prstGeom>
        </p:spPr>
        <p:txBody>
          <a:bodyPr/>
          <a:lstStyle/>
          <a:p>
            <a:pPr algn="ctr" fontAlgn="auto">
              <a:spcAft>
                <a:spcPts val="0"/>
              </a:spcAft>
              <a:defRPr/>
            </a:pPr>
            <a:r>
              <a:rPr lang="en-US" sz="3500" b="1" dirty="0">
                <a:latin typeface="Arial" panose="020B0604020202020204" pitchFamily="34" charset="0"/>
                <a:ea typeface="+mj-ea"/>
                <a:cs typeface="Arial" panose="020B0604020202020204" pitchFamily="34" charset="0"/>
              </a:rPr>
              <a:t>Light Emitting Diodes (LEDs)</a:t>
            </a:r>
          </a:p>
        </p:txBody>
      </p:sp>
      <p:sp>
        <p:nvSpPr>
          <p:cNvPr id="5" name="Content Placeholder 6">
            <a:extLst>
              <a:ext uri="{FF2B5EF4-FFF2-40B4-BE49-F238E27FC236}">
                <a16:creationId xmlns:a16="http://schemas.microsoft.com/office/drawing/2014/main" id="{6C383A69-CB2D-CD17-A35B-CF2A78734C3C}"/>
              </a:ext>
            </a:extLst>
          </p:cNvPr>
          <p:cNvSpPr txBox="1">
            <a:spLocks/>
          </p:cNvSpPr>
          <p:nvPr/>
        </p:nvSpPr>
        <p:spPr>
          <a:xfrm>
            <a:off x="2771775" y="2065338"/>
            <a:ext cx="5915025" cy="40608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GB" altLang="en-US" sz="2800" b="1" dirty="0"/>
              <a:t>Output </a:t>
            </a:r>
            <a:r>
              <a:rPr lang="en-GB" altLang="en-US" sz="2800" dirty="0"/>
              <a:t>device</a:t>
            </a:r>
          </a:p>
          <a:p>
            <a:pPr marL="457200" indent="-457200" algn="l">
              <a:buFont typeface="Arial" panose="020B0604020202020204" pitchFamily="34" charset="0"/>
              <a:buChar char="•"/>
            </a:pPr>
            <a:r>
              <a:rPr lang="en-GB" altLang="en-US" sz="2800" b="1" dirty="0"/>
              <a:t>Produces light </a:t>
            </a:r>
            <a:r>
              <a:rPr lang="en-GB" altLang="en-US" sz="2800" dirty="0"/>
              <a:t>when current flows from the </a:t>
            </a:r>
            <a:r>
              <a:rPr lang="en-GB" altLang="en-US" sz="2800" b="1" dirty="0"/>
              <a:t>anode</a:t>
            </a:r>
            <a:r>
              <a:rPr lang="en-GB" altLang="en-US" sz="2800" dirty="0"/>
              <a:t> to the </a:t>
            </a:r>
            <a:r>
              <a:rPr lang="en-GB" altLang="en-US" sz="2800" b="1" dirty="0"/>
              <a:t>cathode</a:t>
            </a:r>
            <a:r>
              <a:rPr lang="en-GB" altLang="en-US" sz="2800" dirty="0"/>
              <a:t> lead</a:t>
            </a:r>
          </a:p>
          <a:p>
            <a:pPr marL="457200" indent="-457200" algn="l">
              <a:buFont typeface="Arial" panose="020B0604020202020204" pitchFamily="34" charset="0"/>
              <a:buChar char="•"/>
            </a:pPr>
            <a:r>
              <a:rPr lang="en-GB" altLang="en-US" sz="2800" dirty="0"/>
              <a:t>Usually needs a </a:t>
            </a:r>
            <a:r>
              <a:rPr lang="en-GB" altLang="en-US" sz="2800" b="1" dirty="0"/>
              <a:t>protective resistor</a:t>
            </a:r>
          </a:p>
          <a:p>
            <a:pPr marL="457200" indent="-457200" algn="l">
              <a:buFont typeface="Arial" panose="020B0604020202020204" pitchFamily="34" charset="0"/>
              <a:buChar char="•"/>
            </a:pPr>
            <a:r>
              <a:rPr lang="en-GB" altLang="en-US" sz="2800" dirty="0"/>
              <a:t>Uses </a:t>
            </a:r>
            <a:r>
              <a:rPr lang="en-GB" altLang="en-US" sz="2800" b="1" dirty="0"/>
              <a:t>much less energy </a:t>
            </a:r>
            <a:r>
              <a:rPr lang="en-GB" altLang="en-US" sz="2800" dirty="0"/>
              <a:t>than an incandescent bulb</a:t>
            </a:r>
          </a:p>
          <a:p>
            <a:pPr marL="457200" indent="-457200" algn="l">
              <a:buFont typeface="Arial" panose="020B0604020202020204" pitchFamily="34" charset="0"/>
              <a:buChar char="•"/>
            </a:pPr>
            <a:r>
              <a:rPr lang="en-GB" altLang="en-US" sz="2800" dirty="0"/>
              <a:t>Ideal for </a:t>
            </a:r>
            <a:r>
              <a:rPr lang="en-GB" altLang="en-US" sz="2800" b="1" dirty="0"/>
              <a:t>home lighting</a:t>
            </a:r>
          </a:p>
        </p:txBody>
      </p:sp>
      <p:pic>
        <p:nvPicPr>
          <p:cNvPr id="6" name="Picture 7">
            <a:extLst>
              <a:ext uri="{FF2B5EF4-FFF2-40B4-BE49-F238E27FC236}">
                <a16:creationId xmlns:a16="http://schemas.microsoft.com/office/drawing/2014/main" id="{B5E9C39C-27F7-AC55-49EF-F7ECDF600A6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21475" y="4372576"/>
            <a:ext cx="19653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0755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C835327-FA51-CCDD-08C3-6077532ACA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87932" y="6254105"/>
            <a:ext cx="2310510" cy="443256"/>
          </a:xfrm>
          <a:prstGeom prst="rect">
            <a:avLst/>
          </a:prstGeom>
          <a:noFill/>
          <a:ln>
            <a:noFill/>
          </a:ln>
        </p:spPr>
      </p:pic>
      <p:sp>
        <p:nvSpPr>
          <p:cNvPr id="3" name="Title 2">
            <a:extLst>
              <a:ext uri="{FF2B5EF4-FFF2-40B4-BE49-F238E27FC236}">
                <a16:creationId xmlns:a16="http://schemas.microsoft.com/office/drawing/2014/main" id="{93802FF5-C65C-A2C8-CD9A-6C79724736FE}"/>
              </a:ext>
            </a:extLst>
          </p:cNvPr>
          <p:cNvSpPr txBox="1">
            <a:spLocks/>
          </p:cNvSpPr>
          <p:nvPr/>
        </p:nvSpPr>
        <p:spPr bwMode="auto">
          <a:xfrm>
            <a:off x="457200" y="1341438"/>
            <a:ext cx="8229600" cy="9223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4800" b="1" dirty="0">
                <a:latin typeface="Arial" panose="020B0604020202020204" pitchFamily="34" charset="0"/>
                <a:cs typeface="Arial" panose="020B0604020202020204" pitchFamily="34" charset="0"/>
              </a:rPr>
              <a:t>Using Ohm’s Law</a:t>
            </a:r>
          </a:p>
        </p:txBody>
      </p:sp>
      <p:grpSp>
        <p:nvGrpSpPr>
          <p:cNvPr id="4" name="Group 16">
            <a:extLst>
              <a:ext uri="{FF2B5EF4-FFF2-40B4-BE49-F238E27FC236}">
                <a16:creationId xmlns:a16="http://schemas.microsoft.com/office/drawing/2014/main" id="{B7945D18-C56A-3C72-2793-0D78E5174DF2}"/>
              </a:ext>
            </a:extLst>
          </p:cNvPr>
          <p:cNvGrpSpPr>
            <a:grpSpLocks/>
          </p:cNvGrpSpPr>
          <p:nvPr/>
        </p:nvGrpSpPr>
        <p:grpSpPr bwMode="auto">
          <a:xfrm>
            <a:off x="755650" y="2517775"/>
            <a:ext cx="2520950" cy="2087563"/>
            <a:chOff x="755576" y="2517574"/>
            <a:chExt cx="2520280" cy="2088232"/>
          </a:xfrm>
        </p:grpSpPr>
        <p:sp>
          <p:nvSpPr>
            <p:cNvPr id="5" name="Isosceles Triangle 4">
              <a:extLst>
                <a:ext uri="{FF2B5EF4-FFF2-40B4-BE49-F238E27FC236}">
                  <a16:creationId xmlns:a16="http://schemas.microsoft.com/office/drawing/2014/main" id="{8FE2A986-2154-5F5F-7C81-32792B56A591}"/>
                </a:ext>
              </a:extLst>
            </p:cNvPr>
            <p:cNvSpPr/>
            <p:nvPr/>
          </p:nvSpPr>
          <p:spPr>
            <a:xfrm>
              <a:off x="755576" y="2517574"/>
              <a:ext cx="2520280" cy="2088232"/>
            </a:xfrm>
            <a:prstGeom prst="triangl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GB" dirty="0"/>
            </a:p>
          </p:txBody>
        </p:sp>
        <p:cxnSp>
          <p:nvCxnSpPr>
            <p:cNvPr id="6" name="Straight Connector 5">
              <a:extLst>
                <a:ext uri="{FF2B5EF4-FFF2-40B4-BE49-F238E27FC236}">
                  <a16:creationId xmlns:a16="http://schemas.microsoft.com/office/drawing/2014/main" id="{47EBD31F-F55C-7C7D-E2C8-C87EACDDE89F}"/>
                </a:ext>
              </a:extLst>
            </p:cNvPr>
            <p:cNvCxnSpPr>
              <a:stCxn id="5" idx="1"/>
              <a:endCxn id="5" idx="5"/>
            </p:cNvCxnSpPr>
            <p:nvPr/>
          </p:nvCxnSpPr>
          <p:spPr>
            <a:xfrm>
              <a:off x="1385646" y="3562484"/>
              <a:ext cx="1260140" cy="0"/>
            </a:xfrm>
            <a:prstGeom prst="line">
              <a:avLst/>
            </a:prstGeom>
          </p:spPr>
          <p:style>
            <a:lnRef idx="2">
              <a:schemeClr val="dk1"/>
            </a:lnRef>
            <a:fillRef idx="1">
              <a:schemeClr val="lt1"/>
            </a:fillRef>
            <a:effectRef idx="0">
              <a:schemeClr val="dk1"/>
            </a:effectRef>
            <a:fontRef idx="minor">
              <a:schemeClr val="dk1"/>
            </a:fontRef>
          </p:style>
        </p:cxnSp>
        <p:cxnSp>
          <p:nvCxnSpPr>
            <p:cNvPr id="7" name="Straight Connector 6">
              <a:extLst>
                <a:ext uri="{FF2B5EF4-FFF2-40B4-BE49-F238E27FC236}">
                  <a16:creationId xmlns:a16="http://schemas.microsoft.com/office/drawing/2014/main" id="{3BAD02BD-CE61-877F-9407-687AFED2AA1A}"/>
                </a:ext>
              </a:extLst>
            </p:cNvPr>
            <p:cNvCxnSpPr>
              <a:endCxn id="5" idx="3"/>
            </p:cNvCxnSpPr>
            <p:nvPr/>
          </p:nvCxnSpPr>
          <p:spPr>
            <a:xfrm>
              <a:off x="2015716" y="3562484"/>
              <a:ext cx="0" cy="1043322"/>
            </a:xfrm>
            <a:prstGeom prst="line">
              <a:avLst/>
            </a:prstGeom>
          </p:spPr>
          <p:style>
            <a:lnRef idx="2">
              <a:schemeClr val="dk1"/>
            </a:lnRef>
            <a:fillRef idx="1">
              <a:schemeClr val="lt1"/>
            </a:fillRef>
            <a:effectRef idx="0">
              <a:schemeClr val="dk1"/>
            </a:effectRef>
            <a:fontRef idx="minor">
              <a:schemeClr val="dk1"/>
            </a:fontRef>
          </p:style>
        </p:cxnSp>
        <p:sp>
          <p:nvSpPr>
            <p:cNvPr id="8" name="TextBox 10">
              <a:extLst>
                <a:ext uri="{FF2B5EF4-FFF2-40B4-BE49-F238E27FC236}">
                  <a16:creationId xmlns:a16="http://schemas.microsoft.com/office/drawing/2014/main" id="{E669740E-7688-2356-C32A-7C611F34E5F3}"/>
                </a:ext>
              </a:extLst>
            </p:cNvPr>
            <p:cNvSpPr txBox="1">
              <a:spLocks noChangeArrowheads="1"/>
            </p:cNvSpPr>
            <p:nvPr/>
          </p:nvSpPr>
          <p:spPr bwMode="auto">
            <a:xfrm>
              <a:off x="1619672" y="2733598"/>
              <a:ext cx="7920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5400" dirty="0"/>
                <a:t>V</a:t>
              </a:r>
            </a:p>
          </p:txBody>
        </p:sp>
        <p:sp>
          <p:nvSpPr>
            <p:cNvPr id="9" name="TextBox 11">
              <a:extLst>
                <a:ext uri="{FF2B5EF4-FFF2-40B4-BE49-F238E27FC236}">
                  <a16:creationId xmlns:a16="http://schemas.microsoft.com/office/drawing/2014/main" id="{E78E1AD1-D937-30F2-8223-239852343C99}"/>
                </a:ext>
              </a:extLst>
            </p:cNvPr>
            <p:cNvSpPr txBox="1">
              <a:spLocks noChangeArrowheads="1"/>
            </p:cNvSpPr>
            <p:nvPr/>
          </p:nvSpPr>
          <p:spPr bwMode="auto">
            <a:xfrm>
              <a:off x="1187624" y="3656928"/>
              <a:ext cx="7920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5400"/>
                <a:t>I</a:t>
              </a:r>
            </a:p>
          </p:txBody>
        </p:sp>
        <p:sp>
          <p:nvSpPr>
            <p:cNvPr id="10" name="TextBox 12">
              <a:extLst>
                <a:ext uri="{FF2B5EF4-FFF2-40B4-BE49-F238E27FC236}">
                  <a16:creationId xmlns:a16="http://schemas.microsoft.com/office/drawing/2014/main" id="{E5081B6E-E46C-84A0-8059-62B6DC2A5000}"/>
                </a:ext>
              </a:extLst>
            </p:cNvPr>
            <p:cNvSpPr txBox="1">
              <a:spLocks noChangeArrowheads="1"/>
            </p:cNvSpPr>
            <p:nvPr/>
          </p:nvSpPr>
          <p:spPr bwMode="auto">
            <a:xfrm>
              <a:off x="2051720" y="3622083"/>
              <a:ext cx="7920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5400"/>
                <a:t>R</a:t>
              </a:r>
            </a:p>
          </p:txBody>
        </p:sp>
      </p:grpSp>
      <p:sp>
        <p:nvSpPr>
          <p:cNvPr id="11" name="Rectangle 10">
            <a:extLst>
              <a:ext uri="{FF2B5EF4-FFF2-40B4-BE49-F238E27FC236}">
                <a16:creationId xmlns:a16="http://schemas.microsoft.com/office/drawing/2014/main" id="{200DC543-7296-DBAD-C9AC-04E203F486A6}"/>
              </a:ext>
            </a:extLst>
          </p:cNvPr>
          <p:cNvSpPr/>
          <p:nvPr/>
        </p:nvSpPr>
        <p:spPr>
          <a:xfrm>
            <a:off x="4006850" y="2517775"/>
            <a:ext cx="4679950" cy="1938338"/>
          </a:xfrm>
          <a:prstGeom prst="rect">
            <a:avLst/>
          </a:prstGeom>
          <a:ln w="38100"/>
        </p:spPr>
        <p:style>
          <a:lnRef idx="2">
            <a:schemeClr val="accent3"/>
          </a:lnRef>
          <a:fillRef idx="1">
            <a:schemeClr val="lt1"/>
          </a:fillRef>
          <a:effectRef idx="0">
            <a:schemeClr val="accent3"/>
          </a:effectRef>
          <a:fontRef idx="minor">
            <a:schemeClr val="dk1"/>
          </a:fontRef>
        </p:style>
        <p:txBody>
          <a:bodyPr>
            <a:spAutoFit/>
          </a:bodyPr>
          <a:lstStyle/>
          <a:p>
            <a:pPr>
              <a:defRPr/>
            </a:pPr>
            <a:r>
              <a:rPr lang="en-US" sz="2400" dirty="0"/>
              <a:t>Calculate the </a:t>
            </a:r>
            <a:r>
              <a:rPr lang="en-US" sz="2400" b="1" dirty="0"/>
              <a:t>value of the resistor </a:t>
            </a:r>
            <a:r>
              <a:rPr lang="en-US" sz="2400" dirty="0"/>
              <a:t>you would need to </a:t>
            </a:r>
            <a:r>
              <a:rPr lang="en-US" sz="2400" b="1" dirty="0"/>
              <a:t>protect </a:t>
            </a:r>
            <a:r>
              <a:rPr lang="en-US" sz="2400" dirty="0"/>
              <a:t>an LED if the power supply is </a:t>
            </a:r>
            <a:r>
              <a:rPr lang="en-US" sz="2400" b="1" dirty="0"/>
              <a:t>5V</a:t>
            </a:r>
            <a:r>
              <a:rPr lang="en-US" sz="2400" dirty="0"/>
              <a:t>, the LED uses </a:t>
            </a:r>
            <a:r>
              <a:rPr lang="en-US" sz="2400" b="1" dirty="0"/>
              <a:t>2V</a:t>
            </a:r>
            <a:r>
              <a:rPr lang="en-US" sz="2400" dirty="0"/>
              <a:t> and the LED draws a </a:t>
            </a:r>
            <a:r>
              <a:rPr lang="en-US" sz="2400" b="1" dirty="0"/>
              <a:t>current</a:t>
            </a:r>
            <a:r>
              <a:rPr lang="en-US" sz="2400" dirty="0"/>
              <a:t> of </a:t>
            </a:r>
            <a:r>
              <a:rPr lang="en-US" sz="2400" b="1" dirty="0"/>
              <a:t>20mA (0.02A).</a:t>
            </a:r>
            <a:endParaRPr lang="en-US" sz="2400" dirty="0"/>
          </a:p>
        </p:txBody>
      </p:sp>
      <p:sp>
        <p:nvSpPr>
          <p:cNvPr id="12" name="Rectangle 15">
            <a:extLst>
              <a:ext uri="{FF2B5EF4-FFF2-40B4-BE49-F238E27FC236}">
                <a16:creationId xmlns:a16="http://schemas.microsoft.com/office/drawing/2014/main" id="{2EDC3F19-E1A2-EC56-7ABF-5CDCA11C97E0}"/>
              </a:ext>
            </a:extLst>
          </p:cNvPr>
          <p:cNvSpPr>
            <a:spLocks noChangeArrowheads="1"/>
          </p:cNvSpPr>
          <p:nvPr/>
        </p:nvSpPr>
        <p:spPr bwMode="auto">
          <a:xfrm>
            <a:off x="349250" y="5083175"/>
            <a:ext cx="84439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dirty="0"/>
              <a:t>V (voltage) = I (current) x R (resistance) </a:t>
            </a:r>
          </a:p>
        </p:txBody>
      </p:sp>
    </p:spTree>
    <p:extLst>
      <p:ext uri="{BB962C8B-B14F-4D97-AF65-F5344CB8AC3E}">
        <p14:creationId xmlns:p14="http://schemas.microsoft.com/office/powerpoint/2010/main" val="33713318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283</Words>
  <Application>Microsoft Office PowerPoint</Application>
  <PresentationFormat>On-screen Show (4:3)</PresentationFormat>
  <Paragraphs>25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Segoe UI Emoji</vt:lpstr>
      <vt:lpstr>Office Theme</vt:lpstr>
      <vt:lpstr>Saving Lighting Energy with the BBC micro:bit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Ohms law resistor calculation presentation</dc:title>
  <dc:subject>In this KS3 activity, students will learn about ohm’s law and develop a prototype for an LED based automatic home lighting system. Worksheet and lesson plan.</dc:subject>
  <dc:creator>Microsoft Office User</dc:creator>
  <cp:lastModifiedBy>Marie Neighbour</cp:lastModifiedBy>
  <cp:revision>12</cp:revision>
  <dcterms:created xsi:type="dcterms:W3CDTF">2017-06-28T15:11:57Z</dcterms:created>
  <dcterms:modified xsi:type="dcterms:W3CDTF">2023-12-12T14:35:11Z</dcterms:modified>
</cp:coreProperties>
</file>