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7" r:id="rId2"/>
    <p:sldId id="258" r:id="rId3"/>
    <p:sldId id="275" r:id="rId4"/>
    <p:sldId id="327" r:id="rId5"/>
    <p:sldId id="325" r:id="rId6"/>
    <p:sldId id="326" r:id="rId7"/>
    <p:sldId id="320" r:id="rId8"/>
    <p:sldId id="311" r:id="rId9"/>
    <p:sldId id="313" r:id="rId10"/>
    <p:sldId id="314" r:id="rId11"/>
    <p:sldId id="321" r:id="rId12"/>
    <p:sldId id="322" r:id="rId13"/>
    <p:sldId id="279" r:id="rId14"/>
  </p:sldIdLst>
  <p:sldSz cx="9144000" cy="6858000" type="screen4x3"/>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86536" autoAdjust="0"/>
  </p:normalViewPr>
  <p:slideViewPr>
    <p:cSldViewPr snapToGrid="0" snapToObjects="1">
      <p:cViewPr varScale="1">
        <p:scale>
          <a:sx n="65" d="100"/>
          <a:sy n="65" d="100"/>
        </p:scale>
        <p:origin x="78" y="666"/>
      </p:cViewPr>
      <p:guideLst>
        <p:guide orient="horz" pos="2160"/>
        <p:guide pos="2880"/>
      </p:guideLst>
    </p:cSldViewPr>
  </p:slideViewPr>
  <p:outlineViewPr>
    <p:cViewPr>
      <p:scale>
        <a:sx n="33" d="100"/>
        <a:sy n="33" d="100"/>
      </p:scale>
      <p:origin x="48" y="2227"/>
    </p:cViewPr>
  </p:outlineViewPr>
  <p:notesTextViewPr>
    <p:cViewPr>
      <p:scale>
        <a:sx n="1" d="1"/>
        <a:sy n="1" d="1"/>
      </p:scale>
      <p:origin x="0" y="0"/>
    </p:cViewPr>
  </p:notesTextViewPr>
  <p:sorterViewPr>
    <p:cViewPr>
      <p:scale>
        <a:sx n="160" d="100"/>
        <a:sy n="160" d="100"/>
      </p:scale>
      <p:origin x="0" y="84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Lovick" userId="6eae75d5-deea-4d01-9a51-72a0a537f6d9" providerId="ADAL" clId="{BC89B479-BC4C-4942-B89E-1ACB02894108}"/>
    <pc:docChg chg="modSld">
      <pc:chgData name="Ana Lovick" userId="6eae75d5-deea-4d01-9a51-72a0a537f6d9" providerId="ADAL" clId="{BC89B479-BC4C-4942-B89E-1ACB02894108}" dt="2025-08-08T12:00:25.330" v="30" actId="20577"/>
      <pc:docMkLst>
        <pc:docMk/>
      </pc:docMkLst>
      <pc:sldChg chg="modSp mod">
        <pc:chgData name="Ana Lovick" userId="6eae75d5-deea-4d01-9a51-72a0a537f6d9" providerId="ADAL" clId="{BC89B479-BC4C-4942-B89E-1ACB02894108}" dt="2025-08-08T12:00:25.330" v="30" actId="20577"/>
        <pc:sldMkLst>
          <pc:docMk/>
          <pc:sldMk cId="714735177" sldId="311"/>
        </pc:sldMkLst>
        <pc:spChg chg="mod">
          <ac:chgData name="Ana Lovick" userId="6eae75d5-deea-4d01-9a51-72a0a537f6d9" providerId="ADAL" clId="{BC89B479-BC4C-4942-B89E-1ACB02894108}" dt="2025-08-08T12:00:25.330" v="30" actId="20577"/>
          <ac:spMkLst>
            <pc:docMk/>
            <pc:sldMk cId="714735177" sldId="311"/>
            <ac:spMk id="4" creationId="{F235A329-F13A-4775-9DE3-B3855F3CDB81}"/>
          </ac:spMkLst>
        </pc:spChg>
      </pc:sldChg>
      <pc:sldChg chg="modSp mod">
        <pc:chgData name="Ana Lovick" userId="6eae75d5-deea-4d01-9a51-72a0a537f6d9" providerId="ADAL" clId="{BC89B479-BC4C-4942-B89E-1ACB02894108}" dt="2025-08-08T12:00:02.782" v="18" actId="14100"/>
        <pc:sldMkLst>
          <pc:docMk/>
          <pc:sldMk cId="1645920214" sldId="313"/>
        </pc:sldMkLst>
        <pc:spChg chg="mod">
          <ac:chgData name="Ana Lovick" userId="6eae75d5-deea-4d01-9a51-72a0a537f6d9" providerId="ADAL" clId="{BC89B479-BC4C-4942-B89E-1ACB02894108}" dt="2025-08-08T12:00:02.782" v="18" actId="14100"/>
          <ac:spMkLst>
            <pc:docMk/>
            <pc:sldMk cId="1645920214" sldId="313"/>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en-GB" dirty="0"/>
          </a:p>
        </p:txBody>
      </p:sp>
      <p:sp>
        <p:nvSpPr>
          <p:cNvPr id="3" name="Date Placeholder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EA3F3DB-661F-4333-A0CB-545784DD0186}" type="datetimeFigureOut">
              <a:rPr lang="en-GB" smtClean="0"/>
              <a:t>08/08/2025</a:t>
            </a:fld>
            <a:endParaRPr lang="en-GB" dirty="0"/>
          </a:p>
        </p:txBody>
      </p:sp>
      <p:sp>
        <p:nvSpPr>
          <p:cNvPr id="4" name="Slide Image Placeholder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en-GB" dirty="0"/>
          </a:p>
        </p:txBody>
      </p:sp>
      <p:sp>
        <p:nvSpPr>
          <p:cNvPr id="5" name="Notes Placeholder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9FAD2273-74D6-40EF-A458-75E4AFD88CD9}" type="slidenum">
              <a:rPr lang="en-GB" smtClean="0"/>
              <a:t>‹#›</a:t>
            </a:fld>
            <a:endParaRPr lang="en-GB" dirty="0"/>
          </a:p>
        </p:txBody>
      </p:sp>
    </p:spTree>
    <p:extLst>
      <p:ext uri="{BB962C8B-B14F-4D97-AF65-F5344CB8AC3E}">
        <p14:creationId xmlns:p14="http://schemas.microsoft.com/office/powerpoint/2010/main" val="2954743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Safety Warning</a:t>
            </a:r>
          </a:p>
        </p:txBody>
      </p:sp>
      <p:sp>
        <p:nvSpPr>
          <p:cNvPr id="4" name="Slide Number Placeholder 3"/>
          <p:cNvSpPr>
            <a:spLocks noGrp="1"/>
          </p:cNvSpPr>
          <p:nvPr>
            <p:ph type="sldNum" sz="quarter" idx="10"/>
          </p:nvPr>
        </p:nvSpPr>
        <p:spPr/>
        <p:txBody>
          <a:bodyPr/>
          <a:lstStyle/>
          <a:p>
            <a:fld id="{9FAD2273-74D6-40EF-A458-75E4AFD88CD9}" type="slidenum">
              <a:rPr lang="en-GB" smtClean="0"/>
              <a:t>2</a:t>
            </a:fld>
            <a:endParaRPr lang="en-GB" dirty="0"/>
          </a:p>
        </p:txBody>
      </p:sp>
    </p:spTree>
    <p:extLst>
      <p:ext uri="{BB962C8B-B14F-4D97-AF65-F5344CB8AC3E}">
        <p14:creationId xmlns:p14="http://schemas.microsoft.com/office/powerpoint/2010/main" val="3836724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AD2273-74D6-40EF-A458-75E4AFD88CD9}" type="slidenum">
              <a:rPr lang="en-GB" smtClean="0"/>
              <a:t>11</a:t>
            </a:fld>
            <a:endParaRPr lang="en-GB" dirty="0"/>
          </a:p>
        </p:txBody>
      </p:sp>
    </p:spTree>
    <p:extLst>
      <p:ext uri="{BB962C8B-B14F-4D97-AF65-F5344CB8AC3E}">
        <p14:creationId xmlns:p14="http://schemas.microsoft.com/office/powerpoint/2010/main" val="3573041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AD2273-74D6-40EF-A458-75E4AFD88CD9}" type="slidenum">
              <a:rPr lang="en-GB" smtClean="0"/>
              <a:t>12</a:t>
            </a:fld>
            <a:endParaRPr lang="en-GB" dirty="0"/>
          </a:p>
        </p:txBody>
      </p:sp>
    </p:spTree>
    <p:extLst>
      <p:ext uri="{BB962C8B-B14F-4D97-AF65-F5344CB8AC3E}">
        <p14:creationId xmlns:p14="http://schemas.microsoft.com/office/powerpoint/2010/main" val="2929400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AD2273-74D6-40EF-A458-75E4AFD88CD9}" type="slidenum">
              <a:rPr lang="en-GB" smtClean="0"/>
              <a:t>13</a:t>
            </a:fld>
            <a:endParaRPr lang="en-GB" dirty="0"/>
          </a:p>
        </p:txBody>
      </p:sp>
    </p:spTree>
    <p:extLst>
      <p:ext uri="{BB962C8B-B14F-4D97-AF65-F5344CB8AC3E}">
        <p14:creationId xmlns:p14="http://schemas.microsoft.com/office/powerpoint/2010/main" val="4194955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designs and achievements of Ettore Bugatti with the class.</a:t>
            </a:r>
          </a:p>
          <a:p>
            <a:r>
              <a:rPr lang="en-GB" dirty="0"/>
              <a:t>As a starter or additional main activity learners could use the internet to research the vehicles that he designed.</a:t>
            </a:r>
          </a:p>
          <a:p>
            <a:r>
              <a:rPr lang="en-GB" dirty="0"/>
              <a:t>They could also produce a mood board of his designs.</a:t>
            </a:r>
          </a:p>
        </p:txBody>
      </p:sp>
      <p:sp>
        <p:nvSpPr>
          <p:cNvPr id="4" name="Slide Number Placeholder 3"/>
          <p:cNvSpPr>
            <a:spLocks noGrp="1"/>
          </p:cNvSpPr>
          <p:nvPr>
            <p:ph type="sldNum" sz="quarter" idx="5"/>
          </p:nvPr>
        </p:nvSpPr>
        <p:spPr/>
        <p:txBody>
          <a:bodyPr/>
          <a:lstStyle/>
          <a:p>
            <a:fld id="{36FFA728-7C25-4CCC-8013-DCE6384EC718}" type="slidenum">
              <a:rPr lang="en-GB" smtClean="0"/>
              <a:t>3</a:t>
            </a:fld>
            <a:endParaRPr lang="en-GB"/>
          </a:p>
        </p:txBody>
      </p:sp>
    </p:spTree>
    <p:extLst>
      <p:ext uri="{BB962C8B-B14F-4D97-AF65-F5344CB8AC3E}">
        <p14:creationId xmlns:p14="http://schemas.microsoft.com/office/powerpoint/2010/main" val="2836427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the meaning of the term ‘aesthetics’.</a:t>
            </a:r>
          </a:p>
          <a:p>
            <a:r>
              <a:rPr lang="en-GB" dirty="0"/>
              <a:t>What other benefits are there of using egg shapes in designs?</a:t>
            </a:r>
          </a:p>
        </p:txBody>
      </p:sp>
      <p:sp>
        <p:nvSpPr>
          <p:cNvPr id="4" name="Slide Number Placeholder 3"/>
          <p:cNvSpPr>
            <a:spLocks noGrp="1"/>
          </p:cNvSpPr>
          <p:nvPr>
            <p:ph type="sldNum" sz="quarter" idx="5"/>
          </p:nvPr>
        </p:nvSpPr>
        <p:spPr/>
        <p:txBody>
          <a:bodyPr/>
          <a:lstStyle/>
          <a:p>
            <a:fld id="{36FFA728-7C25-4CCC-8013-DCE6384EC718}" type="slidenum">
              <a:rPr lang="en-GB" smtClean="0"/>
              <a:t>4</a:t>
            </a:fld>
            <a:endParaRPr lang="en-GB"/>
          </a:p>
        </p:txBody>
      </p:sp>
    </p:spTree>
    <p:extLst>
      <p:ext uri="{BB962C8B-B14F-4D97-AF65-F5344CB8AC3E}">
        <p14:creationId xmlns:p14="http://schemas.microsoft.com/office/powerpoint/2010/main" val="3107629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Bugatti car radiator designs inspired by the shape of eggs.</a:t>
            </a:r>
          </a:p>
          <a:p>
            <a:r>
              <a:rPr lang="en-GB" dirty="0"/>
              <a:t>Use as inspiration for design work.</a:t>
            </a:r>
          </a:p>
        </p:txBody>
      </p:sp>
      <p:sp>
        <p:nvSpPr>
          <p:cNvPr id="4" name="Slide Number Placeholder 3"/>
          <p:cNvSpPr>
            <a:spLocks noGrp="1"/>
          </p:cNvSpPr>
          <p:nvPr>
            <p:ph type="sldNum" sz="quarter" idx="5"/>
          </p:nvPr>
        </p:nvSpPr>
        <p:spPr/>
        <p:txBody>
          <a:bodyPr/>
          <a:lstStyle/>
          <a:p>
            <a:fld id="{36FFA728-7C25-4CCC-8013-DCE6384EC718}" type="slidenum">
              <a:rPr lang="en-GB" smtClean="0"/>
              <a:t>5</a:t>
            </a:fld>
            <a:endParaRPr lang="en-GB"/>
          </a:p>
        </p:txBody>
      </p:sp>
    </p:spTree>
    <p:extLst>
      <p:ext uri="{BB962C8B-B14F-4D97-AF65-F5344CB8AC3E}">
        <p14:creationId xmlns:p14="http://schemas.microsoft.com/office/powerpoint/2010/main" val="3317909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 of an egg-shaped tea set, side table and </a:t>
            </a:r>
            <a:r>
              <a:rPr lang="en-GB" dirty="0" err="1"/>
              <a:t>tassled</a:t>
            </a:r>
            <a:r>
              <a:rPr lang="en-GB" dirty="0"/>
              <a:t> chair, all designed by Carlo Bugatti.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 as inspiration for design work.</a:t>
            </a:r>
          </a:p>
          <a:p>
            <a:endParaRPr lang="en-GB" dirty="0"/>
          </a:p>
        </p:txBody>
      </p:sp>
      <p:sp>
        <p:nvSpPr>
          <p:cNvPr id="4" name="Slide Number Placeholder 3"/>
          <p:cNvSpPr>
            <a:spLocks noGrp="1"/>
          </p:cNvSpPr>
          <p:nvPr>
            <p:ph type="sldNum" sz="quarter" idx="5"/>
          </p:nvPr>
        </p:nvSpPr>
        <p:spPr/>
        <p:txBody>
          <a:bodyPr/>
          <a:lstStyle/>
          <a:p>
            <a:fld id="{36FFA728-7C25-4CCC-8013-DCE6384EC718}" type="slidenum">
              <a:rPr lang="en-GB" smtClean="0"/>
              <a:t>6</a:t>
            </a:fld>
            <a:endParaRPr lang="en-GB"/>
          </a:p>
        </p:txBody>
      </p:sp>
    </p:spTree>
    <p:extLst>
      <p:ext uri="{BB962C8B-B14F-4D97-AF65-F5344CB8AC3E}">
        <p14:creationId xmlns:p14="http://schemas.microsoft.com/office/powerpoint/2010/main" val="4009969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issues surrounding raising and housing chickens.</a:t>
            </a:r>
          </a:p>
          <a:p>
            <a:r>
              <a:rPr lang="en-GB" dirty="0"/>
              <a:t>What are the benefits of raising your own chickens?</a:t>
            </a:r>
          </a:p>
          <a:p>
            <a:r>
              <a:rPr lang="en-GB" dirty="0"/>
              <a:t>What are the benefits of having a chicken coop on wheels?</a:t>
            </a:r>
          </a:p>
        </p:txBody>
      </p:sp>
      <p:sp>
        <p:nvSpPr>
          <p:cNvPr id="4" name="Slide Number Placeholder 3"/>
          <p:cNvSpPr>
            <a:spLocks noGrp="1"/>
          </p:cNvSpPr>
          <p:nvPr>
            <p:ph type="sldNum" sz="quarter" idx="5"/>
          </p:nvPr>
        </p:nvSpPr>
        <p:spPr/>
        <p:txBody>
          <a:bodyPr/>
          <a:lstStyle/>
          <a:p>
            <a:fld id="{36FFA728-7C25-4CCC-8013-DCE6384EC718}" type="slidenum">
              <a:rPr lang="en-GB" smtClean="0"/>
              <a:t>7</a:t>
            </a:fld>
            <a:endParaRPr lang="en-GB"/>
          </a:p>
        </p:txBody>
      </p:sp>
    </p:spTree>
    <p:extLst>
      <p:ext uri="{BB962C8B-B14F-4D97-AF65-F5344CB8AC3E}">
        <p14:creationId xmlns:p14="http://schemas.microsoft.com/office/powerpoint/2010/main" val="1128546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Discuss the design brief with learners.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context sets the scene for the design problem, the brief gives the problem itself that is to be solved.</a:t>
            </a:r>
          </a:p>
        </p:txBody>
      </p:sp>
      <p:sp>
        <p:nvSpPr>
          <p:cNvPr id="4" name="Slide Number Placeholder 3"/>
          <p:cNvSpPr>
            <a:spLocks noGrp="1"/>
          </p:cNvSpPr>
          <p:nvPr>
            <p:ph type="sldNum" sz="quarter" idx="5"/>
          </p:nvPr>
        </p:nvSpPr>
        <p:spPr/>
        <p:txBody>
          <a:bodyPr/>
          <a:lstStyle/>
          <a:p>
            <a:fld id="{36FFA728-7C25-4CCC-8013-DCE6384EC718}" type="slidenum">
              <a:rPr lang="en-GB" smtClean="0"/>
              <a:t>8</a:t>
            </a:fld>
            <a:endParaRPr lang="en-GB"/>
          </a:p>
        </p:txBody>
      </p:sp>
    </p:spTree>
    <p:extLst>
      <p:ext uri="{BB962C8B-B14F-4D97-AF65-F5344CB8AC3E}">
        <p14:creationId xmlns:p14="http://schemas.microsoft.com/office/powerpoint/2010/main" val="3580829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Discuss the design criteria with learners. The design criteria is a list of design points that the finished solution must meet.</a:t>
            </a:r>
          </a:p>
          <a:p>
            <a:r>
              <a:rPr lang="en-GB" dirty="0"/>
              <a:t>This is a minimum set of requirements, but learners could also add their own!</a:t>
            </a:r>
          </a:p>
          <a:p>
            <a:r>
              <a:rPr lang="en-GB" dirty="0"/>
              <a:t>For a design feature inspired by Bugatti, learners could look at some of their other design ideas and features used on their cars, including their shape and looks (e.g. they could make use of egg shapes).</a:t>
            </a:r>
          </a:p>
          <a:p>
            <a:r>
              <a:rPr lang="en-GB" dirty="0"/>
              <a:t>For helping to make the chickens safe, technological aspects could be included, such as alarms, motion sensors or smart systems that alert the owner that there is a problem.</a:t>
            </a:r>
          </a:p>
        </p:txBody>
      </p:sp>
      <p:sp>
        <p:nvSpPr>
          <p:cNvPr id="4" name="Slide Number Placeholder 3"/>
          <p:cNvSpPr>
            <a:spLocks noGrp="1"/>
          </p:cNvSpPr>
          <p:nvPr>
            <p:ph type="sldNum" sz="quarter" idx="5"/>
          </p:nvPr>
        </p:nvSpPr>
        <p:spPr/>
        <p:txBody>
          <a:bodyPr/>
          <a:lstStyle/>
          <a:p>
            <a:fld id="{9FAD2273-74D6-40EF-A458-75E4AFD88CD9}" type="slidenum">
              <a:rPr lang="en-GB" smtClean="0"/>
              <a:t>9</a:t>
            </a:fld>
            <a:endParaRPr lang="en-GB" dirty="0"/>
          </a:p>
        </p:txBody>
      </p:sp>
    </p:spTree>
    <p:extLst>
      <p:ext uri="{BB962C8B-B14F-4D97-AF65-F5344CB8AC3E}">
        <p14:creationId xmlns:p14="http://schemas.microsoft.com/office/powerpoint/2010/main" val="3792776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Learners could use this space to produce their design – this could be printed on A4 or A3 paper.</a:t>
            </a:r>
          </a:p>
          <a:p>
            <a:r>
              <a:rPr lang="en-GB" dirty="0"/>
              <a:t>Encourage them to use notes and labels to explain their idea and how it meets the design criteria.</a:t>
            </a:r>
          </a:p>
          <a:p>
            <a:endParaRPr lang="en-GB" dirty="0"/>
          </a:p>
        </p:txBody>
      </p:sp>
      <p:sp>
        <p:nvSpPr>
          <p:cNvPr id="4" name="Slide Number Placeholder 3"/>
          <p:cNvSpPr>
            <a:spLocks noGrp="1"/>
          </p:cNvSpPr>
          <p:nvPr>
            <p:ph type="sldNum" sz="quarter" idx="5"/>
          </p:nvPr>
        </p:nvSpPr>
        <p:spPr/>
        <p:txBody>
          <a:bodyPr/>
          <a:lstStyle/>
          <a:p>
            <a:fld id="{9FAD2273-74D6-40EF-A458-75E4AFD88CD9}" type="slidenum">
              <a:rPr lang="en-GB" smtClean="0"/>
              <a:t>10</a:t>
            </a:fld>
            <a:endParaRPr lang="en-GB" dirty="0"/>
          </a:p>
        </p:txBody>
      </p:sp>
    </p:spTree>
    <p:extLst>
      <p:ext uri="{BB962C8B-B14F-4D97-AF65-F5344CB8AC3E}">
        <p14:creationId xmlns:p14="http://schemas.microsoft.com/office/powerpoint/2010/main" val="1299935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8/8/2025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8/8/2025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8/8/2025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032933"/>
            <a:ext cx="7886700" cy="657756"/>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8/8/2025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8/8/2025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8/8/2025</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8/8/2025</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8/8/2025</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8/8/2025</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8/8/2025</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8/8/2025</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7.jpg"/><Relationship Id="rId7" Type="http://schemas.openxmlformats.org/officeDocument/2006/relationships/hyperlink" Target="https://creativecommons.org/licenses/by/2.0/deed.e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commons.wikimedia.org/wiki/File:Bugatti_radiator_detail_-_Kop_Hill_2013.jpg" TargetMode="External"/><Relationship Id="rId11" Type="http://schemas.openxmlformats.org/officeDocument/2006/relationships/hyperlink" Target="https://creativecommons.org/licenses/by-sa/2.0/deed.en" TargetMode="External"/><Relationship Id="rId5" Type="http://schemas.openxmlformats.org/officeDocument/2006/relationships/hyperlink" Target="https://www.flickr.com/photos/parkstreetparrot/9989857173/" TargetMode="External"/><Relationship Id="rId10" Type="http://schemas.openxmlformats.org/officeDocument/2006/relationships/hyperlink" Target="https://commons.wikimedia.org/wiki/File:Bugatti_Typ_40_K%C3%BChler.jpg" TargetMode="External"/><Relationship Id="rId4" Type="http://schemas.openxmlformats.org/officeDocument/2006/relationships/image" Target="../media/image8.jpeg"/><Relationship Id="rId9" Type="http://schemas.openxmlformats.org/officeDocument/2006/relationships/hyperlink" Target="https://de.wikipedia.org/wiki/Benutzer:Stahlkoche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3951" y="1142092"/>
            <a:ext cx="7536097" cy="830997"/>
          </a:xfrm>
          <a:prstGeom prst="rect">
            <a:avLst/>
          </a:prstGeom>
          <a:noFill/>
        </p:spPr>
        <p:txBody>
          <a:bodyPr wrap="square" rtlCol="0">
            <a:spAutoFit/>
          </a:bodyPr>
          <a:lstStyle/>
          <a:p>
            <a:pPr algn="ctr"/>
            <a:r>
              <a:rPr lang="en-GB" sz="4800" b="1" dirty="0">
                <a:cs typeface="Arial"/>
              </a:rPr>
              <a:t>Bugatti - Chicken Coop</a:t>
            </a:r>
            <a:endParaRPr lang="en-US" sz="4800" b="1" dirty="0">
              <a:cs typeface="Arial"/>
            </a:endParaRPr>
          </a:p>
        </p:txBody>
      </p:sp>
      <p:sp>
        <p:nvSpPr>
          <p:cNvPr id="6" name="TextBox 5">
            <a:extLst>
              <a:ext uri="{FF2B5EF4-FFF2-40B4-BE49-F238E27FC236}">
                <a16:creationId xmlns:a16="http://schemas.microsoft.com/office/drawing/2014/main" id="{56DC60A3-752F-4355-B71F-61B141DF7F41}"/>
              </a:ext>
            </a:extLst>
          </p:cNvPr>
          <p:cNvSpPr txBox="1"/>
          <p:nvPr/>
        </p:nvSpPr>
        <p:spPr>
          <a:xfrm>
            <a:off x="655739" y="5203601"/>
            <a:ext cx="7832520" cy="830997"/>
          </a:xfrm>
          <a:prstGeom prst="rect">
            <a:avLst/>
          </a:prstGeom>
          <a:noFill/>
        </p:spPr>
        <p:txBody>
          <a:bodyPr wrap="square" rtlCol="0">
            <a:spAutoFit/>
          </a:bodyPr>
          <a:lstStyle>
            <a:defPPr>
              <a:defRPr lang="en-US"/>
            </a:defPPr>
            <a:lvl1pPr algn="ctr">
              <a:defRPr sz="2400">
                <a:latin typeface="Arial" panose="020B0604020202020204" pitchFamily="34" charset="0"/>
                <a:cs typeface="Arial" panose="020B0604020202020204" pitchFamily="34" charset="0"/>
              </a:defRPr>
            </a:lvl1pPr>
          </a:lstStyle>
          <a:p>
            <a:r>
              <a:rPr lang="en-GB" dirty="0">
                <a:latin typeface="+mn-lt"/>
              </a:rPr>
              <a:t>Designing a chicken coop inspired by the work of Ettore and Carlo Bugatti</a:t>
            </a:r>
          </a:p>
        </p:txBody>
      </p:sp>
      <p:pic>
        <p:nvPicPr>
          <p:cNvPr id="2" name="Picture 2" descr="Free Easter Egg photo and picture">
            <a:extLst>
              <a:ext uri="{FF2B5EF4-FFF2-40B4-BE49-F238E27FC236}">
                <a16:creationId xmlns:a16="http://schemas.microsoft.com/office/drawing/2014/main" id="{A85D2B4A-E423-3BC6-1222-8D068D3BC8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9591" y="2221265"/>
            <a:ext cx="4107658" cy="27341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ree The Hen Chickens photo and picture">
            <a:extLst>
              <a:ext uri="{FF2B5EF4-FFF2-40B4-BE49-F238E27FC236}">
                <a16:creationId xmlns:a16="http://schemas.microsoft.com/office/drawing/2014/main" id="{04F7D3EA-51F9-E12D-C1E5-0D4FAC0EC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51" y="2221265"/>
            <a:ext cx="4117324" cy="2734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508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96C737-8521-95DC-8786-001D2C52DB12}"/>
              </a:ext>
            </a:extLst>
          </p:cNvPr>
          <p:cNvSpPr txBox="1">
            <a:spLocks/>
          </p:cNvSpPr>
          <p:nvPr/>
        </p:nvSpPr>
        <p:spPr>
          <a:xfrm>
            <a:off x="154196" y="1055958"/>
            <a:ext cx="8067674" cy="6577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mn-lt"/>
              </a:rPr>
              <a:t>Chicken coop design</a:t>
            </a:r>
          </a:p>
        </p:txBody>
      </p:sp>
      <p:sp>
        <p:nvSpPr>
          <p:cNvPr id="5" name="Rectangle 4">
            <a:extLst>
              <a:ext uri="{FF2B5EF4-FFF2-40B4-BE49-F238E27FC236}">
                <a16:creationId xmlns:a16="http://schemas.microsoft.com/office/drawing/2014/main" id="{8E7E309B-D8E1-E1F6-6DF5-C86A20E302D3}"/>
              </a:ext>
            </a:extLst>
          </p:cNvPr>
          <p:cNvSpPr/>
          <p:nvPr/>
        </p:nvSpPr>
        <p:spPr>
          <a:xfrm>
            <a:off x="267630" y="1732145"/>
            <a:ext cx="8608742" cy="4189153"/>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 name="Rectangle 2">
            <a:extLst>
              <a:ext uri="{FF2B5EF4-FFF2-40B4-BE49-F238E27FC236}">
                <a16:creationId xmlns:a16="http://schemas.microsoft.com/office/drawing/2014/main" id="{7F45F521-A45B-6159-7E6A-3BE2D421AD8A}"/>
              </a:ext>
            </a:extLst>
          </p:cNvPr>
          <p:cNvSpPr/>
          <p:nvPr/>
        </p:nvSpPr>
        <p:spPr>
          <a:xfrm>
            <a:off x="6604000" y="1921795"/>
            <a:ext cx="2063527" cy="3880247"/>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 name="TextBox 3">
            <a:extLst>
              <a:ext uri="{FF2B5EF4-FFF2-40B4-BE49-F238E27FC236}">
                <a16:creationId xmlns:a16="http://schemas.microsoft.com/office/drawing/2014/main" id="{928BD00C-FC41-5A17-F687-DD3390F819DE}"/>
              </a:ext>
            </a:extLst>
          </p:cNvPr>
          <p:cNvSpPr txBox="1"/>
          <p:nvPr/>
        </p:nvSpPr>
        <p:spPr>
          <a:xfrm>
            <a:off x="6739467" y="1937016"/>
            <a:ext cx="1806222" cy="523220"/>
          </a:xfrm>
          <a:prstGeom prst="rect">
            <a:avLst/>
          </a:prstGeom>
          <a:noFill/>
        </p:spPr>
        <p:txBody>
          <a:bodyPr wrap="square" rtlCol="0">
            <a:spAutoFit/>
          </a:bodyPr>
          <a:lstStyle/>
          <a:p>
            <a:r>
              <a:rPr lang="en-GB" sz="1400" b="1" dirty="0"/>
              <a:t>How my design meets the design criteria</a:t>
            </a:r>
          </a:p>
        </p:txBody>
      </p:sp>
      <p:sp>
        <p:nvSpPr>
          <p:cNvPr id="2" name="TextBox 1">
            <a:extLst>
              <a:ext uri="{FF2B5EF4-FFF2-40B4-BE49-F238E27FC236}">
                <a16:creationId xmlns:a16="http://schemas.microsoft.com/office/drawing/2014/main" id="{81364752-7D5B-B6AA-D244-8E078D864995}"/>
              </a:ext>
            </a:extLst>
          </p:cNvPr>
          <p:cNvSpPr txBox="1"/>
          <p:nvPr/>
        </p:nvSpPr>
        <p:spPr>
          <a:xfrm>
            <a:off x="387816" y="1767906"/>
            <a:ext cx="4304370" cy="307777"/>
          </a:xfrm>
          <a:prstGeom prst="rect">
            <a:avLst/>
          </a:prstGeom>
          <a:noFill/>
        </p:spPr>
        <p:txBody>
          <a:bodyPr wrap="square" rtlCol="0">
            <a:spAutoFit/>
          </a:bodyPr>
          <a:lstStyle/>
          <a:p>
            <a:r>
              <a:rPr lang="en-GB" sz="1400" b="1" dirty="0"/>
              <a:t>Use this space to sketch your chicken coop design idea</a:t>
            </a:r>
          </a:p>
        </p:txBody>
      </p:sp>
    </p:spTree>
    <p:extLst>
      <p:ext uri="{BB962C8B-B14F-4D97-AF65-F5344CB8AC3E}">
        <p14:creationId xmlns:p14="http://schemas.microsoft.com/office/powerpoint/2010/main" val="3602166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1C4E0F-B9C8-EEAB-CB04-DEA93A5F7182}"/>
              </a:ext>
            </a:extLst>
          </p:cNvPr>
          <p:cNvSpPr txBox="1">
            <a:spLocks/>
          </p:cNvSpPr>
          <p:nvPr/>
        </p:nvSpPr>
        <p:spPr>
          <a:xfrm>
            <a:off x="231037" y="1045527"/>
            <a:ext cx="8318603" cy="680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mn-lt"/>
                <a:cs typeface="Arial" panose="020B0604020202020204" pitchFamily="34" charset="0"/>
              </a:rPr>
              <a:t>Other images to help you</a:t>
            </a:r>
          </a:p>
        </p:txBody>
      </p:sp>
      <p:pic>
        <p:nvPicPr>
          <p:cNvPr id="2050" name="Picture 2" descr="Free Chicken Cock photo and picture">
            <a:extLst>
              <a:ext uri="{FF2B5EF4-FFF2-40B4-BE49-F238E27FC236}">
                <a16:creationId xmlns:a16="http://schemas.microsoft.com/office/drawing/2014/main" id="{C44C7AF8-D31F-65D0-214C-9DAFF5F14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318" y="1805940"/>
            <a:ext cx="6011364" cy="4006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036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 Chicken Chicken Coop photo and picture">
            <a:extLst>
              <a:ext uri="{FF2B5EF4-FFF2-40B4-BE49-F238E27FC236}">
                <a16:creationId xmlns:a16="http://schemas.microsoft.com/office/drawing/2014/main" id="{B47AF0DF-A5B1-BB6E-D31F-5C1CF3A03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 y="1325880"/>
            <a:ext cx="3348990" cy="44653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Hen Chicken photo and picture">
            <a:extLst>
              <a:ext uri="{FF2B5EF4-FFF2-40B4-BE49-F238E27FC236}">
                <a16:creationId xmlns:a16="http://schemas.microsoft.com/office/drawing/2014/main" id="{B16E1911-3E59-BE26-EE15-28063F234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7180" y="2021866"/>
            <a:ext cx="4751070" cy="3073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514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037" y="1955059"/>
            <a:ext cx="8227163" cy="3625934"/>
          </a:xfrm>
        </p:spPr>
        <p:txBody>
          <a:bodyPr>
            <a:normAutofit/>
          </a:bodyPr>
          <a:lstStyle/>
          <a:p>
            <a:r>
              <a:rPr lang="en-GB" sz="2400" dirty="0"/>
              <a:t>Make a prototype or scale model of your chicken coop design</a:t>
            </a:r>
          </a:p>
          <a:p>
            <a:endParaRPr lang="en-GB" sz="2400" dirty="0"/>
          </a:p>
          <a:p>
            <a:r>
              <a:rPr lang="en-GB" sz="2400" dirty="0"/>
              <a:t>Redesign another product using egg shapes as inspiration e.g. a chair or a smartphone</a:t>
            </a:r>
          </a:p>
          <a:p>
            <a:endParaRPr lang="en-GB" sz="2400" dirty="0"/>
          </a:p>
          <a:p>
            <a:r>
              <a:rPr lang="en-GB" sz="2400" dirty="0"/>
              <a:t>Discuss how other natural forms can influence product designs (e.g. honeycombs, flowers, leaves, animals) and their benefits</a:t>
            </a:r>
          </a:p>
        </p:txBody>
      </p:sp>
      <p:sp>
        <p:nvSpPr>
          <p:cNvPr id="6" name="Title 1">
            <a:extLst>
              <a:ext uri="{FF2B5EF4-FFF2-40B4-BE49-F238E27FC236}">
                <a16:creationId xmlns:a16="http://schemas.microsoft.com/office/drawing/2014/main" id="{E91C4E0F-B9C8-EEAB-CB04-DEA93A5F7182}"/>
              </a:ext>
            </a:extLst>
          </p:cNvPr>
          <p:cNvSpPr txBox="1">
            <a:spLocks/>
          </p:cNvSpPr>
          <p:nvPr/>
        </p:nvSpPr>
        <p:spPr>
          <a:xfrm>
            <a:off x="231037" y="1154621"/>
            <a:ext cx="2154811" cy="680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mn-lt"/>
                <a:cs typeface="Arial" panose="020B0604020202020204" pitchFamily="34" charset="0"/>
              </a:rPr>
              <a:t>Extension</a:t>
            </a:r>
          </a:p>
        </p:txBody>
      </p:sp>
    </p:spTree>
    <p:extLst>
      <p:ext uri="{BB962C8B-B14F-4D97-AF65-F5344CB8AC3E}">
        <p14:creationId xmlns:p14="http://schemas.microsoft.com/office/powerpoint/2010/main" val="1025357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FF7871-7151-D8E4-3983-3F498EF6082E}"/>
              </a:ext>
            </a:extLst>
          </p:cNvPr>
          <p:cNvSpPr txBox="1"/>
          <p:nvPr/>
        </p:nvSpPr>
        <p:spPr>
          <a:xfrm>
            <a:off x="899592" y="1143759"/>
            <a:ext cx="7344816" cy="4570482"/>
          </a:xfrm>
          <a:prstGeom prst="rect">
            <a:avLst/>
          </a:prstGeom>
          <a:noFill/>
        </p:spPr>
        <p:txBody>
          <a:bodyPr wrap="square">
            <a:spAutoFit/>
          </a:bodyPr>
          <a:lstStyle/>
          <a:p>
            <a:pPr fontAlgn="base"/>
            <a:r>
              <a:rPr lang="en-GB" sz="2000" b="1" u="sng" dirty="0">
                <a:effectLst/>
                <a:latin typeface="Calibri" panose="020F0502020204030204" pitchFamily="34" charset="0"/>
                <a:ea typeface="Times New Roman" panose="02020603050405020304" pitchFamily="18" charset="0"/>
                <a:cs typeface="Calibri" panose="020F0502020204030204" pitchFamily="34" charset="0"/>
              </a:rPr>
              <a:t>Stay safe</a:t>
            </a:r>
            <a:r>
              <a:rPr lang="en-GB" sz="2000" b="1" dirty="0">
                <a:effectLst/>
                <a:latin typeface="Calibri" panose="020F0502020204030204" pitchFamily="34" charset="0"/>
                <a:ea typeface="Times New Roman" panose="02020603050405020304" pitchFamily="18" charset="0"/>
                <a:cs typeface="Calibri" panose="020F0502020204030204" pitchFamily="34" charset="0"/>
              </a:rPr>
              <a:t>  </a:t>
            </a:r>
          </a:p>
          <a:p>
            <a:pPr fontAlgn="base"/>
            <a:endParaRPr lang="en-GB" sz="1100" dirty="0">
              <a:effectLst/>
              <a:latin typeface="Calibri" panose="020F0502020204030204" pitchFamily="34" charset="0"/>
              <a:ea typeface="Times New Roman" panose="02020603050405020304" pitchFamily="18" charset="0"/>
              <a:cs typeface="Calibri" panose="020F0502020204030204" pitchFamily="34" charset="0"/>
            </a:endParaRPr>
          </a:p>
          <a:p>
            <a:pPr fontAlgn="base"/>
            <a:r>
              <a:rPr lang="en-GB" sz="2000" dirty="0">
                <a:effectLst/>
                <a:latin typeface="Calibri" panose="020F0502020204030204" pitchFamily="34" charset="0"/>
                <a:ea typeface="Times New Roman" panose="02020603050405020304" pitchFamily="18" charset="0"/>
                <a:cs typeface="Calibri" panose="020F0502020204030204" pitchFamily="34" charset="0"/>
              </a:rPr>
              <a:t>Whether you are a scientist researching a new medicine or an engineer solving climate change, safety always comes first. An adult must always be around and supervising when doing this activity. You are responsible for:</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a:p>
            <a:pPr fontAlgn="base"/>
            <a:r>
              <a:rPr lang="en-GB" sz="2000" dirty="0">
                <a:effectLst/>
                <a:latin typeface="Calibri" panose="020F0502020204030204" pitchFamily="34" charset="0"/>
                <a:ea typeface="Times New Roman" panose="02020603050405020304" pitchFamily="18" charset="0"/>
                <a:cs typeface="Calibri" panose="020F0502020204030204" pitchFamily="34" charset="0"/>
              </a:rPr>
              <a:t> </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n-GB" sz="2000" dirty="0">
                <a:effectLst/>
                <a:latin typeface="Calibri" panose="020F0502020204030204" pitchFamily="34" charset="0"/>
                <a:ea typeface="Times New Roman" panose="02020603050405020304" pitchFamily="18" charset="0"/>
                <a:cs typeface="Calibri" panose="020F0502020204030204" pitchFamily="34" charset="0"/>
              </a:rPr>
              <a:t>ensuring that any equipment used for this activity is in good working condition</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n-GB" sz="2000" dirty="0">
                <a:effectLst/>
                <a:latin typeface="Calibri" panose="020F0502020204030204" pitchFamily="34" charset="0"/>
                <a:ea typeface="Times New Roman" panose="02020603050405020304" pitchFamily="18" charset="0"/>
                <a:cs typeface="Calibri" panose="020F0502020204030204" pitchFamily="34" charset="0"/>
              </a:rPr>
              <a:t>behaving sensibly and following any safety instructions so as not to hurt or injure yourself or others </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a:p>
            <a:pPr fontAlgn="base"/>
            <a:r>
              <a:rPr lang="en-US" sz="2000" dirty="0">
                <a:effectLst/>
                <a:latin typeface="Calibri" panose="020F0502020204030204" pitchFamily="34" charset="0"/>
                <a:ea typeface="Times New Roman" panose="02020603050405020304" pitchFamily="18" charset="0"/>
                <a:cs typeface="Calibri" panose="020F0502020204030204" pitchFamily="34" charset="0"/>
              </a:rPr>
              <a:t> </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a:p>
            <a:pPr fontAlgn="base"/>
            <a:r>
              <a:rPr lang="en-GB" sz="2000" dirty="0">
                <a:effectLst/>
                <a:latin typeface="Calibri" panose="020F0502020204030204" pitchFamily="34" charset="0"/>
                <a:ea typeface="Times New Roman" panose="02020603050405020304" pitchFamily="18" charset="0"/>
                <a:cs typeface="Calibri" panose="020F0502020204030204" pitchFamily="34" charset="0"/>
              </a:rPr>
              <a:t>Please note that in the absence of any negligence or other breach of duty by us, this activity is carried out at your own risk. It is important to take extra care at the stages marked with this symbol: ⚠ </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54751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145443"/>
            <a:ext cx="7425540"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Ettore Bugatti</a:t>
            </a:r>
          </a:p>
        </p:txBody>
      </p:sp>
      <p:sp>
        <p:nvSpPr>
          <p:cNvPr id="4" name="TextBox 3">
            <a:extLst>
              <a:ext uri="{FF2B5EF4-FFF2-40B4-BE49-F238E27FC236}">
                <a16:creationId xmlns:a16="http://schemas.microsoft.com/office/drawing/2014/main" id="{F235A329-F13A-4775-9DE3-B3855F3CDB81}"/>
              </a:ext>
            </a:extLst>
          </p:cNvPr>
          <p:cNvSpPr txBox="1"/>
          <p:nvPr/>
        </p:nvSpPr>
        <p:spPr>
          <a:xfrm>
            <a:off x="231036" y="1858774"/>
            <a:ext cx="4822227" cy="4154984"/>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Ettore Bugatti was a famous designer, manufacturer and engineer</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He was born in Italy, but received French citizenship in 1946</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He is best known for his racing car designs and for forming Bugatti Automobiles</a:t>
            </a:r>
          </a:p>
          <a:p>
            <a:endParaRPr lang="en-GB" sz="2400" dirty="0">
              <a:cs typeface="Arial" panose="020B0604020202020204" pitchFamily="34" charset="0"/>
            </a:endParaRPr>
          </a:p>
        </p:txBody>
      </p:sp>
      <p:pic>
        <p:nvPicPr>
          <p:cNvPr id="5" name="Picture 4" descr="A person and person in a car&#10;&#10;Description automatically generated">
            <a:extLst>
              <a:ext uri="{FF2B5EF4-FFF2-40B4-BE49-F238E27FC236}">
                <a16:creationId xmlns:a16="http://schemas.microsoft.com/office/drawing/2014/main" id="{5E46B6A5-8884-2EE2-2BBC-293EA8363BFA}"/>
              </a:ext>
            </a:extLst>
          </p:cNvPr>
          <p:cNvPicPr>
            <a:picLocks noChangeAspect="1"/>
          </p:cNvPicPr>
          <p:nvPr/>
        </p:nvPicPr>
        <p:blipFill>
          <a:blip r:embed="rId3"/>
          <a:stretch>
            <a:fillRect/>
          </a:stretch>
        </p:blipFill>
        <p:spPr>
          <a:xfrm>
            <a:off x="5180687" y="1942995"/>
            <a:ext cx="3652445" cy="2682138"/>
          </a:xfrm>
          <a:prstGeom prst="rect">
            <a:avLst/>
          </a:prstGeom>
        </p:spPr>
      </p:pic>
    </p:spTree>
    <p:extLst>
      <p:ext uri="{BB962C8B-B14F-4D97-AF65-F5344CB8AC3E}">
        <p14:creationId xmlns:p14="http://schemas.microsoft.com/office/powerpoint/2010/main" val="109568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074611"/>
            <a:ext cx="7425540"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Carlo Bugatti’s use of egg shapes</a:t>
            </a:r>
          </a:p>
        </p:txBody>
      </p:sp>
      <p:sp>
        <p:nvSpPr>
          <p:cNvPr id="4" name="TextBox 3">
            <a:extLst>
              <a:ext uri="{FF2B5EF4-FFF2-40B4-BE49-F238E27FC236}">
                <a16:creationId xmlns:a16="http://schemas.microsoft.com/office/drawing/2014/main" id="{F235A329-F13A-4775-9DE3-B3855F3CDB81}"/>
              </a:ext>
            </a:extLst>
          </p:cNvPr>
          <p:cNvSpPr txBox="1"/>
          <p:nvPr/>
        </p:nvSpPr>
        <p:spPr>
          <a:xfrm>
            <a:off x="283056" y="1972916"/>
            <a:ext cx="5894719" cy="3416320"/>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Ettore’s father Carlo Bugatti was heavily influenced by the shape of eggs </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He used egg shapes when producing design ideas for different products</a:t>
            </a:r>
          </a:p>
          <a:p>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This is because they are both strong and aesthetically pleasing</a:t>
            </a:r>
          </a:p>
          <a:p>
            <a:pPr marL="342900" indent="-342900">
              <a:buFont typeface="Arial" panose="020B0604020202020204" pitchFamily="34" charset="0"/>
              <a:buChar char="•"/>
            </a:pPr>
            <a:endParaRPr lang="en-GB" sz="2400" dirty="0">
              <a:cs typeface="Arial" panose="020B0604020202020204" pitchFamily="34" charset="0"/>
            </a:endParaRPr>
          </a:p>
        </p:txBody>
      </p:sp>
      <p:pic>
        <p:nvPicPr>
          <p:cNvPr id="6" name="Picture 5" descr="A person with a beard&#10;&#10;Description automatically generated">
            <a:extLst>
              <a:ext uri="{FF2B5EF4-FFF2-40B4-BE49-F238E27FC236}">
                <a16:creationId xmlns:a16="http://schemas.microsoft.com/office/drawing/2014/main" id="{6FDEAA2B-C1C1-118D-76B9-A25E8BD2761B}"/>
              </a:ext>
            </a:extLst>
          </p:cNvPr>
          <p:cNvPicPr>
            <a:picLocks noChangeAspect="1"/>
          </p:cNvPicPr>
          <p:nvPr/>
        </p:nvPicPr>
        <p:blipFill>
          <a:blip r:embed="rId3"/>
          <a:stretch>
            <a:fillRect/>
          </a:stretch>
        </p:blipFill>
        <p:spPr>
          <a:xfrm>
            <a:off x="7028429" y="1317522"/>
            <a:ext cx="1668144" cy="2363554"/>
          </a:xfrm>
          <a:prstGeom prst="rect">
            <a:avLst/>
          </a:prstGeom>
        </p:spPr>
      </p:pic>
      <p:pic>
        <p:nvPicPr>
          <p:cNvPr id="7" name="Picture 6" descr="A bedroom with round mirrors&#10;&#10;Description automatically generated">
            <a:extLst>
              <a:ext uri="{FF2B5EF4-FFF2-40B4-BE49-F238E27FC236}">
                <a16:creationId xmlns:a16="http://schemas.microsoft.com/office/drawing/2014/main" id="{4E2F0091-BDEC-AE59-B6AB-1BACB8E6BD2B}"/>
              </a:ext>
            </a:extLst>
          </p:cNvPr>
          <p:cNvPicPr>
            <a:picLocks noChangeAspect="1"/>
          </p:cNvPicPr>
          <p:nvPr/>
        </p:nvPicPr>
        <p:blipFill>
          <a:blip r:embed="rId4"/>
          <a:stretch>
            <a:fillRect/>
          </a:stretch>
        </p:blipFill>
        <p:spPr>
          <a:xfrm>
            <a:off x="6460958" y="3970095"/>
            <a:ext cx="2374803" cy="1813294"/>
          </a:xfrm>
          <a:prstGeom prst="rect">
            <a:avLst/>
          </a:prstGeom>
        </p:spPr>
      </p:pic>
    </p:spTree>
    <p:extLst>
      <p:ext uri="{BB962C8B-B14F-4D97-AF65-F5344CB8AC3E}">
        <p14:creationId xmlns:p14="http://schemas.microsoft.com/office/powerpoint/2010/main" val="1125237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074611"/>
            <a:ext cx="7425540"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Egg shaped car radiators</a:t>
            </a:r>
          </a:p>
        </p:txBody>
      </p:sp>
      <p:pic>
        <p:nvPicPr>
          <p:cNvPr id="6" name="Picture 5" descr="A close-up of a metal object&#10;&#10;Description automatically generated">
            <a:extLst>
              <a:ext uri="{FF2B5EF4-FFF2-40B4-BE49-F238E27FC236}">
                <a16:creationId xmlns:a16="http://schemas.microsoft.com/office/drawing/2014/main" id="{2EFADD82-2BF3-491B-4B48-CC69A7974AF4}"/>
              </a:ext>
            </a:extLst>
          </p:cNvPr>
          <p:cNvPicPr>
            <a:picLocks noChangeAspect="1"/>
          </p:cNvPicPr>
          <p:nvPr/>
        </p:nvPicPr>
        <p:blipFill>
          <a:blip r:embed="rId3"/>
          <a:stretch>
            <a:fillRect/>
          </a:stretch>
        </p:blipFill>
        <p:spPr>
          <a:xfrm rot="5400000">
            <a:off x="-109761" y="2329836"/>
            <a:ext cx="3864195" cy="2898146"/>
          </a:xfrm>
          <a:prstGeom prst="rect">
            <a:avLst/>
          </a:prstGeom>
        </p:spPr>
      </p:pic>
      <p:pic>
        <p:nvPicPr>
          <p:cNvPr id="1026" name="Picture 2">
            <a:extLst>
              <a:ext uri="{FF2B5EF4-FFF2-40B4-BE49-F238E27FC236}">
                <a16:creationId xmlns:a16="http://schemas.microsoft.com/office/drawing/2014/main" id="{048F442E-AC89-72FB-8D2C-C7365B69C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5289" y="1846812"/>
            <a:ext cx="1707732" cy="28414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C9C56BA-AFB8-636A-6F7D-A527D76FF5C9}"/>
              </a:ext>
            </a:extLst>
          </p:cNvPr>
          <p:cNvSpPr txBox="1"/>
          <p:nvPr/>
        </p:nvSpPr>
        <p:spPr>
          <a:xfrm>
            <a:off x="3499557" y="4772189"/>
            <a:ext cx="2946399" cy="1200329"/>
          </a:xfrm>
          <a:prstGeom prst="rect">
            <a:avLst/>
          </a:prstGeom>
          <a:noFill/>
        </p:spPr>
        <p:txBody>
          <a:bodyPr wrap="square">
            <a:spAutoFit/>
          </a:bodyPr>
          <a:lstStyle/>
          <a:p>
            <a:r>
              <a:rPr lang="en-GB" sz="1200" dirty="0"/>
              <a:t>Image initially produced by </a:t>
            </a:r>
            <a:r>
              <a:rPr lang="en-GB" sz="1200" dirty="0">
                <a:hlinkClick r:id="rId5"/>
              </a:rPr>
              <a:t>PSParrot</a:t>
            </a:r>
            <a:r>
              <a:rPr lang="en-GB" sz="1200" dirty="0"/>
              <a:t> </a:t>
            </a:r>
            <a:r>
              <a:rPr lang="en-GB" sz="1200" dirty="0">
                <a:hlinkClick r:id="rId6"/>
              </a:rPr>
              <a:t>https://commons.wikimedia.org/wiki/File:Bugatti_radiator_detail_-_Kop_Hill_2013.jpg</a:t>
            </a:r>
            <a:r>
              <a:rPr lang="en-GB" sz="1200" dirty="0"/>
              <a:t> used under the following licence    </a:t>
            </a:r>
            <a:r>
              <a:rPr lang="en-GB" sz="1200" dirty="0">
                <a:hlinkClick r:id="rId7"/>
              </a:rPr>
              <a:t>https://creativecommons.org/licenses/by/2.0/deed.en</a:t>
            </a:r>
            <a:r>
              <a:rPr lang="en-GB" sz="1200" dirty="0"/>
              <a:t> , no modifications made.</a:t>
            </a:r>
          </a:p>
        </p:txBody>
      </p:sp>
      <p:pic>
        <p:nvPicPr>
          <p:cNvPr id="1030" name="Picture 6">
            <a:extLst>
              <a:ext uri="{FF2B5EF4-FFF2-40B4-BE49-F238E27FC236}">
                <a16:creationId xmlns:a16="http://schemas.microsoft.com/office/drawing/2014/main" id="{B86BC318-0680-7C4A-74A5-98ED411438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570184" y="3003176"/>
            <a:ext cx="2172783" cy="28246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B084711-8CCE-FFE7-4F74-6AE126A93521}"/>
              </a:ext>
            </a:extLst>
          </p:cNvPr>
          <p:cNvSpPr txBox="1"/>
          <p:nvPr/>
        </p:nvSpPr>
        <p:spPr>
          <a:xfrm>
            <a:off x="6183376" y="1639522"/>
            <a:ext cx="2946399" cy="1200329"/>
          </a:xfrm>
          <a:prstGeom prst="rect">
            <a:avLst/>
          </a:prstGeom>
          <a:noFill/>
        </p:spPr>
        <p:txBody>
          <a:bodyPr wrap="square">
            <a:spAutoFit/>
          </a:bodyPr>
          <a:lstStyle/>
          <a:p>
            <a:r>
              <a:rPr lang="en-GB" sz="1200" dirty="0"/>
              <a:t>Image initially produced by </a:t>
            </a:r>
            <a:r>
              <a:rPr lang="en-GB" sz="1200" dirty="0" err="1">
                <a:hlinkClick r:id="rId9"/>
              </a:rPr>
              <a:t>Stahlkocher</a:t>
            </a:r>
            <a:r>
              <a:rPr lang="en-GB" sz="1200" dirty="0"/>
              <a:t> </a:t>
            </a:r>
            <a:r>
              <a:rPr lang="en-GB" sz="1200" dirty="0">
                <a:hlinkClick r:id="rId10"/>
              </a:rPr>
              <a:t>https://commons.wikimedia.org/wiki/File:Bugatti_Typ_40_K%C3%BChler.jpg</a:t>
            </a:r>
            <a:r>
              <a:rPr lang="en-GB" sz="1200" dirty="0"/>
              <a:t> used under the following licence    </a:t>
            </a:r>
            <a:r>
              <a:rPr lang="en-GB" sz="1200" dirty="0">
                <a:hlinkClick r:id="rId11"/>
              </a:rPr>
              <a:t>https://creativecommons.org/licenses/by-sa/2.0/deed.en</a:t>
            </a:r>
            <a:r>
              <a:rPr lang="en-GB" sz="1200" dirty="0"/>
              <a:t> , no modifications made.</a:t>
            </a:r>
          </a:p>
        </p:txBody>
      </p:sp>
    </p:spTree>
    <p:extLst>
      <p:ext uri="{BB962C8B-B14F-4D97-AF65-F5344CB8AC3E}">
        <p14:creationId xmlns:p14="http://schemas.microsoft.com/office/powerpoint/2010/main" val="670046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074611"/>
            <a:ext cx="7425540"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Carlo Bugatti products and structures</a:t>
            </a:r>
          </a:p>
        </p:txBody>
      </p:sp>
      <p:pic>
        <p:nvPicPr>
          <p:cNvPr id="13" name="Picture 12" descr="A gold pitcher on a glass table&#10;&#10;Description automatically generated">
            <a:extLst>
              <a:ext uri="{FF2B5EF4-FFF2-40B4-BE49-F238E27FC236}">
                <a16:creationId xmlns:a16="http://schemas.microsoft.com/office/drawing/2014/main" id="{8BE63411-9327-D9C1-0FA1-5AEB1F39A7D4}"/>
              </a:ext>
            </a:extLst>
          </p:cNvPr>
          <p:cNvPicPr>
            <a:picLocks noChangeAspect="1"/>
          </p:cNvPicPr>
          <p:nvPr/>
        </p:nvPicPr>
        <p:blipFill>
          <a:blip r:embed="rId3"/>
          <a:stretch>
            <a:fillRect/>
          </a:stretch>
        </p:blipFill>
        <p:spPr>
          <a:xfrm rot="5400000">
            <a:off x="-195259" y="2433410"/>
            <a:ext cx="3410349" cy="2557762"/>
          </a:xfrm>
          <a:prstGeom prst="rect">
            <a:avLst/>
          </a:prstGeom>
        </p:spPr>
      </p:pic>
      <p:pic>
        <p:nvPicPr>
          <p:cNvPr id="14" name="Picture 13" descr="A wooden table with black and white designs&#10;&#10;Description automatically generated with medium confidence">
            <a:extLst>
              <a:ext uri="{FF2B5EF4-FFF2-40B4-BE49-F238E27FC236}">
                <a16:creationId xmlns:a16="http://schemas.microsoft.com/office/drawing/2014/main" id="{D9172C57-D9F8-952A-FF42-6A21C0C9C99B}"/>
              </a:ext>
            </a:extLst>
          </p:cNvPr>
          <p:cNvPicPr>
            <a:picLocks noChangeAspect="1"/>
          </p:cNvPicPr>
          <p:nvPr/>
        </p:nvPicPr>
        <p:blipFill>
          <a:blip r:embed="rId4"/>
          <a:stretch>
            <a:fillRect/>
          </a:stretch>
        </p:blipFill>
        <p:spPr>
          <a:xfrm rot="5400000">
            <a:off x="2858328" y="2433409"/>
            <a:ext cx="3410350" cy="2557763"/>
          </a:xfrm>
          <a:prstGeom prst="rect">
            <a:avLst/>
          </a:prstGeom>
        </p:spPr>
      </p:pic>
      <p:pic>
        <p:nvPicPr>
          <p:cNvPr id="15" name="Picture 14" descr="A table with a woven cloth&#10;&#10;Description automatically generated with medium confidence">
            <a:extLst>
              <a:ext uri="{FF2B5EF4-FFF2-40B4-BE49-F238E27FC236}">
                <a16:creationId xmlns:a16="http://schemas.microsoft.com/office/drawing/2014/main" id="{57DDAD89-B6EA-AA38-8098-B93F221944D0}"/>
              </a:ext>
            </a:extLst>
          </p:cNvPr>
          <p:cNvPicPr>
            <a:picLocks noChangeAspect="1"/>
          </p:cNvPicPr>
          <p:nvPr/>
        </p:nvPicPr>
        <p:blipFill>
          <a:blip r:embed="rId5"/>
          <a:stretch>
            <a:fillRect/>
          </a:stretch>
        </p:blipFill>
        <p:spPr>
          <a:xfrm rot="5400000">
            <a:off x="5911914" y="2433409"/>
            <a:ext cx="3410350" cy="2557763"/>
          </a:xfrm>
          <a:prstGeom prst="rect">
            <a:avLst/>
          </a:prstGeom>
        </p:spPr>
      </p:pic>
    </p:spTree>
    <p:extLst>
      <p:ext uri="{BB962C8B-B14F-4D97-AF65-F5344CB8AC3E}">
        <p14:creationId xmlns:p14="http://schemas.microsoft.com/office/powerpoint/2010/main" val="3082010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074611"/>
            <a:ext cx="7425540"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Chicken coop</a:t>
            </a:r>
          </a:p>
        </p:txBody>
      </p:sp>
      <p:sp>
        <p:nvSpPr>
          <p:cNvPr id="4" name="TextBox 3">
            <a:extLst>
              <a:ext uri="{FF2B5EF4-FFF2-40B4-BE49-F238E27FC236}">
                <a16:creationId xmlns:a16="http://schemas.microsoft.com/office/drawing/2014/main" id="{F235A329-F13A-4775-9DE3-B3855F3CDB81}"/>
              </a:ext>
            </a:extLst>
          </p:cNvPr>
          <p:cNvSpPr txBox="1"/>
          <p:nvPr/>
        </p:nvSpPr>
        <p:spPr>
          <a:xfrm>
            <a:off x="256909" y="1932368"/>
            <a:ext cx="5214621" cy="3785652"/>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There is a myth that Ettore Bugatti was so frustrated at the price of eggs that he decided to raise his own chickens</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He then possibly designed a chicken coop to house them</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This might have been placed on wheels so it could be moved around</a:t>
            </a:r>
          </a:p>
        </p:txBody>
      </p:sp>
      <p:pic>
        <p:nvPicPr>
          <p:cNvPr id="1028" name="Picture 4" descr="Free The Hen Chickens photo and picture">
            <a:extLst>
              <a:ext uri="{FF2B5EF4-FFF2-40B4-BE49-F238E27FC236}">
                <a16:creationId xmlns:a16="http://schemas.microsoft.com/office/drawing/2014/main" id="{BA2B4587-37A7-60CA-45AC-86416696C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0038" y="1537407"/>
            <a:ext cx="3167053" cy="21031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tire on a tire&#10;&#10;Description automatically generated">
            <a:extLst>
              <a:ext uri="{FF2B5EF4-FFF2-40B4-BE49-F238E27FC236}">
                <a16:creationId xmlns:a16="http://schemas.microsoft.com/office/drawing/2014/main" id="{F7AAF9A2-B389-02B1-B113-8479845BAD8E}"/>
              </a:ext>
            </a:extLst>
          </p:cNvPr>
          <p:cNvPicPr>
            <a:picLocks noChangeAspect="1"/>
          </p:cNvPicPr>
          <p:nvPr/>
        </p:nvPicPr>
        <p:blipFill>
          <a:blip r:embed="rId4"/>
          <a:stretch>
            <a:fillRect/>
          </a:stretch>
        </p:blipFill>
        <p:spPr>
          <a:xfrm>
            <a:off x="5712603" y="3813677"/>
            <a:ext cx="3159618" cy="2022155"/>
          </a:xfrm>
          <a:prstGeom prst="rect">
            <a:avLst/>
          </a:prstGeom>
        </p:spPr>
      </p:pic>
    </p:spTree>
    <p:extLst>
      <p:ext uri="{BB962C8B-B14F-4D97-AF65-F5344CB8AC3E}">
        <p14:creationId xmlns:p14="http://schemas.microsoft.com/office/powerpoint/2010/main" val="3924425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154621"/>
            <a:ext cx="5136093"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Design brief</a:t>
            </a:r>
          </a:p>
        </p:txBody>
      </p:sp>
      <p:sp>
        <p:nvSpPr>
          <p:cNvPr id="4" name="TextBox 3">
            <a:extLst>
              <a:ext uri="{FF2B5EF4-FFF2-40B4-BE49-F238E27FC236}">
                <a16:creationId xmlns:a16="http://schemas.microsoft.com/office/drawing/2014/main" id="{F235A329-F13A-4775-9DE3-B3855F3CDB81}"/>
              </a:ext>
            </a:extLst>
          </p:cNvPr>
          <p:cNvSpPr txBox="1"/>
          <p:nvPr/>
        </p:nvSpPr>
        <p:spPr>
          <a:xfrm>
            <a:off x="271778" y="1818620"/>
            <a:ext cx="5431190" cy="4154984"/>
          </a:xfrm>
          <a:prstGeom prst="rect">
            <a:avLst/>
          </a:prstGeom>
          <a:noFill/>
        </p:spPr>
        <p:txBody>
          <a:bodyPr wrap="square">
            <a:spAutoFit/>
          </a:bodyPr>
          <a:lstStyle/>
          <a:p>
            <a:r>
              <a:rPr lang="en-GB" sz="2400" b="1" dirty="0">
                <a:cs typeface="Arial" panose="020B0604020202020204" pitchFamily="34" charset="0"/>
              </a:rPr>
              <a:t>Context</a:t>
            </a:r>
          </a:p>
          <a:p>
            <a:pPr marL="342900" indent="-342900">
              <a:buFont typeface="Arial" panose="020B0604020202020204" pitchFamily="34" charset="0"/>
              <a:buChar char="•"/>
            </a:pPr>
            <a:r>
              <a:rPr lang="en-GB" sz="2400" dirty="0">
                <a:cs typeface="Arial" panose="020B0604020202020204" pitchFamily="34" charset="0"/>
              </a:rPr>
              <a:t>Chicken coops are used to safely house chickens, so they can lay eggs</a:t>
            </a:r>
          </a:p>
          <a:p>
            <a:pPr marL="342900" indent="-342900">
              <a:buFont typeface="Arial" panose="020B0604020202020204" pitchFamily="34" charset="0"/>
              <a:buChar char="•"/>
            </a:pPr>
            <a:r>
              <a:rPr lang="en-GB" sz="2400" dirty="0">
                <a:cs typeface="Arial" panose="020B0604020202020204" pitchFamily="34" charset="0"/>
              </a:rPr>
              <a:t>It is claimed Ettore Bugatti </a:t>
            </a:r>
            <a:r>
              <a:rPr lang="en-GB" sz="2400">
                <a:cs typeface="Arial" panose="020B0604020202020204" pitchFamily="34" charset="0"/>
              </a:rPr>
              <a:t>might have designed </a:t>
            </a:r>
            <a:r>
              <a:rPr lang="en-GB" sz="2400" dirty="0">
                <a:cs typeface="Arial" panose="020B0604020202020204" pitchFamily="34" charset="0"/>
              </a:rPr>
              <a:t>his own chicken coop placed </a:t>
            </a:r>
            <a:r>
              <a:rPr lang="en-GB" sz="2400">
                <a:cs typeface="Arial" panose="020B0604020202020204" pitchFamily="34" charset="0"/>
              </a:rPr>
              <a:t>on wheels</a:t>
            </a:r>
            <a:endParaRPr lang="en-GB" sz="2400" dirty="0">
              <a:cs typeface="Arial" panose="020B0604020202020204" pitchFamily="34" charset="0"/>
            </a:endParaRPr>
          </a:p>
          <a:p>
            <a:r>
              <a:rPr lang="en-GB" sz="2400" b="1" dirty="0">
                <a:cs typeface="Arial" panose="020B0604020202020204" pitchFamily="34" charset="0"/>
              </a:rPr>
              <a:t>Brief</a:t>
            </a:r>
          </a:p>
          <a:p>
            <a:pPr marL="342900" indent="-342900">
              <a:buFont typeface="Arial" panose="020B0604020202020204" pitchFamily="34" charset="0"/>
              <a:buChar char="•"/>
            </a:pPr>
            <a:r>
              <a:rPr lang="en-GB" sz="2400" dirty="0">
                <a:cs typeface="Arial" panose="020B0604020202020204" pitchFamily="34" charset="0"/>
              </a:rPr>
              <a:t>Design a chicken coop to house up to four chickens</a:t>
            </a:r>
          </a:p>
          <a:p>
            <a:pPr marL="342900" indent="-342900">
              <a:buFont typeface="Arial" panose="020B0604020202020204" pitchFamily="34" charset="0"/>
              <a:buChar char="•"/>
            </a:pPr>
            <a:r>
              <a:rPr lang="en-GB" sz="2400" dirty="0">
                <a:cs typeface="Arial" panose="020B0604020202020204" pitchFamily="34" charset="0"/>
              </a:rPr>
              <a:t>Your design must meet the design criteria given on the next slide</a:t>
            </a:r>
          </a:p>
        </p:txBody>
      </p:sp>
      <p:pic>
        <p:nvPicPr>
          <p:cNvPr id="5" name="Picture 2" descr="Free Easter Egg photo and picture">
            <a:extLst>
              <a:ext uri="{FF2B5EF4-FFF2-40B4-BE49-F238E27FC236}">
                <a16:creationId xmlns:a16="http://schemas.microsoft.com/office/drawing/2014/main" id="{2D60149C-13A5-4CAF-142D-6455EF374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622" y="1623777"/>
            <a:ext cx="2968919" cy="19761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ree chicken farm hen illustration">
            <a:extLst>
              <a:ext uri="{FF2B5EF4-FFF2-40B4-BE49-F238E27FC236}">
                <a16:creationId xmlns:a16="http://schemas.microsoft.com/office/drawing/2014/main" id="{68E4A204-8D76-01E0-2B0F-17CB57B224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813" y="3896112"/>
            <a:ext cx="2324765" cy="1976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735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2146" y="1813634"/>
            <a:ext cx="7959724" cy="4100469"/>
          </a:xfrm>
        </p:spPr>
        <p:txBody>
          <a:bodyPr>
            <a:noAutofit/>
          </a:bodyPr>
          <a:lstStyle/>
          <a:p>
            <a:pPr marL="0" indent="0">
              <a:buNone/>
            </a:pPr>
            <a:r>
              <a:rPr lang="en-GB" sz="2400" b="0" i="0" u="none" strike="noStrike" baseline="0" dirty="0">
                <a:solidFill>
                  <a:srgbClr val="000000"/>
                </a:solidFill>
              </a:rPr>
              <a:t>Your chicken coop must have:</a:t>
            </a:r>
          </a:p>
          <a:p>
            <a:r>
              <a:rPr lang="en-GB" sz="2400" dirty="0">
                <a:solidFill>
                  <a:srgbClr val="000000"/>
                </a:solidFill>
              </a:rPr>
              <a:t>Enough space for up to four chickens</a:t>
            </a:r>
          </a:p>
          <a:p>
            <a:r>
              <a:rPr lang="en-GB" sz="2400" dirty="0">
                <a:solidFill>
                  <a:srgbClr val="000000"/>
                </a:solidFill>
              </a:rPr>
              <a:t>Features that provide safety against predators, such as foxes</a:t>
            </a:r>
          </a:p>
          <a:p>
            <a:r>
              <a:rPr lang="en-GB" sz="2400" dirty="0">
                <a:solidFill>
                  <a:srgbClr val="000000"/>
                </a:solidFill>
              </a:rPr>
              <a:t>Access to a food and water supply</a:t>
            </a:r>
          </a:p>
          <a:p>
            <a:r>
              <a:rPr lang="en-GB" sz="2400" dirty="0">
                <a:solidFill>
                  <a:srgbClr val="000000"/>
                </a:solidFill>
              </a:rPr>
              <a:t>A nesting area where the chickens can lay eggs</a:t>
            </a:r>
          </a:p>
          <a:p>
            <a:r>
              <a:rPr lang="en-GB" sz="2400" dirty="0">
                <a:solidFill>
                  <a:srgbClr val="000000"/>
                </a:solidFill>
              </a:rPr>
              <a:t>At least one design feature inspired by the work of Ettore or Carlo Bugatti</a:t>
            </a:r>
          </a:p>
          <a:p>
            <a:r>
              <a:rPr lang="en-GB" sz="2400" dirty="0">
                <a:solidFill>
                  <a:srgbClr val="000000"/>
                </a:solidFill>
              </a:rPr>
              <a:t>For example, Ettore’s chicken coop might have been on wheels like a car, Carlo used egg shapes to provide strength and visual appeal</a:t>
            </a:r>
          </a:p>
        </p:txBody>
      </p:sp>
      <p:sp>
        <p:nvSpPr>
          <p:cNvPr id="6" name="Title 1">
            <a:extLst>
              <a:ext uri="{FF2B5EF4-FFF2-40B4-BE49-F238E27FC236}">
                <a16:creationId xmlns:a16="http://schemas.microsoft.com/office/drawing/2014/main" id="{F296C737-8521-95DC-8786-001D2C52DB12}"/>
              </a:ext>
            </a:extLst>
          </p:cNvPr>
          <p:cNvSpPr txBox="1">
            <a:spLocks/>
          </p:cNvSpPr>
          <p:nvPr/>
        </p:nvSpPr>
        <p:spPr>
          <a:xfrm>
            <a:off x="154196" y="1127377"/>
            <a:ext cx="8067674" cy="6577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mn-lt"/>
              </a:rPr>
              <a:t>Design criteria</a:t>
            </a:r>
          </a:p>
        </p:txBody>
      </p:sp>
    </p:spTree>
    <p:extLst>
      <p:ext uri="{BB962C8B-B14F-4D97-AF65-F5344CB8AC3E}">
        <p14:creationId xmlns:p14="http://schemas.microsoft.com/office/powerpoint/2010/main" val="16459202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TotalTime>
  <Words>927</Words>
  <Application>Microsoft Office PowerPoint</Application>
  <PresentationFormat>On-screen Show (4:3)</PresentationFormat>
  <Paragraphs>90</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Symbol</vt:lpstr>
      <vt:lpstr>Office Theme</vt:lpstr>
      <vt:lpstr>PowerPoint Presentation</vt:lpstr>
      <vt:lpstr>PowerPoint Presentation</vt:lpstr>
      <vt:lpstr>Ettore Bugatti</vt:lpstr>
      <vt:lpstr>Carlo Bugatti’s use of egg shapes</vt:lpstr>
      <vt:lpstr>Egg shaped car radiators</vt:lpstr>
      <vt:lpstr>Carlo Bugatti products and structures</vt:lpstr>
      <vt:lpstr>Chicken coop</vt:lpstr>
      <vt:lpstr>Design brief</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bugatti chicken coop presentation</dc:title>
  <dc:creator>Attainment in Education Ltd</dc:creator>
  <cp:lastModifiedBy>Ana Lovick</cp:lastModifiedBy>
  <cp:revision>239</cp:revision>
  <cp:lastPrinted>2022-03-29T15:10:40Z</cp:lastPrinted>
  <dcterms:created xsi:type="dcterms:W3CDTF">2017-06-28T15:11:57Z</dcterms:created>
  <dcterms:modified xsi:type="dcterms:W3CDTF">2025-08-08T12:00:26Z</dcterms:modified>
</cp:coreProperties>
</file>