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714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6F388-2339-4FA9-9E10-357696F7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419226"/>
            <a:ext cx="5181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 b="1" dirty="0">
                <a:solidFill>
                  <a:srgbClr val="0093D3"/>
                </a:solidFill>
                <a:latin typeface="Arial" panose="020B0604020202020204" pitchFamily="34" charset="0"/>
              </a:rPr>
              <a:t>Robot arms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0A879EB-66AB-4453-B324-05AAB8A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7930" r="9988" b="9599"/>
          <a:stretch>
            <a:fillRect/>
          </a:stretch>
        </p:blipFill>
        <p:spPr bwMode="auto">
          <a:xfrm>
            <a:off x="1755775" y="2382838"/>
            <a:ext cx="583247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91FC5-FDEF-48EC-9D8D-EEF5EA95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9075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Parts of a Robot Arm</a:t>
            </a:r>
          </a:p>
        </p:txBody>
      </p:sp>
      <p:sp>
        <p:nvSpPr>
          <p:cNvPr id="5" name="TextBox 49">
            <a:extLst>
              <a:ext uri="{FF2B5EF4-FFF2-40B4-BE49-F238E27FC236}">
                <a16:creationId xmlns:a16="http://schemas.microsoft.com/office/drawing/2014/main" id="{4142F3B8-4F5A-4F42-AC62-A7D47271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68538"/>
            <a:ext cx="23034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2400"/>
              <a:t>Shoulder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2400"/>
              <a:t>Elbow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2400"/>
              <a:t>Wrist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GB" altLang="en-US" sz="2400"/>
              <a:t>Hand</a:t>
            </a:r>
            <a:endParaRPr lang="en-GB" altLang="en-US" sz="180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4C649F9-E4FB-443D-9908-51F0D745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26167" r="16553" b="10822"/>
          <a:stretch>
            <a:fillRect/>
          </a:stretch>
        </p:blipFill>
        <p:spPr bwMode="auto">
          <a:xfrm>
            <a:off x="4932363" y="1325563"/>
            <a:ext cx="3960812" cy="460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A74D0B6-2AAA-42E1-8579-3EDEED48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248150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2BB6FC7-4B04-4E62-A04F-734E20721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1489075"/>
            <a:ext cx="576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B625D10-1BF3-4D48-A322-59C57A7E1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108200"/>
            <a:ext cx="576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86CAA81-9C5B-4F49-A45B-0ED9325F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1716088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2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A05AAE-FFD1-4DBF-9200-C3851BA3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46" y="1378492"/>
            <a:ext cx="849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Produce a 2D Card Model of a Robot Arm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60B7C-3043-43CE-AC93-A537F3FD584A}"/>
              </a:ext>
            </a:extLst>
          </p:cNvPr>
          <p:cNvSpPr txBox="1"/>
          <p:nvPr/>
        </p:nvSpPr>
        <p:spPr>
          <a:xfrm>
            <a:off x="395288" y="2135188"/>
            <a:ext cx="8353425" cy="4002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Hints: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Sketch the parts you will need onto the card before you cut them out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Use thumb tacks to make fixed pivots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Use brass fasteners to make moving pivots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Use string or fishing line and elastic bands to make the hand open and close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Once you have made your first design test it works – then see if moving where the control lines attach to makes it better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29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1764CB2F-1640-464E-9DFD-4DA080CD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1371240"/>
            <a:ext cx="849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Example of a 2D Card Model</a:t>
            </a: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90DAC0D8-C8D1-4294-80B8-A7C4092B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210175"/>
            <a:ext cx="2916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Support to hold it on to the back board</a:t>
            </a:r>
            <a:endParaRPr lang="en-GB" alt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24AFB-B398-47B6-B4C7-3CB7B0722A95}"/>
              </a:ext>
            </a:extLst>
          </p:cNvPr>
          <p:cNvSpPr/>
          <p:nvPr/>
        </p:nvSpPr>
        <p:spPr>
          <a:xfrm>
            <a:off x="900113" y="3789363"/>
            <a:ext cx="4679950" cy="576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77038-D724-44B8-9C82-681041F7342A}"/>
              </a:ext>
            </a:extLst>
          </p:cNvPr>
          <p:cNvSpPr/>
          <p:nvPr/>
        </p:nvSpPr>
        <p:spPr>
          <a:xfrm>
            <a:off x="5003800" y="3465513"/>
            <a:ext cx="1152525" cy="1223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AD53D10-4B50-4C9E-9FF9-DAFBE62EC42C}"/>
              </a:ext>
            </a:extLst>
          </p:cNvPr>
          <p:cNvSpPr/>
          <p:nvPr/>
        </p:nvSpPr>
        <p:spPr>
          <a:xfrm>
            <a:off x="5580063" y="2955925"/>
            <a:ext cx="1512887" cy="110966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313904E-E5CF-4DD6-8232-254979272C32}"/>
              </a:ext>
            </a:extLst>
          </p:cNvPr>
          <p:cNvSpPr/>
          <p:nvPr/>
        </p:nvSpPr>
        <p:spPr>
          <a:xfrm rot="10800000">
            <a:off x="5580063" y="4216400"/>
            <a:ext cx="1512887" cy="110966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9164CB-6ECA-4D40-839F-A40FECAFF072}"/>
              </a:ext>
            </a:extLst>
          </p:cNvPr>
          <p:cNvSpPr/>
          <p:nvPr/>
        </p:nvSpPr>
        <p:spPr>
          <a:xfrm>
            <a:off x="5746750" y="3730625"/>
            <a:ext cx="287338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62E732-F641-4B96-9D53-4FD2C3644850}"/>
              </a:ext>
            </a:extLst>
          </p:cNvPr>
          <p:cNvSpPr/>
          <p:nvPr/>
        </p:nvSpPr>
        <p:spPr>
          <a:xfrm>
            <a:off x="5746750" y="4229100"/>
            <a:ext cx="287338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59F03F-77CE-47AD-9F35-FA60EEC0B839}"/>
              </a:ext>
            </a:extLst>
          </p:cNvPr>
          <p:cNvSpPr/>
          <p:nvPr/>
        </p:nvSpPr>
        <p:spPr>
          <a:xfrm>
            <a:off x="4981575" y="3914775"/>
            <a:ext cx="287338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7BFCD6-CC03-4C8D-942A-ED0AC7494616}"/>
              </a:ext>
            </a:extLst>
          </p:cNvPr>
          <p:cNvSpPr/>
          <p:nvPr/>
        </p:nvSpPr>
        <p:spPr>
          <a:xfrm>
            <a:off x="1331913" y="3914775"/>
            <a:ext cx="287337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CAA230-04FB-4BE8-A276-76A6B7A22395}"/>
              </a:ext>
            </a:extLst>
          </p:cNvPr>
          <p:cNvSpPr/>
          <p:nvPr/>
        </p:nvSpPr>
        <p:spPr>
          <a:xfrm>
            <a:off x="6257925" y="3324225"/>
            <a:ext cx="73025" cy="159543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D471D9-7D17-41FB-A654-19F6B6663D32}"/>
              </a:ext>
            </a:extLst>
          </p:cNvPr>
          <p:cNvSpPr/>
          <p:nvPr/>
        </p:nvSpPr>
        <p:spPr>
          <a:xfrm>
            <a:off x="6156325" y="4757738"/>
            <a:ext cx="287338" cy="32543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6D5186-8822-455F-A8CB-2AE02301C444}"/>
              </a:ext>
            </a:extLst>
          </p:cNvPr>
          <p:cNvSpPr/>
          <p:nvPr/>
        </p:nvSpPr>
        <p:spPr>
          <a:xfrm>
            <a:off x="6149975" y="3162300"/>
            <a:ext cx="288925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B3E40F-AF35-45DD-A898-533E50EBF7B0}"/>
              </a:ext>
            </a:extLst>
          </p:cNvPr>
          <p:cNvSpPr/>
          <p:nvPr/>
        </p:nvSpPr>
        <p:spPr>
          <a:xfrm rot="8688890" flipV="1">
            <a:off x="4867275" y="3641725"/>
            <a:ext cx="1528763" cy="4603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05E03C-FDFE-4FCE-844A-7C76311D2770}"/>
              </a:ext>
            </a:extLst>
          </p:cNvPr>
          <p:cNvSpPr/>
          <p:nvPr/>
        </p:nvSpPr>
        <p:spPr>
          <a:xfrm>
            <a:off x="3132138" y="2905125"/>
            <a:ext cx="503237" cy="237172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4CDD2-2380-47AC-95D9-3F344D9721D4}"/>
              </a:ext>
            </a:extLst>
          </p:cNvPr>
          <p:cNvSpPr/>
          <p:nvPr/>
        </p:nvSpPr>
        <p:spPr>
          <a:xfrm rot="10800000">
            <a:off x="623888" y="4062413"/>
            <a:ext cx="4451350" cy="4603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301B98-E746-4FFD-97E1-4529096769D7}"/>
              </a:ext>
            </a:extLst>
          </p:cNvPr>
          <p:cNvSpPr/>
          <p:nvPr/>
        </p:nvSpPr>
        <p:spPr>
          <a:xfrm rot="1961488" flipV="1">
            <a:off x="4884738" y="4502150"/>
            <a:ext cx="1528762" cy="4603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5F79B0-D00F-4172-BD99-97D604F8DE3C}"/>
              </a:ext>
            </a:extLst>
          </p:cNvPr>
          <p:cNvSpPr/>
          <p:nvPr/>
        </p:nvSpPr>
        <p:spPr>
          <a:xfrm>
            <a:off x="3240088" y="4886325"/>
            <a:ext cx="287337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DD6005-CB98-4ED5-ABA9-CE5A4E035431}"/>
              </a:ext>
            </a:extLst>
          </p:cNvPr>
          <p:cNvSpPr/>
          <p:nvPr/>
        </p:nvSpPr>
        <p:spPr>
          <a:xfrm>
            <a:off x="3240088" y="3043238"/>
            <a:ext cx="287337" cy="3238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ular Callout 19">
            <a:extLst>
              <a:ext uri="{FF2B5EF4-FFF2-40B4-BE49-F238E27FC236}">
                <a16:creationId xmlns:a16="http://schemas.microsoft.com/office/drawing/2014/main" id="{4CBA09D5-798C-4217-AE82-01A82BFBFC38}"/>
              </a:ext>
            </a:extLst>
          </p:cNvPr>
          <p:cNvSpPr/>
          <p:nvPr/>
        </p:nvSpPr>
        <p:spPr>
          <a:xfrm>
            <a:off x="6497638" y="1836738"/>
            <a:ext cx="1189037" cy="687387"/>
          </a:xfrm>
          <a:prstGeom prst="wedgeRectCallout">
            <a:avLst>
              <a:gd name="adj1" fmla="val -58528"/>
              <a:gd name="adj2" fmla="val 15484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Moving pivot</a:t>
            </a:r>
          </a:p>
        </p:txBody>
      </p:sp>
      <p:sp>
        <p:nvSpPr>
          <p:cNvPr id="25" name="Rectangular Callout 23">
            <a:extLst>
              <a:ext uri="{FF2B5EF4-FFF2-40B4-BE49-F238E27FC236}">
                <a16:creationId xmlns:a16="http://schemas.microsoft.com/office/drawing/2014/main" id="{DF209C06-E148-497A-9DCC-39B344620386}"/>
              </a:ext>
            </a:extLst>
          </p:cNvPr>
          <p:cNvSpPr/>
          <p:nvPr/>
        </p:nvSpPr>
        <p:spPr>
          <a:xfrm>
            <a:off x="431800" y="2611438"/>
            <a:ext cx="1187450" cy="687387"/>
          </a:xfrm>
          <a:prstGeom prst="wedgeRectCallout">
            <a:avLst>
              <a:gd name="adj1" fmla="val 37281"/>
              <a:gd name="adj2" fmla="val 14398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Fixed pivot</a:t>
            </a:r>
          </a:p>
        </p:txBody>
      </p:sp>
      <p:sp>
        <p:nvSpPr>
          <p:cNvPr id="26" name="Rectangular Callout 24">
            <a:extLst>
              <a:ext uri="{FF2B5EF4-FFF2-40B4-BE49-F238E27FC236}">
                <a16:creationId xmlns:a16="http://schemas.microsoft.com/office/drawing/2014/main" id="{623AC724-B7C8-48F2-ACCB-552EDE0E583F}"/>
              </a:ext>
            </a:extLst>
          </p:cNvPr>
          <p:cNvSpPr/>
          <p:nvPr/>
        </p:nvSpPr>
        <p:spPr>
          <a:xfrm>
            <a:off x="4410075" y="2347913"/>
            <a:ext cx="1187450" cy="687387"/>
          </a:xfrm>
          <a:prstGeom prst="wedgeRectCallout">
            <a:avLst>
              <a:gd name="adj1" fmla="val -42822"/>
              <a:gd name="adj2" fmla="val 19830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Control string</a:t>
            </a:r>
          </a:p>
        </p:txBody>
      </p:sp>
      <p:sp>
        <p:nvSpPr>
          <p:cNvPr id="27" name="Rectangular Callout 25">
            <a:extLst>
              <a:ext uri="{FF2B5EF4-FFF2-40B4-BE49-F238E27FC236}">
                <a16:creationId xmlns:a16="http://schemas.microsoft.com/office/drawing/2014/main" id="{956EBB34-4CC0-4D56-AC22-F2E35EA4656B}"/>
              </a:ext>
            </a:extLst>
          </p:cNvPr>
          <p:cNvSpPr/>
          <p:nvPr/>
        </p:nvSpPr>
        <p:spPr>
          <a:xfrm>
            <a:off x="7226300" y="4638675"/>
            <a:ext cx="1189038" cy="687388"/>
          </a:xfrm>
          <a:prstGeom prst="wedgeRectCallout">
            <a:avLst>
              <a:gd name="adj1" fmla="val -126065"/>
              <a:gd name="adj2" fmla="val -923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Elastic band</a:t>
            </a:r>
          </a:p>
        </p:txBody>
      </p:sp>
      <p:sp>
        <p:nvSpPr>
          <p:cNvPr id="28" name="Rectangular Callout 26">
            <a:extLst>
              <a:ext uri="{FF2B5EF4-FFF2-40B4-BE49-F238E27FC236}">
                <a16:creationId xmlns:a16="http://schemas.microsoft.com/office/drawing/2014/main" id="{2330BC63-B7BB-42EC-AC08-C84EC6ABDB8F}"/>
              </a:ext>
            </a:extLst>
          </p:cNvPr>
          <p:cNvSpPr/>
          <p:nvPr/>
        </p:nvSpPr>
        <p:spPr>
          <a:xfrm>
            <a:off x="431800" y="4956175"/>
            <a:ext cx="1187450" cy="687388"/>
          </a:xfrm>
          <a:prstGeom prst="wedgeRectCallout">
            <a:avLst>
              <a:gd name="adj1" fmla="val 95394"/>
              <a:gd name="adj2" fmla="val -15207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Shape cut from card</a:t>
            </a:r>
          </a:p>
        </p:txBody>
      </p:sp>
    </p:spTree>
    <p:extLst>
      <p:ext uri="{BB962C8B-B14F-4D97-AF65-F5344CB8AC3E}">
        <p14:creationId xmlns:p14="http://schemas.microsoft.com/office/powerpoint/2010/main" val="163744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120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9</cp:revision>
  <dcterms:created xsi:type="dcterms:W3CDTF">2017-06-28T15:11:57Z</dcterms:created>
  <dcterms:modified xsi:type="dcterms:W3CDTF">2019-09-06T12:53:16Z</dcterms:modified>
</cp:coreProperties>
</file>