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8" r:id="rId2"/>
    <p:sldId id="260" r:id="rId3"/>
    <p:sldId id="259" r:id="rId4"/>
    <p:sldId id="262" r:id="rId5"/>
    <p:sldId id="263"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650" autoAdjust="0"/>
  </p:normalViewPr>
  <p:slideViewPr>
    <p:cSldViewPr snapToGrid="0" snapToObjects="1">
      <p:cViewPr varScale="1">
        <p:scale>
          <a:sx n="69" d="100"/>
          <a:sy n="69" d="100"/>
        </p:scale>
        <p:origin x="1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F2649-029C-4FA8-A4AE-C23CDB2E5417}" type="datetimeFigureOut">
              <a:rPr lang="en-GB" smtClean="0"/>
              <a:t>19/12/2019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5DBA7-5D48-44B8-93C2-9939B9D5E41A}" type="slidenum">
              <a:rPr lang="en-GB" smtClean="0"/>
              <a:t>‹#›</a:t>
            </a:fld>
            <a:endParaRPr lang="en-GB"/>
          </a:p>
        </p:txBody>
      </p:sp>
    </p:spTree>
    <p:extLst>
      <p:ext uri="{BB962C8B-B14F-4D97-AF65-F5344CB8AC3E}">
        <p14:creationId xmlns:p14="http://schemas.microsoft.com/office/powerpoint/2010/main" val="15019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ikihow.com/Tie-a-Ballo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Normal paper could be used but tissue paper works particularly well. Learners could also cut out other animal shapes if they wish - they could then be asked to identify each animal. If learners are struggling then animals could be pre-cut, or a template could be provided. Teacher should demonstrate first, including safe use of scissors.</a:t>
            </a:r>
          </a:p>
        </p:txBody>
      </p:sp>
      <p:sp>
        <p:nvSpPr>
          <p:cNvPr id="4" name="Slide Number Placeholder 3"/>
          <p:cNvSpPr>
            <a:spLocks noGrp="1"/>
          </p:cNvSpPr>
          <p:nvPr>
            <p:ph type="sldNum" sz="quarter" idx="5"/>
          </p:nvPr>
        </p:nvSpPr>
        <p:spPr/>
        <p:txBody>
          <a:bodyPr/>
          <a:lstStyle/>
          <a:p>
            <a:fld id="{A8F5DBA7-5D48-44B8-93C2-9939B9D5E41A}" type="slidenum">
              <a:rPr lang="en-GB" smtClean="0"/>
              <a:t>2</a:t>
            </a:fld>
            <a:endParaRPr lang="en-GB"/>
          </a:p>
        </p:txBody>
      </p:sp>
    </p:spTree>
    <p:extLst>
      <p:ext uri="{BB962C8B-B14F-4D97-AF65-F5344CB8AC3E}">
        <p14:creationId xmlns:p14="http://schemas.microsoft.com/office/powerpoint/2010/main" val="185558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Tying the end of a balloon can be tricky. If learners struggle to do this the teacher could complete this step in advance for </a:t>
            </a:r>
            <a:r>
              <a:rPr lang="en-GB"/>
              <a:t>the them. </a:t>
            </a:r>
            <a:r>
              <a:rPr lang="en-GB" dirty="0"/>
              <a:t>The following website shows how to tie a balloon correctly. </a:t>
            </a:r>
            <a:r>
              <a:rPr lang="en-GB" dirty="0">
                <a:hlinkClick r:id="rId3"/>
              </a:rPr>
              <a:t>https://www.wikihow.com/Tie-a-Balloon</a:t>
            </a:r>
            <a:endParaRPr lang="en-GB" dirty="0"/>
          </a:p>
          <a:p>
            <a:endParaRPr lang="en-GB" dirty="0"/>
          </a:p>
        </p:txBody>
      </p:sp>
      <p:sp>
        <p:nvSpPr>
          <p:cNvPr id="4" name="Slide Number Placeholder 3"/>
          <p:cNvSpPr>
            <a:spLocks noGrp="1"/>
          </p:cNvSpPr>
          <p:nvPr>
            <p:ph type="sldNum" sz="quarter" idx="5"/>
          </p:nvPr>
        </p:nvSpPr>
        <p:spPr/>
        <p:txBody>
          <a:bodyPr/>
          <a:lstStyle/>
          <a:p>
            <a:fld id="{A8F5DBA7-5D48-44B8-93C2-9939B9D5E41A}" type="slidenum">
              <a:rPr lang="en-GB" smtClean="0"/>
              <a:t>3</a:t>
            </a:fld>
            <a:endParaRPr lang="en-GB"/>
          </a:p>
        </p:txBody>
      </p:sp>
    </p:spTree>
    <p:extLst>
      <p:ext uri="{BB962C8B-B14F-4D97-AF65-F5344CB8AC3E}">
        <p14:creationId xmlns:p14="http://schemas.microsoft.com/office/powerpoint/2010/main" val="209536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potential for ‘horseplay’ if using hair to create the static electricity, so a jumper would </a:t>
            </a:r>
            <a:r>
              <a:rPr lang="en-GB"/>
              <a:t>be preferable!</a:t>
            </a:r>
            <a:endParaRPr lang="en-GB" dirty="0"/>
          </a:p>
        </p:txBody>
      </p:sp>
      <p:sp>
        <p:nvSpPr>
          <p:cNvPr id="4" name="Slide Number Placeholder 3"/>
          <p:cNvSpPr>
            <a:spLocks noGrp="1"/>
          </p:cNvSpPr>
          <p:nvPr>
            <p:ph type="sldNum" sz="quarter" idx="5"/>
          </p:nvPr>
        </p:nvSpPr>
        <p:spPr/>
        <p:txBody>
          <a:bodyPr/>
          <a:lstStyle/>
          <a:p>
            <a:fld id="{A8F5DBA7-5D48-44B8-93C2-9939B9D5E41A}" type="slidenum">
              <a:rPr lang="en-GB" smtClean="0"/>
              <a:t>4</a:t>
            </a:fld>
            <a:endParaRPr lang="en-GB"/>
          </a:p>
        </p:txBody>
      </p:sp>
    </p:spTree>
    <p:extLst>
      <p:ext uri="{BB962C8B-B14F-4D97-AF65-F5344CB8AC3E}">
        <p14:creationId xmlns:p14="http://schemas.microsoft.com/office/powerpoint/2010/main" val="35942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F5DBA7-5D48-44B8-93C2-9939B9D5E41A}" type="slidenum">
              <a:rPr lang="en-GB" smtClean="0"/>
              <a:t>5</a:t>
            </a:fld>
            <a:endParaRPr lang="en-GB"/>
          </a:p>
        </p:txBody>
      </p:sp>
    </p:spTree>
    <p:extLst>
      <p:ext uri="{BB962C8B-B14F-4D97-AF65-F5344CB8AC3E}">
        <p14:creationId xmlns:p14="http://schemas.microsoft.com/office/powerpoint/2010/main" val="345114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why they think the cats pounce onto and then stick to the balloon. Explain that the balloon is charged with static electricity when it is rubbed against the jumper or hair. The tissue paper cats are attracted to this so ‘pounce’ up towards the balloon and stick to it. When this static charge wears off, the cats will fall back off the balloon. Learners could repeat the experiment using bigger and smaller cat shapes, different types of paper and different lengths of time when rubbing the balloon, investigating </a:t>
            </a:r>
            <a:r>
              <a:rPr lang="en-GB"/>
              <a:t>any changes </a:t>
            </a:r>
            <a:r>
              <a:rPr lang="en-GB" dirty="0"/>
              <a:t>in the outcome. For example does this affect the time that the cats stay stuck to the balloon?</a:t>
            </a:r>
          </a:p>
        </p:txBody>
      </p:sp>
      <p:sp>
        <p:nvSpPr>
          <p:cNvPr id="4" name="Slide Number Placeholder 3"/>
          <p:cNvSpPr>
            <a:spLocks noGrp="1"/>
          </p:cNvSpPr>
          <p:nvPr>
            <p:ph type="sldNum" sz="quarter" idx="5"/>
          </p:nvPr>
        </p:nvSpPr>
        <p:spPr/>
        <p:txBody>
          <a:bodyPr/>
          <a:lstStyle/>
          <a:p>
            <a:fld id="{A8F5DBA7-5D48-44B8-93C2-9939B9D5E41A}" type="slidenum">
              <a:rPr lang="en-GB" smtClean="0"/>
              <a:t>6</a:t>
            </a:fld>
            <a:endParaRPr lang="en-GB"/>
          </a:p>
        </p:txBody>
      </p:sp>
    </p:spTree>
    <p:extLst>
      <p:ext uri="{BB962C8B-B14F-4D97-AF65-F5344CB8AC3E}">
        <p14:creationId xmlns:p14="http://schemas.microsoft.com/office/powerpoint/2010/main" val="127257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77050-81DB-4CBD-BFB7-EA21DD03C5F9}"/>
              </a:ext>
            </a:extLst>
          </p:cNvPr>
          <p:cNvSpPr txBox="1"/>
          <p:nvPr/>
        </p:nvSpPr>
        <p:spPr>
          <a:xfrm>
            <a:off x="1007604" y="1149569"/>
            <a:ext cx="7128792" cy="830997"/>
          </a:xfrm>
          <a:prstGeom prst="rect">
            <a:avLst/>
          </a:prstGeom>
          <a:noFill/>
        </p:spPr>
        <p:txBody>
          <a:bodyPr wrap="square" rtlCol="0">
            <a:spAutoFit/>
          </a:bodyPr>
          <a:lstStyle/>
          <a:p>
            <a:pPr algn="ctr"/>
            <a:r>
              <a:rPr lang="en-GB" sz="4800" b="1">
                <a:solidFill>
                  <a:srgbClr val="0093D3"/>
                </a:solidFill>
                <a:latin typeface="Arial"/>
                <a:cs typeface="Arial"/>
              </a:rPr>
              <a:t>Pouncing Cats</a:t>
            </a:r>
            <a:endParaRPr lang="en-GB" sz="4800" b="1" dirty="0">
              <a:solidFill>
                <a:srgbClr val="0093D3"/>
              </a:solidFill>
              <a:latin typeface="Arial"/>
              <a:cs typeface="Arial"/>
            </a:endParaRPr>
          </a:p>
        </p:txBody>
      </p:sp>
      <p:sp>
        <p:nvSpPr>
          <p:cNvPr id="3" name="TextBox 2">
            <a:extLst>
              <a:ext uri="{FF2B5EF4-FFF2-40B4-BE49-F238E27FC236}">
                <a16:creationId xmlns:a16="http://schemas.microsoft.com/office/drawing/2014/main" id="{239E8A0F-60F2-484B-81BC-BD2AAE0A6EC2}"/>
              </a:ext>
            </a:extLst>
          </p:cNvPr>
          <p:cNvSpPr txBox="1"/>
          <p:nvPr/>
        </p:nvSpPr>
        <p:spPr>
          <a:xfrm>
            <a:off x="1303020" y="5046646"/>
            <a:ext cx="661797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Using static electricity to make tissue paper cats ‘pounce’ onto a balloon</a:t>
            </a:r>
          </a:p>
        </p:txBody>
      </p:sp>
      <p:grpSp>
        <p:nvGrpSpPr>
          <p:cNvPr id="5" name="Group 4">
            <a:extLst>
              <a:ext uri="{FF2B5EF4-FFF2-40B4-BE49-F238E27FC236}">
                <a16:creationId xmlns:a16="http://schemas.microsoft.com/office/drawing/2014/main" id="{F0A1CE9B-74C6-4D80-BD43-1D48744F0676}"/>
              </a:ext>
            </a:extLst>
          </p:cNvPr>
          <p:cNvGrpSpPr/>
          <p:nvPr/>
        </p:nvGrpSpPr>
        <p:grpSpPr>
          <a:xfrm>
            <a:off x="1737914" y="2215305"/>
            <a:ext cx="5098887" cy="2596602"/>
            <a:chOff x="1492832" y="2096179"/>
            <a:chExt cx="5525314" cy="2834854"/>
          </a:xfrm>
        </p:grpSpPr>
        <p:pic>
          <p:nvPicPr>
            <p:cNvPr id="1026" name="Picture 2" descr="Balloon, Floating, Orange, Party, Celebrate">
              <a:extLst>
                <a:ext uri="{FF2B5EF4-FFF2-40B4-BE49-F238E27FC236}">
                  <a16:creationId xmlns:a16="http://schemas.microsoft.com/office/drawing/2014/main" id="{3FFAB7C0-7855-47BB-867F-02B352902E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49"/>
            <a:stretch/>
          </p:blipFill>
          <p:spPr bwMode="auto">
            <a:xfrm>
              <a:off x="1492832" y="2096179"/>
              <a:ext cx="2814724" cy="28348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t, Kitten, Animal, Domestic Cat, Is">
              <a:extLst>
                <a:ext uri="{FF2B5EF4-FFF2-40B4-BE49-F238E27FC236}">
                  <a16:creationId xmlns:a16="http://schemas.microsoft.com/office/drawing/2014/main" id="{0A948AC4-8080-4CB3-ABE6-2D973D4A4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57363">
              <a:off x="4321257" y="2521576"/>
              <a:ext cx="1011862" cy="830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t, Kitten, Animal, Domestic Cat, Is">
              <a:extLst>
                <a:ext uri="{FF2B5EF4-FFF2-40B4-BE49-F238E27FC236}">
                  <a16:creationId xmlns:a16="http://schemas.microsoft.com/office/drawing/2014/main" id="{19853EB4-A284-4F30-AF9C-EE2D3E979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57363">
              <a:off x="6096716" y="2675547"/>
              <a:ext cx="1011862" cy="8309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 Kitten, Animal, Domestic Cat, Is">
              <a:extLst>
                <a:ext uri="{FF2B5EF4-FFF2-40B4-BE49-F238E27FC236}">
                  <a16:creationId xmlns:a16="http://schemas.microsoft.com/office/drawing/2014/main" id="{1840A0E7-B152-42D6-B814-3ADFE466F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57363">
              <a:off x="5165972" y="3624756"/>
              <a:ext cx="1011862" cy="8309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18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63FDB-478E-48C1-89D8-AE15BA110D28}"/>
              </a:ext>
            </a:extLst>
          </p:cNvPr>
          <p:cNvSpPr>
            <a:spLocks noGrp="1"/>
          </p:cNvSpPr>
          <p:nvPr>
            <p:ph type="title"/>
          </p:nvPr>
        </p:nvSpPr>
        <p:spPr>
          <a:xfrm>
            <a:off x="628650" y="1036949"/>
            <a:ext cx="7886700" cy="1030812"/>
          </a:xfrm>
        </p:spPr>
        <p:txBody>
          <a:bodyPr>
            <a:normAutofit/>
          </a:bodyPr>
          <a:lstStyle/>
          <a:p>
            <a:r>
              <a:rPr lang="en-GB" b="1" dirty="0"/>
              <a:t>Making your cats</a:t>
            </a:r>
          </a:p>
        </p:txBody>
      </p:sp>
      <p:sp>
        <p:nvSpPr>
          <p:cNvPr id="7" name="Content Placeholder 2">
            <a:extLst>
              <a:ext uri="{FF2B5EF4-FFF2-40B4-BE49-F238E27FC236}">
                <a16:creationId xmlns:a16="http://schemas.microsoft.com/office/drawing/2014/main" id="{E0EDA55C-ABD4-4909-B803-251F5C8BE454}"/>
              </a:ext>
            </a:extLst>
          </p:cNvPr>
          <p:cNvSpPr>
            <a:spLocks noGrp="1"/>
          </p:cNvSpPr>
          <p:nvPr>
            <p:ph idx="1"/>
          </p:nvPr>
        </p:nvSpPr>
        <p:spPr>
          <a:xfrm>
            <a:off x="628650" y="2067761"/>
            <a:ext cx="3408371" cy="3512907"/>
          </a:xfrm>
        </p:spPr>
        <p:txBody>
          <a:bodyPr>
            <a:noAutofit/>
          </a:bodyPr>
          <a:lstStyle/>
          <a:p>
            <a:r>
              <a:rPr lang="en-GB" sz="3200" b="1" dirty="0"/>
              <a:t>Cut</a:t>
            </a:r>
            <a:r>
              <a:rPr lang="en-GB" sz="3200" dirty="0"/>
              <a:t> your </a:t>
            </a:r>
            <a:r>
              <a:rPr lang="en-GB" sz="3200" b="1" dirty="0"/>
              <a:t>tissue paper</a:t>
            </a:r>
            <a:r>
              <a:rPr lang="en-GB" sz="3200" dirty="0"/>
              <a:t> into small </a:t>
            </a:r>
            <a:r>
              <a:rPr lang="en-GB" sz="3200" b="1" dirty="0"/>
              <a:t>cat shapes.</a:t>
            </a:r>
          </a:p>
          <a:p>
            <a:r>
              <a:rPr lang="en-GB" sz="3200" dirty="0"/>
              <a:t>Use </a:t>
            </a:r>
            <a:r>
              <a:rPr lang="en-GB" sz="3200" b="1" dirty="0"/>
              <a:t>different coloured </a:t>
            </a:r>
            <a:r>
              <a:rPr lang="en-GB" sz="3200" dirty="0"/>
              <a:t>tissue paper to make different coloured cats!</a:t>
            </a:r>
          </a:p>
        </p:txBody>
      </p:sp>
      <p:pic>
        <p:nvPicPr>
          <p:cNvPr id="3" name="Picture 2" descr="A picture containing sitting, table, small, wooden&#10;&#10;Description automatically generated">
            <a:extLst>
              <a:ext uri="{FF2B5EF4-FFF2-40B4-BE49-F238E27FC236}">
                <a16:creationId xmlns:a16="http://schemas.microsoft.com/office/drawing/2014/main" id="{A0DF60A0-FA30-4B02-A9F1-6C2FF5FE4250}"/>
              </a:ext>
            </a:extLst>
          </p:cNvPr>
          <p:cNvPicPr>
            <a:picLocks noChangeAspect="1"/>
          </p:cNvPicPr>
          <p:nvPr/>
        </p:nvPicPr>
        <p:blipFill rotWithShape="1">
          <a:blip r:embed="rId4"/>
          <a:srcRect l="16850" t="7411" r="9012" b="2918"/>
          <a:stretch/>
        </p:blipFill>
        <p:spPr>
          <a:xfrm rot="5400000">
            <a:off x="4891646" y="2229775"/>
            <a:ext cx="3488477" cy="3164449"/>
          </a:xfrm>
          <a:prstGeom prst="rect">
            <a:avLst/>
          </a:prstGeom>
        </p:spPr>
      </p:pic>
      <p:pic>
        <p:nvPicPr>
          <p:cNvPr id="10" name="Picture 2" descr="Cat, Kitten, Animal, Domestic Cat, Is">
            <a:extLst>
              <a:ext uri="{FF2B5EF4-FFF2-40B4-BE49-F238E27FC236}">
                <a16:creationId xmlns:a16="http://schemas.microsoft.com/office/drawing/2014/main" id="{BBF8B9D6-FF91-4A88-BF0C-507B19E80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027" y="4014027"/>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t, Kitten, Animal, Domestic Cat, Is">
            <a:extLst>
              <a:ext uri="{FF2B5EF4-FFF2-40B4-BE49-F238E27FC236}">
                <a16:creationId xmlns:a16="http://schemas.microsoft.com/office/drawing/2014/main" id="{BEB4ED1C-FC15-424A-B4C9-9B1141E02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834" y="3368404"/>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t, Kitten, Animal, Domestic Cat, Is">
            <a:extLst>
              <a:ext uri="{FF2B5EF4-FFF2-40B4-BE49-F238E27FC236}">
                <a16:creationId xmlns:a16="http://schemas.microsoft.com/office/drawing/2014/main" id="{4230964D-4F4B-45BD-9E91-D11327AE6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436" y="4067807"/>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t, Kitten, Animal, Domestic Cat, Is">
            <a:extLst>
              <a:ext uri="{FF2B5EF4-FFF2-40B4-BE49-F238E27FC236}">
                <a16:creationId xmlns:a16="http://schemas.microsoft.com/office/drawing/2014/main" id="{BFD9A0C0-0A8E-469E-89A6-2660A18A1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328" y="2684218"/>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Kitten, Animal, Domestic Cat, Is">
            <a:extLst>
              <a:ext uri="{FF2B5EF4-FFF2-40B4-BE49-F238E27FC236}">
                <a16:creationId xmlns:a16="http://schemas.microsoft.com/office/drawing/2014/main" id="{F671A6E8-F1D2-46AA-BF8A-383901CA2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472" y="3395294"/>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Kitten, Animal, Domestic Cat, Is">
            <a:extLst>
              <a:ext uri="{FF2B5EF4-FFF2-40B4-BE49-F238E27FC236}">
                <a16:creationId xmlns:a16="http://schemas.microsoft.com/office/drawing/2014/main" id="{D44B6A04-41DB-43BD-AA91-E2EAD7FDE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0825" y="2776561"/>
            <a:ext cx="753398" cy="6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63FDB-478E-48C1-89D8-AE15BA110D28}"/>
              </a:ext>
            </a:extLst>
          </p:cNvPr>
          <p:cNvSpPr>
            <a:spLocks noGrp="1"/>
          </p:cNvSpPr>
          <p:nvPr>
            <p:ph type="title"/>
          </p:nvPr>
        </p:nvSpPr>
        <p:spPr>
          <a:xfrm>
            <a:off x="628650" y="1036949"/>
            <a:ext cx="7886700" cy="1030812"/>
          </a:xfrm>
        </p:spPr>
        <p:txBody>
          <a:bodyPr/>
          <a:lstStyle/>
          <a:p>
            <a:r>
              <a:rPr lang="en-GB" b="1" dirty="0"/>
              <a:t>Blowing up the balloon </a:t>
            </a:r>
          </a:p>
        </p:txBody>
      </p:sp>
      <p:sp>
        <p:nvSpPr>
          <p:cNvPr id="7" name="Content Placeholder 2">
            <a:extLst>
              <a:ext uri="{FF2B5EF4-FFF2-40B4-BE49-F238E27FC236}">
                <a16:creationId xmlns:a16="http://schemas.microsoft.com/office/drawing/2014/main" id="{E0EDA55C-ABD4-4909-B803-251F5C8BE454}"/>
              </a:ext>
            </a:extLst>
          </p:cNvPr>
          <p:cNvSpPr>
            <a:spLocks noGrp="1"/>
          </p:cNvSpPr>
          <p:nvPr>
            <p:ph idx="1"/>
          </p:nvPr>
        </p:nvSpPr>
        <p:spPr>
          <a:xfrm>
            <a:off x="628650" y="2067761"/>
            <a:ext cx="3829050" cy="3512907"/>
          </a:xfrm>
        </p:spPr>
        <p:txBody>
          <a:bodyPr>
            <a:noAutofit/>
          </a:bodyPr>
          <a:lstStyle/>
          <a:p>
            <a:r>
              <a:rPr lang="en-GB" sz="3200" b="1" dirty="0"/>
              <a:t>Blow up </a:t>
            </a:r>
            <a:r>
              <a:rPr lang="en-GB" sz="3200" dirty="0"/>
              <a:t>your balloon until it is </a:t>
            </a:r>
            <a:r>
              <a:rPr lang="en-GB" sz="3200" b="1" dirty="0"/>
              <a:t>full of air.</a:t>
            </a:r>
          </a:p>
          <a:p>
            <a:r>
              <a:rPr lang="en-GB" sz="3200" b="1" dirty="0"/>
              <a:t>Tie the end </a:t>
            </a:r>
            <a:r>
              <a:rPr lang="en-GB" sz="3200" dirty="0"/>
              <a:t>of the balloon so that the air </a:t>
            </a:r>
            <a:r>
              <a:rPr lang="en-GB" sz="3200" b="1" dirty="0"/>
              <a:t>does not escape.</a:t>
            </a:r>
          </a:p>
        </p:txBody>
      </p:sp>
      <p:pic>
        <p:nvPicPr>
          <p:cNvPr id="8" name="Picture 2" descr="Balloon, Floating, Orange, Party, Celebrate">
            <a:extLst>
              <a:ext uri="{FF2B5EF4-FFF2-40B4-BE49-F238E27FC236}">
                <a16:creationId xmlns:a16="http://schemas.microsoft.com/office/drawing/2014/main" id="{F4A285A9-6D83-478F-BD11-9F3EF7D46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949"/>
          <a:stretch/>
        </p:blipFill>
        <p:spPr bwMode="auto">
          <a:xfrm>
            <a:off x="5408635" y="2067761"/>
            <a:ext cx="2768918" cy="27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9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63FDB-478E-48C1-89D8-AE15BA110D28}"/>
              </a:ext>
            </a:extLst>
          </p:cNvPr>
          <p:cNvSpPr>
            <a:spLocks noGrp="1"/>
          </p:cNvSpPr>
          <p:nvPr>
            <p:ph type="title"/>
          </p:nvPr>
        </p:nvSpPr>
        <p:spPr>
          <a:xfrm>
            <a:off x="628650" y="1036949"/>
            <a:ext cx="7886700" cy="1030812"/>
          </a:xfrm>
        </p:spPr>
        <p:txBody>
          <a:bodyPr>
            <a:normAutofit/>
          </a:bodyPr>
          <a:lstStyle/>
          <a:p>
            <a:r>
              <a:rPr lang="en-GB" b="1" dirty="0"/>
              <a:t>Making static electricity</a:t>
            </a:r>
          </a:p>
        </p:txBody>
      </p:sp>
      <p:sp>
        <p:nvSpPr>
          <p:cNvPr id="7" name="Content Placeholder 2">
            <a:extLst>
              <a:ext uri="{FF2B5EF4-FFF2-40B4-BE49-F238E27FC236}">
                <a16:creationId xmlns:a16="http://schemas.microsoft.com/office/drawing/2014/main" id="{E0EDA55C-ABD4-4909-B803-251F5C8BE454}"/>
              </a:ext>
            </a:extLst>
          </p:cNvPr>
          <p:cNvSpPr>
            <a:spLocks noGrp="1"/>
          </p:cNvSpPr>
          <p:nvPr>
            <p:ph idx="1"/>
          </p:nvPr>
        </p:nvSpPr>
        <p:spPr>
          <a:xfrm>
            <a:off x="628649" y="2067761"/>
            <a:ext cx="3828517" cy="3512907"/>
          </a:xfrm>
        </p:spPr>
        <p:txBody>
          <a:bodyPr>
            <a:noAutofit/>
          </a:bodyPr>
          <a:lstStyle/>
          <a:p>
            <a:r>
              <a:rPr lang="en-GB" sz="3200" b="1" dirty="0"/>
              <a:t>Rub </a:t>
            </a:r>
            <a:r>
              <a:rPr lang="en-GB" sz="3200" dirty="0"/>
              <a:t>the balloon against your </a:t>
            </a:r>
            <a:r>
              <a:rPr lang="en-GB" sz="3200" b="1" dirty="0"/>
              <a:t>jumper </a:t>
            </a:r>
            <a:r>
              <a:rPr lang="en-GB" sz="3200" dirty="0"/>
              <a:t>several times</a:t>
            </a:r>
            <a:r>
              <a:rPr lang="en-GB" sz="3200" b="1" dirty="0"/>
              <a:t>.</a:t>
            </a:r>
          </a:p>
          <a:p>
            <a:r>
              <a:rPr lang="en-GB" sz="3200" dirty="0"/>
              <a:t>If you </a:t>
            </a:r>
            <a:r>
              <a:rPr lang="en-GB" sz="3200" b="1" dirty="0"/>
              <a:t>don’t</a:t>
            </a:r>
            <a:r>
              <a:rPr lang="en-GB" sz="3200" dirty="0"/>
              <a:t> have a jumper on, you could use your </a:t>
            </a:r>
            <a:r>
              <a:rPr lang="en-GB" sz="3200" b="1" dirty="0"/>
              <a:t>hair</a:t>
            </a:r>
            <a:r>
              <a:rPr lang="en-GB" sz="3200" dirty="0"/>
              <a:t> instead!</a:t>
            </a:r>
          </a:p>
        </p:txBody>
      </p:sp>
      <p:pic>
        <p:nvPicPr>
          <p:cNvPr id="2050" name="Picture 2" descr="Blouse, Clothes, Clothing, Colorful, Drawing, Fashion">
            <a:extLst>
              <a:ext uri="{FF2B5EF4-FFF2-40B4-BE49-F238E27FC236}">
                <a16:creationId xmlns:a16="http://schemas.microsoft.com/office/drawing/2014/main" id="{03BF7974-AAA8-4511-A066-7FD72FAC33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634" r="76813" b="24241"/>
          <a:stretch/>
        </p:blipFill>
        <p:spPr bwMode="auto">
          <a:xfrm>
            <a:off x="5019715" y="1843866"/>
            <a:ext cx="3290271" cy="32980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lloon, Floating, Orange, Party, Celebrate">
            <a:extLst>
              <a:ext uri="{FF2B5EF4-FFF2-40B4-BE49-F238E27FC236}">
                <a16:creationId xmlns:a16="http://schemas.microsoft.com/office/drawing/2014/main" id="{635F24FE-D1F5-4E01-AEC5-4BC78D5181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949"/>
          <a:stretch/>
        </p:blipFill>
        <p:spPr bwMode="auto">
          <a:xfrm>
            <a:off x="4686836" y="2680409"/>
            <a:ext cx="1486550" cy="149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7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63FDB-478E-48C1-89D8-AE15BA110D28}"/>
              </a:ext>
            </a:extLst>
          </p:cNvPr>
          <p:cNvSpPr>
            <a:spLocks noGrp="1"/>
          </p:cNvSpPr>
          <p:nvPr>
            <p:ph type="title"/>
          </p:nvPr>
        </p:nvSpPr>
        <p:spPr>
          <a:xfrm>
            <a:off x="628650" y="1036949"/>
            <a:ext cx="7886700" cy="1030812"/>
          </a:xfrm>
        </p:spPr>
        <p:txBody>
          <a:bodyPr>
            <a:normAutofit/>
          </a:bodyPr>
          <a:lstStyle/>
          <a:p>
            <a:r>
              <a:rPr lang="en-GB" b="1" dirty="0"/>
              <a:t>Making your cats pounce!</a:t>
            </a:r>
          </a:p>
        </p:txBody>
      </p:sp>
      <p:sp>
        <p:nvSpPr>
          <p:cNvPr id="7" name="Content Placeholder 2">
            <a:extLst>
              <a:ext uri="{FF2B5EF4-FFF2-40B4-BE49-F238E27FC236}">
                <a16:creationId xmlns:a16="http://schemas.microsoft.com/office/drawing/2014/main" id="{E0EDA55C-ABD4-4909-B803-251F5C8BE454}"/>
              </a:ext>
            </a:extLst>
          </p:cNvPr>
          <p:cNvSpPr>
            <a:spLocks noGrp="1"/>
          </p:cNvSpPr>
          <p:nvPr>
            <p:ph idx="1"/>
          </p:nvPr>
        </p:nvSpPr>
        <p:spPr>
          <a:xfrm>
            <a:off x="628650" y="2067761"/>
            <a:ext cx="3470522" cy="3512907"/>
          </a:xfrm>
        </p:spPr>
        <p:txBody>
          <a:bodyPr>
            <a:noAutofit/>
          </a:bodyPr>
          <a:lstStyle/>
          <a:p>
            <a:r>
              <a:rPr lang="en-GB" sz="3200" b="1" dirty="0"/>
              <a:t>Hold</a:t>
            </a:r>
            <a:r>
              <a:rPr lang="en-GB" sz="3200" dirty="0"/>
              <a:t> your </a:t>
            </a:r>
            <a:r>
              <a:rPr lang="en-GB" sz="3200" b="1" dirty="0"/>
              <a:t>balloon</a:t>
            </a:r>
            <a:r>
              <a:rPr lang="en-GB" sz="3200" dirty="0"/>
              <a:t> just </a:t>
            </a:r>
            <a:r>
              <a:rPr lang="en-GB" sz="3200" b="1" dirty="0"/>
              <a:t>above</a:t>
            </a:r>
            <a:r>
              <a:rPr lang="en-GB" sz="3200" dirty="0"/>
              <a:t> your </a:t>
            </a:r>
            <a:r>
              <a:rPr lang="en-GB" sz="3200" b="1" dirty="0"/>
              <a:t>cat </a:t>
            </a:r>
            <a:r>
              <a:rPr lang="en-GB" sz="3200" dirty="0"/>
              <a:t>shapes.</a:t>
            </a:r>
          </a:p>
          <a:p>
            <a:r>
              <a:rPr lang="en-GB" sz="3200" dirty="0"/>
              <a:t>They should </a:t>
            </a:r>
            <a:r>
              <a:rPr lang="en-GB" sz="3200" b="1" dirty="0"/>
              <a:t>‘pounce’ </a:t>
            </a:r>
            <a:r>
              <a:rPr lang="en-GB" sz="3200" dirty="0"/>
              <a:t>onto the balloon and </a:t>
            </a:r>
            <a:r>
              <a:rPr lang="en-GB" sz="3200" b="1" dirty="0"/>
              <a:t>stick to it!</a:t>
            </a:r>
          </a:p>
        </p:txBody>
      </p:sp>
      <p:grpSp>
        <p:nvGrpSpPr>
          <p:cNvPr id="5" name="Group 4">
            <a:extLst>
              <a:ext uri="{FF2B5EF4-FFF2-40B4-BE49-F238E27FC236}">
                <a16:creationId xmlns:a16="http://schemas.microsoft.com/office/drawing/2014/main" id="{FA8FD715-547D-432B-9DBC-C364A0EE6CD7}"/>
              </a:ext>
            </a:extLst>
          </p:cNvPr>
          <p:cNvGrpSpPr/>
          <p:nvPr/>
        </p:nvGrpSpPr>
        <p:grpSpPr>
          <a:xfrm>
            <a:off x="4572000" y="2089341"/>
            <a:ext cx="4109775" cy="3196091"/>
            <a:chOff x="5106979" y="2154593"/>
            <a:chExt cx="3554700" cy="2876807"/>
          </a:xfrm>
        </p:grpSpPr>
        <p:pic>
          <p:nvPicPr>
            <p:cNvPr id="8" name="Picture 2" descr="Balloon, Floating, Orange, Party, Celebrate">
              <a:extLst>
                <a:ext uri="{FF2B5EF4-FFF2-40B4-BE49-F238E27FC236}">
                  <a16:creationId xmlns:a16="http://schemas.microsoft.com/office/drawing/2014/main" id="{7B2C5A6F-5261-40DC-B358-DC31A8A74A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949"/>
            <a:stretch/>
          </p:blipFill>
          <p:spPr bwMode="auto">
            <a:xfrm rot="3334847">
              <a:off x="5737805" y="2147848"/>
              <a:ext cx="1886285" cy="1899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054500-8F2C-41CE-8E12-2F39D0D8A11C}"/>
                </a:ext>
              </a:extLst>
            </p:cNvPr>
            <p:cNvSpPr/>
            <p:nvPr/>
          </p:nvSpPr>
          <p:spPr>
            <a:xfrm>
              <a:off x="5106979" y="4790240"/>
              <a:ext cx="3554700" cy="241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Cat, Kitten, Animal, Domestic Cat, Is">
              <a:extLst>
                <a:ext uri="{FF2B5EF4-FFF2-40B4-BE49-F238E27FC236}">
                  <a16:creationId xmlns:a16="http://schemas.microsoft.com/office/drawing/2014/main" id="{43A2BEBE-9FE9-469F-B2BE-878EA2F05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918" y="4060304"/>
              <a:ext cx="810822" cy="665893"/>
            </a:xfrm>
            <a:prstGeom prst="rect">
              <a:avLst/>
            </a:prstGeom>
            <a:solidFill>
              <a:srgbClr val="FFFFFF"/>
            </a:solidFill>
          </p:spPr>
        </p:pic>
        <p:cxnSp>
          <p:nvCxnSpPr>
            <p:cNvPr id="4" name="Straight Arrow Connector 3">
              <a:extLst>
                <a:ext uri="{FF2B5EF4-FFF2-40B4-BE49-F238E27FC236}">
                  <a16:creationId xmlns:a16="http://schemas.microsoft.com/office/drawing/2014/main" id="{C1F0F767-8DD4-4A46-A572-3A5A6292D565}"/>
                </a:ext>
              </a:extLst>
            </p:cNvPr>
            <p:cNvCxnSpPr>
              <a:cxnSpLocks/>
              <a:stCxn id="9" idx="0"/>
            </p:cNvCxnSpPr>
            <p:nvPr/>
          </p:nvCxnSpPr>
          <p:spPr>
            <a:xfrm flipV="1">
              <a:off x="6884329" y="3273644"/>
              <a:ext cx="0" cy="7866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625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D63FDB-478E-48C1-89D8-AE15BA110D28}"/>
              </a:ext>
            </a:extLst>
          </p:cNvPr>
          <p:cNvSpPr>
            <a:spLocks noGrp="1"/>
          </p:cNvSpPr>
          <p:nvPr>
            <p:ph type="title"/>
          </p:nvPr>
        </p:nvSpPr>
        <p:spPr>
          <a:xfrm>
            <a:off x="628650" y="1036949"/>
            <a:ext cx="7886700" cy="1030812"/>
          </a:xfrm>
        </p:spPr>
        <p:txBody>
          <a:bodyPr>
            <a:normAutofit/>
          </a:bodyPr>
          <a:lstStyle/>
          <a:p>
            <a:r>
              <a:rPr lang="en-GB" b="1" dirty="0"/>
              <a:t>Why does this happen?</a:t>
            </a:r>
          </a:p>
        </p:txBody>
      </p:sp>
      <p:sp>
        <p:nvSpPr>
          <p:cNvPr id="7" name="Content Placeholder 2">
            <a:extLst>
              <a:ext uri="{FF2B5EF4-FFF2-40B4-BE49-F238E27FC236}">
                <a16:creationId xmlns:a16="http://schemas.microsoft.com/office/drawing/2014/main" id="{E0EDA55C-ABD4-4909-B803-251F5C8BE454}"/>
              </a:ext>
            </a:extLst>
          </p:cNvPr>
          <p:cNvSpPr>
            <a:spLocks noGrp="1"/>
          </p:cNvSpPr>
          <p:nvPr>
            <p:ph idx="1"/>
          </p:nvPr>
        </p:nvSpPr>
        <p:spPr>
          <a:xfrm>
            <a:off x="628649" y="2067761"/>
            <a:ext cx="3484707" cy="3512907"/>
          </a:xfrm>
        </p:spPr>
        <p:txBody>
          <a:bodyPr>
            <a:noAutofit/>
          </a:bodyPr>
          <a:lstStyle/>
          <a:p>
            <a:r>
              <a:rPr lang="en-GB" sz="3200" b="1" dirty="0"/>
              <a:t>Why</a:t>
            </a:r>
            <a:r>
              <a:rPr lang="en-GB" sz="3200" dirty="0"/>
              <a:t> do the cats </a:t>
            </a:r>
            <a:r>
              <a:rPr lang="en-GB" sz="3200" b="1" dirty="0"/>
              <a:t>‘pounce’ </a:t>
            </a:r>
            <a:r>
              <a:rPr lang="en-GB" sz="3200" dirty="0"/>
              <a:t>onto</a:t>
            </a:r>
            <a:r>
              <a:rPr lang="en-GB" sz="3200" b="1" dirty="0"/>
              <a:t> </a:t>
            </a:r>
            <a:r>
              <a:rPr lang="en-GB" sz="3200" dirty="0"/>
              <a:t>and then </a:t>
            </a:r>
            <a:r>
              <a:rPr lang="en-GB" sz="3200" b="1" dirty="0"/>
              <a:t>stick </a:t>
            </a:r>
            <a:r>
              <a:rPr lang="en-GB" sz="3200" dirty="0"/>
              <a:t>to the balloon?</a:t>
            </a:r>
          </a:p>
          <a:p>
            <a:r>
              <a:rPr lang="en-GB" sz="3200" b="1" dirty="0"/>
              <a:t>What </a:t>
            </a:r>
            <a:r>
              <a:rPr lang="en-GB" sz="3200" dirty="0"/>
              <a:t>is </a:t>
            </a:r>
            <a:r>
              <a:rPr lang="en-GB" sz="3200" b="1" dirty="0"/>
              <a:t>causing</a:t>
            </a:r>
            <a:r>
              <a:rPr lang="en-GB" sz="3200" dirty="0"/>
              <a:t> this to happen?</a:t>
            </a:r>
          </a:p>
        </p:txBody>
      </p:sp>
      <p:grpSp>
        <p:nvGrpSpPr>
          <p:cNvPr id="2" name="Group 1">
            <a:extLst>
              <a:ext uri="{FF2B5EF4-FFF2-40B4-BE49-F238E27FC236}">
                <a16:creationId xmlns:a16="http://schemas.microsoft.com/office/drawing/2014/main" id="{AF31061E-A581-41FF-A787-6DD3CCCC0816}"/>
              </a:ext>
            </a:extLst>
          </p:cNvPr>
          <p:cNvGrpSpPr/>
          <p:nvPr/>
        </p:nvGrpSpPr>
        <p:grpSpPr>
          <a:xfrm>
            <a:off x="4483296" y="2067761"/>
            <a:ext cx="3662114" cy="3411511"/>
            <a:chOff x="4765387" y="2169157"/>
            <a:chExt cx="3097935" cy="2955771"/>
          </a:xfrm>
        </p:grpSpPr>
        <p:pic>
          <p:nvPicPr>
            <p:cNvPr id="9" name="Picture 2" descr="Balloon, Floating, Orange, Party, Celebrate">
              <a:extLst>
                <a:ext uri="{FF2B5EF4-FFF2-40B4-BE49-F238E27FC236}">
                  <a16:creationId xmlns:a16="http://schemas.microsoft.com/office/drawing/2014/main" id="{ECDBA3E8-46C4-4483-A22E-7084488845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949"/>
            <a:stretch/>
          </p:blipFill>
          <p:spPr bwMode="auto">
            <a:xfrm rot="3334847">
              <a:off x="4836469" y="2098075"/>
              <a:ext cx="2955771" cy="3097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t, Kitten, Animal, Domestic Cat, Is">
              <a:extLst>
                <a:ext uri="{FF2B5EF4-FFF2-40B4-BE49-F238E27FC236}">
                  <a16:creationId xmlns:a16="http://schemas.microsoft.com/office/drawing/2014/main" id="{5EB463FC-3335-45E0-A485-6DCE567C4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55918">
              <a:off x="5690824" y="3780625"/>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t, Kitten, Animal, Domestic Cat, Is">
              <a:extLst>
                <a:ext uri="{FF2B5EF4-FFF2-40B4-BE49-F238E27FC236}">
                  <a16:creationId xmlns:a16="http://schemas.microsoft.com/office/drawing/2014/main" id="{9D4167DB-77CE-4802-8B7D-170522ECA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61728">
              <a:off x="6624117" y="3514847"/>
              <a:ext cx="753398" cy="6187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Kitten, Animal, Domestic Cat, Is">
              <a:extLst>
                <a:ext uri="{FF2B5EF4-FFF2-40B4-BE49-F238E27FC236}">
                  <a16:creationId xmlns:a16="http://schemas.microsoft.com/office/drawing/2014/main" id="{37B23072-A9C9-4555-A186-A4E50EA31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540" y="3079973"/>
              <a:ext cx="753398" cy="6187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5384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1070</TotalTime>
  <Words>409</Words>
  <Application>Microsoft Office PowerPoint</Application>
  <PresentationFormat>On-screen Show (4:3)</PresentationFormat>
  <Paragraphs>26</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Making your cats</vt:lpstr>
      <vt:lpstr>Blowing up the balloon </vt:lpstr>
      <vt:lpstr>Making static electricity</vt:lpstr>
      <vt:lpstr>Making your cats pounce!</vt:lpstr>
      <vt:lpstr>Why does this happen?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Pouncing cats</dc:title>
  <dc:creator>Attainment in Education</dc:creator>
  <cp:lastModifiedBy>Paul Anderson</cp:lastModifiedBy>
  <cp:revision>55</cp:revision>
  <dcterms:created xsi:type="dcterms:W3CDTF">2017-06-28T15:11:57Z</dcterms:created>
  <dcterms:modified xsi:type="dcterms:W3CDTF">2019-12-19T20:27:13Z</dcterms:modified>
</cp:coreProperties>
</file>