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8" r:id="rId2"/>
    <p:sldId id="259" r:id="rId3"/>
    <p:sldId id="260"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80794" autoAdjust="0"/>
  </p:normalViewPr>
  <p:slideViewPr>
    <p:cSldViewPr snapToGrid="0" snapToObjects="1">
      <p:cViewPr varScale="1">
        <p:scale>
          <a:sx n="61" d="100"/>
          <a:sy n="61" d="100"/>
        </p:scale>
        <p:origin x="53" y="12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FF2649-029C-4FA8-A4AE-C23CDB2E5417}" type="datetimeFigureOut">
              <a:rPr lang="en-GB" smtClean="0"/>
              <a:t>27/01/2020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5DBA7-5D48-44B8-93C2-9939B9D5E41A}" type="slidenum">
              <a:rPr lang="en-GB" smtClean="0"/>
              <a:t>‹#›</a:t>
            </a:fld>
            <a:endParaRPr lang="en-GB"/>
          </a:p>
        </p:txBody>
      </p:sp>
    </p:spTree>
    <p:extLst>
      <p:ext uri="{BB962C8B-B14F-4D97-AF65-F5344CB8AC3E}">
        <p14:creationId xmlns:p14="http://schemas.microsoft.com/office/powerpoint/2010/main" val="1501947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should see different colours reflecting off the back of the CD as they tilt it towards the light.</a:t>
            </a:r>
          </a:p>
        </p:txBody>
      </p:sp>
      <p:sp>
        <p:nvSpPr>
          <p:cNvPr id="4" name="Slide Number Placeholder 3"/>
          <p:cNvSpPr>
            <a:spLocks noGrp="1"/>
          </p:cNvSpPr>
          <p:nvPr>
            <p:ph type="sldNum" sz="quarter" idx="5"/>
          </p:nvPr>
        </p:nvSpPr>
        <p:spPr/>
        <p:txBody>
          <a:bodyPr/>
          <a:lstStyle/>
          <a:p>
            <a:fld id="{A8F5DBA7-5D48-44B8-93C2-9939B9D5E41A}" type="slidenum">
              <a:rPr lang="en-GB" smtClean="0"/>
              <a:t>2</a:t>
            </a:fld>
            <a:endParaRPr lang="en-GB"/>
          </a:p>
        </p:txBody>
      </p:sp>
    </p:spTree>
    <p:extLst>
      <p:ext uri="{BB962C8B-B14F-4D97-AF65-F5344CB8AC3E}">
        <p14:creationId xmlns:p14="http://schemas.microsoft.com/office/powerpoint/2010/main" val="2095364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paper should be stuck on the classroom wall, just above the level of the floor, with the CD placed in front of it. The paper should be a reasonable size, such as A3, for a good effect. Thin white card could be used instead. Some experimentation may be needed with placement of the paper and CD to get the effect just right. This can also be done without the paper against a white or lightly coloured blank wall.</a:t>
            </a:r>
          </a:p>
        </p:txBody>
      </p:sp>
      <p:sp>
        <p:nvSpPr>
          <p:cNvPr id="4" name="Slide Number Placeholder 3"/>
          <p:cNvSpPr>
            <a:spLocks noGrp="1"/>
          </p:cNvSpPr>
          <p:nvPr>
            <p:ph type="sldNum" sz="quarter" idx="5"/>
          </p:nvPr>
        </p:nvSpPr>
        <p:spPr/>
        <p:txBody>
          <a:bodyPr/>
          <a:lstStyle/>
          <a:p>
            <a:fld id="{A8F5DBA7-5D48-44B8-93C2-9939B9D5E41A}" type="slidenum">
              <a:rPr lang="en-GB" smtClean="0"/>
              <a:t>3</a:t>
            </a:fld>
            <a:endParaRPr lang="en-GB"/>
          </a:p>
        </p:txBody>
      </p:sp>
    </p:spTree>
    <p:extLst>
      <p:ext uri="{BB962C8B-B14F-4D97-AF65-F5344CB8AC3E}">
        <p14:creationId xmlns:p14="http://schemas.microsoft.com/office/powerpoint/2010/main" val="185558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Working in the dark can be potentially dangerous, so ensure all risk assessments are in place and learners are not moving around the room whilst the lights are switched off. Learners should see different colours reflect off the CD and onto the paper to create a rainbow effect. They could move the torch around to create different patterns of colour. Explain that the white light from the torch is made up of seven different colours. These are split into their separate colours by the CD and reflected onto the paper stuck to the wall, thus creating a rainbow effect! As an extension learners could make templates of different patterns, such as a snowflake, to create even more interesting visual effects on the paper.</a:t>
            </a:r>
          </a:p>
        </p:txBody>
      </p:sp>
      <p:sp>
        <p:nvSpPr>
          <p:cNvPr id="4" name="Slide Number Placeholder 3"/>
          <p:cNvSpPr>
            <a:spLocks noGrp="1"/>
          </p:cNvSpPr>
          <p:nvPr>
            <p:ph type="sldNum" sz="quarter" idx="5"/>
          </p:nvPr>
        </p:nvSpPr>
        <p:spPr/>
        <p:txBody>
          <a:bodyPr/>
          <a:lstStyle/>
          <a:p>
            <a:fld id="{A8F5DBA7-5D48-44B8-93C2-9939B9D5E41A}" type="slidenum">
              <a:rPr lang="en-GB" smtClean="0"/>
              <a:t>4</a:t>
            </a:fld>
            <a:endParaRPr lang="en-GB"/>
          </a:p>
        </p:txBody>
      </p:sp>
    </p:spTree>
    <p:extLst>
      <p:ext uri="{BB962C8B-B14F-4D97-AF65-F5344CB8AC3E}">
        <p14:creationId xmlns:p14="http://schemas.microsoft.com/office/powerpoint/2010/main" val="473077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1/27/2020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077050-81DB-4CBD-BFB7-EA21DD03C5F9}"/>
              </a:ext>
            </a:extLst>
          </p:cNvPr>
          <p:cNvSpPr txBox="1"/>
          <p:nvPr/>
        </p:nvSpPr>
        <p:spPr>
          <a:xfrm>
            <a:off x="1007604" y="1149569"/>
            <a:ext cx="7128792" cy="830997"/>
          </a:xfrm>
          <a:prstGeom prst="rect">
            <a:avLst/>
          </a:prstGeom>
          <a:noFill/>
        </p:spPr>
        <p:txBody>
          <a:bodyPr wrap="square" rtlCol="0">
            <a:spAutoFit/>
          </a:bodyPr>
          <a:lstStyle/>
          <a:p>
            <a:pPr algn="ctr"/>
            <a:r>
              <a:rPr lang="en-GB" sz="4800" b="1">
                <a:solidFill>
                  <a:srgbClr val="0093D3"/>
                </a:solidFill>
                <a:latin typeface="Arial"/>
                <a:cs typeface="Arial"/>
              </a:rPr>
              <a:t>Rainbow reflections </a:t>
            </a:r>
            <a:endParaRPr lang="en-GB" sz="4800" b="1" dirty="0">
              <a:solidFill>
                <a:srgbClr val="0093D3"/>
              </a:solidFill>
              <a:latin typeface="Arial"/>
              <a:cs typeface="Arial"/>
            </a:endParaRPr>
          </a:p>
        </p:txBody>
      </p:sp>
      <p:sp>
        <p:nvSpPr>
          <p:cNvPr id="3" name="TextBox 2">
            <a:extLst>
              <a:ext uri="{FF2B5EF4-FFF2-40B4-BE49-F238E27FC236}">
                <a16:creationId xmlns:a16="http://schemas.microsoft.com/office/drawing/2014/main" id="{239E8A0F-60F2-484B-81BC-BD2AAE0A6EC2}"/>
              </a:ext>
            </a:extLst>
          </p:cNvPr>
          <p:cNvSpPr txBox="1"/>
          <p:nvPr/>
        </p:nvSpPr>
        <p:spPr>
          <a:xfrm>
            <a:off x="630621" y="5477598"/>
            <a:ext cx="8135007"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Using paper and a CD to create rainbow reflection patterns</a:t>
            </a:r>
          </a:p>
        </p:txBody>
      </p:sp>
      <p:pic>
        <p:nvPicPr>
          <p:cNvPr id="4" name="Picture 2" descr="Dvd, Cd-Rom, Compact Disc, Cd, Digital, Disc, Music">
            <a:extLst>
              <a:ext uri="{FF2B5EF4-FFF2-40B4-BE49-F238E27FC236}">
                <a16:creationId xmlns:a16="http://schemas.microsoft.com/office/drawing/2014/main" id="{173F33A2-E4DF-42EC-9AD5-1E45A0225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4134" y="2094088"/>
            <a:ext cx="3155731" cy="3155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82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lstStyle/>
          <a:p>
            <a:r>
              <a:rPr lang="en-GB" b="1" dirty="0"/>
              <a:t>Looking at the back of the CD</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50" y="2067761"/>
            <a:ext cx="4197350" cy="3512907"/>
          </a:xfrm>
        </p:spPr>
        <p:txBody>
          <a:bodyPr>
            <a:noAutofit/>
          </a:bodyPr>
          <a:lstStyle/>
          <a:p>
            <a:r>
              <a:rPr lang="en-GB" sz="3200" dirty="0"/>
              <a:t>Pick up your </a:t>
            </a:r>
            <a:r>
              <a:rPr lang="en-GB" sz="3200" b="1" dirty="0"/>
              <a:t>CD</a:t>
            </a:r>
            <a:r>
              <a:rPr lang="en-GB" sz="3200" dirty="0"/>
              <a:t> and look at the </a:t>
            </a:r>
            <a:r>
              <a:rPr lang="en-GB" sz="3200" b="1" dirty="0"/>
              <a:t>back </a:t>
            </a:r>
            <a:r>
              <a:rPr lang="en-GB" sz="3200" dirty="0"/>
              <a:t>of it. </a:t>
            </a:r>
            <a:r>
              <a:rPr lang="en-GB" sz="3200" b="1" dirty="0"/>
              <a:t>What</a:t>
            </a:r>
            <a:r>
              <a:rPr lang="en-GB" sz="3200" dirty="0"/>
              <a:t> do you </a:t>
            </a:r>
            <a:r>
              <a:rPr lang="en-GB" sz="3200" b="1" dirty="0"/>
              <a:t>see?</a:t>
            </a:r>
          </a:p>
          <a:p>
            <a:r>
              <a:rPr lang="en-GB" sz="3200" b="1" dirty="0"/>
              <a:t>Tilt</a:t>
            </a:r>
            <a:r>
              <a:rPr lang="en-GB" sz="3200" dirty="0"/>
              <a:t> the CD </a:t>
            </a:r>
            <a:r>
              <a:rPr lang="en-GB" sz="3200" b="1" dirty="0"/>
              <a:t>to and away</a:t>
            </a:r>
            <a:r>
              <a:rPr lang="en-GB" sz="3200" dirty="0"/>
              <a:t> from the </a:t>
            </a:r>
            <a:r>
              <a:rPr lang="en-GB" sz="3200" b="1" dirty="0"/>
              <a:t>light</a:t>
            </a:r>
            <a:r>
              <a:rPr lang="en-GB" sz="3200" dirty="0"/>
              <a:t> in the room. </a:t>
            </a:r>
            <a:r>
              <a:rPr lang="en-GB" sz="3200" b="1" dirty="0"/>
              <a:t>What</a:t>
            </a:r>
            <a:r>
              <a:rPr lang="en-GB" sz="3200" dirty="0"/>
              <a:t> happens?</a:t>
            </a:r>
          </a:p>
        </p:txBody>
      </p:sp>
      <p:pic>
        <p:nvPicPr>
          <p:cNvPr id="5" name="Picture 2" descr="Dvd, Cd-Rom, Compact Disc, Cd, Digital, Disc, Music">
            <a:extLst>
              <a:ext uri="{FF2B5EF4-FFF2-40B4-BE49-F238E27FC236}">
                <a16:creationId xmlns:a16="http://schemas.microsoft.com/office/drawing/2014/main" id="{A50EBD6E-9C7F-427F-97BE-87C32E5289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9404" y="2007327"/>
            <a:ext cx="3422541" cy="3422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3690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normAutofit/>
          </a:bodyPr>
          <a:lstStyle/>
          <a:p>
            <a:r>
              <a:rPr lang="en-GB" b="1" dirty="0"/>
              <a:t>Putting the CD and paper in place</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50" y="2067761"/>
            <a:ext cx="4389053" cy="3512907"/>
          </a:xfrm>
        </p:spPr>
        <p:txBody>
          <a:bodyPr>
            <a:noAutofit/>
          </a:bodyPr>
          <a:lstStyle/>
          <a:p>
            <a:r>
              <a:rPr lang="en-GB" sz="3200" dirty="0"/>
              <a:t>Use </a:t>
            </a:r>
            <a:r>
              <a:rPr lang="en-GB" sz="3200" b="1" dirty="0"/>
              <a:t>masking tape </a:t>
            </a:r>
            <a:r>
              <a:rPr lang="en-GB" sz="3200" dirty="0"/>
              <a:t>to stick a </a:t>
            </a:r>
            <a:r>
              <a:rPr lang="en-GB" sz="3200" b="1" dirty="0"/>
              <a:t>white piece of paper</a:t>
            </a:r>
            <a:r>
              <a:rPr lang="en-GB" sz="3200" dirty="0"/>
              <a:t> against the </a:t>
            </a:r>
            <a:r>
              <a:rPr lang="en-GB" sz="3200" b="1" dirty="0"/>
              <a:t>wall.</a:t>
            </a:r>
          </a:p>
          <a:p>
            <a:r>
              <a:rPr lang="en-GB" sz="3200" dirty="0"/>
              <a:t>Place the </a:t>
            </a:r>
            <a:r>
              <a:rPr lang="en-GB" sz="3200" b="1" dirty="0"/>
              <a:t>CD</a:t>
            </a:r>
            <a:r>
              <a:rPr lang="en-GB" sz="3200" dirty="0"/>
              <a:t> on the </a:t>
            </a:r>
            <a:r>
              <a:rPr lang="en-GB" sz="3200" b="1" dirty="0"/>
              <a:t>floor </a:t>
            </a:r>
            <a:r>
              <a:rPr lang="en-GB" sz="3200" dirty="0"/>
              <a:t>in front of the wall, with the </a:t>
            </a:r>
            <a:r>
              <a:rPr lang="en-GB" sz="3200" b="1" dirty="0"/>
              <a:t>back</a:t>
            </a:r>
            <a:r>
              <a:rPr lang="en-GB" sz="3200" dirty="0"/>
              <a:t> (shiny side) facing </a:t>
            </a:r>
            <a:r>
              <a:rPr lang="en-GB" sz="3200" b="1" dirty="0"/>
              <a:t>upwards.</a:t>
            </a:r>
          </a:p>
        </p:txBody>
      </p:sp>
      <p:grpSp>
        <p:nvGrpSpPr>
          <p:cNvPr id="27" name="Group 26">
            <a:extLst>
              <a:ext uri="{FF2B5EF4-FFF2-40B4-BE49-F238E27FC236}">
                <a16:creationId xmlns:a16="http://schemas.microsoft.com/office/drawing/2014/main" id="{BE0CC831-0882-4FD5-8066-4FD714288B0C}"/>
              </a:ext>
            </a:extLst>
          </p:cNvPr>
          <p:cNvGrpSpPr/>
          <p:nvPr/>
        </p:nvGrpSpPr>
        <p:grpSpPr>
          <a:xfrm>
            <a:off x="5449323" y="2058560"/>
            <a:ext cx="3209887" cy="3402263"/>
            <a:chOff x="5591502" y="2073626"/>
            <a:chExt cx="3209887" cy="3402263"/>
          </a:xfrm>
        </p:grpSpPr>
        <p:sp>
          <p:nvSpPr>
            <p:cNvPr id="2" name="Rectangle 1">
              <a:extLst>
                <a:ext uri="{FF2B5EF4-FFF2-40B4-BE49-F238E27FC236}">
                  <a16:creationId xmlns:a16="http://schemas.microsoft.com/office/drawing/2014/main" id="{BD26DFC1-74AB-486E-89DD-5E90218F9C32}"/>
                </a:ext>
              </a:extLst>
            </p:cNvPr>
            <p:cNvSpPr/>
            <p:nvPr/>
          </p:nvSpPr>
          <p:spPr>
            <a:xfrm>
              <a:off x="5591503" y="2564524"/>
              <a:ext cx="157656" cy="2900855"/>
            </a:xfrm>
            <a:prstGeom prst="rect">
              <a:avLst/>
            </a:prstGeom>
            <a:ln w="381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5F7B4845-68E7-4B4E-A106-69BCF07A3494}"/>
                </a:ext>
              </a:extLst>
            </p:cNvPr>
            <p:cNvSpPr/>
            <p:nvPr/>
          </p:nvSpPr>
          <p:spPr>
            <a:xfrm rot="5400000">
              <a:off x="6963102" y="3946633"/>
              <a:ext cx="157656" cy="2900855"/>
            </a:xfrm>
            <a:prstGeom prst="rect">
              <a:avLst/>
            </a:prstGeom>
            <a:ln w="381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9E2315AF-BE7D-46C4-9435-0534252E420A}"/>
                </a:ext>
              </a:extLst>
            </p:cNvPr>
            <p:cNvSpPr/>
            <p:nvPr/>
          </p:nvSpPr>
          <p:spPr>
            <a:xfrm>
              <a:off x="5749159" y="2932386"/>
              <a:ext cx="73572" cy="2081048"/>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0700B0F5-ACCE-4391-8748-EA20392A023C}"/>
                </a:ext>
              </a:extLst>
            </p:cNvPr>
            <p:cNvSpPr/>
            <p:nvPr/>
          </p:nvSpPr>
          <p:spPr>
            <a:xfrm rot="5400000">
              <a:off x="6613418" y="4879950"/>
              <a:ext cx="45719" cy="756745"/>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ED54B87E-7EE0-4C9F-ACA0-C1DE268FD93A}"/>
                </a:ext>
              </a:extLst>
            </p:cNvPr>
            <p:cNvSpPr txBox="1"/>
            <p:nvPr/>
          </p:nvSpPr>
          <p:spPr>
            <a:xfrm>
              <a:off x="6396530" y="2970581"/>
              <a:ext cx="1723088" cy="461665"/>
            </a:xfrm>
            <a:prstGeom prst="rect">
              <a:avLst/>
            </a:prstGeom>
            <a:noFill/>
          </p:spPr>
          <p:txBody>
            <a:bodyPr wrap="square" rtlCol="0">
              <a:spAutoFit/>
            </a:bodyPr>
            <a:lstStyle/>
            <a:p>
              <a:pPr algn="ctr"/>
              <a:r>
                <a:rPr lang="en-GB" sz="2400" b="1" dirty="0"/>
                <a:t>A3 paper</a:t>
              </a:r>
            </a:p>
          </p:txBody>
        </p:sp>
        <p:cxnSp>
          <p:nvCxnSpPr>
            <p:cNvPr id="15" name="Straight Arrow Connector 14">
              <a:extLst>
                <a:ext uri="{FF2B5EF4-FFF2-40B4-BE49-F238E27FC236}">
                  <a16:creationId xmlns:a16="http://schemas.microsoft.com/office/drawing/2014/main" id="{DDA8292B-8662-45AE-8C1E-6AC01F498EE8}"/>
                </a:ext>
              </a:extLst>
            </p:cNvPr>
            <p:cNvCxnSpPr>
              <a:cxnSpLocks/>
            </p:cNvCxnSpPr>
            <p:nvPr/>
          </p:nvCxnSpPr>
          <p:spPr>
            <a:xfrm flipH="1">
              <a:off x="5906815" y="3333260"/>
              <a:ext cx="703889" cy="4639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6E9ACA3-A36F-4C04-8396-AD6777CF5CDE}"/>
                </a:ext>
              </a:extLst>
            </p:cNvPr>
            <p:cNvSpPr txBox="1"/>
            <p:nvPr/>
          </p:nvSpPr>
          <p:spPr>
            <a:xfrm>
              <a:off x="6854715" y="4399236"/>
              <a:ext cx="892771" cy="461665"/>
            </a:xfrm>
            <a:prstGeom prst="rect">
              <a:avLst/>
            </a:prstGeom>
            <a:noFill/>
          </p:spPr>
          <p:txBody>
            <a:bodyPr wrap="square" rtlCol="0">
              <a:spAutoFit/>
            </a:bodyPr>
            <a:lstStyle/>
            <a:p>
              <a:pPr algn="ctr"/>
              <a:r>
                <a:rPr lang="en-GB" sz="2400" b="1" dirty="0"/>
                <a:t>CD</a:t>
              </a:r>
            </a:p>
          </p:txBody>
        </p:sp>
        <p:cxnSp>
          <p:nvCxnSpPr>
            <p:cNvPr id="17" name="Straight Arrow Connector 16">
              <a:extLst>
                <a:ext uri="{FF2B5EF4-FFF2-40B4-BE49-F238E27FC236}">
                  <a16:creationId xmlns:a16="http://schemas.microsoft.com/office/drawing/2014/main" id="{DDC09B01-52D1-4821-8D20-E3BDF618A296}"/>
                </a:ext>
              </a:extLst>
            </p:cNvPr>
            <p:cNvCxnSpPr>
              <a:cxnSpLocks/>
            </p:cNvCxnSpPr>
            <p:nvPr/>
          </p:nvCxnSpPr>
          <p:spPr>
            <a:xfrm flipH="1">
              <a:off x="6636277" y="4736748"/>
              <a:ext cx="443427" cy="4289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0D41438-D1E8-4FB4-85E4-0478D168E347}"/>
                </a:ext>
              </a:extLst>
            </p:cNvPr>
            <p:cNvSpPr txBox="1"/>
            <p:nvPr/>
          </p:nvSpPr>
          <p:spPr>
            <a:xfrm>
              <a:off x="7689263" y="3797192"/>
              <a:ext cx="1112126" cy="461665"/>
            </a:xfrm>
            <a:prstGeom prst="rect">
              <a:avLst/>
            </a:prstGeom>
            <a:noFill/>
          </p:spPr>
          <p:txBody>
            <a:bodyPr wrap="square" rtlCol="0">
              <a:spAutoFit/>
            </a:bodyPr>
            <a:lstStyle/>
            <a:p>
              <a:pPr algn="ctr"/>
              <a:r>
                <a:rPr lang="en-GB" sz="2400" b="1" dirty="0"/>
                <a:t>Floor</a:t>
              </a:r>
            </a:p>
          </p:txBody>
        </p:sp>
        <p:cxnSp>
          <p:nvCxnSpPr>
            <p:cNvPr id="21" name="Straight Arrow Connector 20">
              <a:extLst>
                <a:ext uri="{FF2B5EF4-FFF2-40B4-BE49-F238E27FC236}">
                  <a16:creationId xmlns:a16="http://schemas.microsoft.com/office/drawing/2014/main" id="{C82AE3C9-7C69-43E5-A77B-9944F87D732E}"/>
                </a:ext>
              </a:extLst>
            </p:cNvPr>
            <p:cNvCxnSpPr>
              <a:cxnSpLocks/>
            </p:cNvCxnSpPr>
            <p:nvPr/>
          </p:nvCxnSpPr>
          <p:spPr>
            <a:xfrm flipH="1">
              <a:off x="7588449" y="4256690"/>
              <a:ext cx="590569" cy="10084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432E4597-F9E3-45DD-932E-65F034880943}"/>
                </a:ext>
              </a:extLst>
            </p:cNvPr>
            <p:cNvSpPr txBox="1"/>
            <p:nvPr/>
          </p:nvSpPr>
          <p:spPr>
            <a:xfrm>
              <a:off x="6218159" y="2073626"/>
              <a:ext cx="1191634" cy="461665"/>
            </a:xfrm>
            <a:prstGeom prst="rect">
              <a:avLst/>
            </a:prstGeom>
            <a:noFill/>
          </p:spPr>
          <p:txBody>
            <a:bodyPr wrap="square" rtlCol="0">
              <a:spAutoFit/>
            </a:bodyPr>
            <a:lstStyle/>
            <a:p>
              <a:pPr algn="ctr"/>
              <a:r>
                <a:rPr lang="en-GB" sz="2400" b="1" dirty="0"/>
                <a:t>Wall</a:t>
              </a:r>
            </a:p>
          </p:txBody>
        </p:sp>
        <p:cxnSp>
          <p:nvCxnSpPr>
            <p:cNvPr id="24" name="Straight Arrow Connector 23">
              <a:extLst>
                <a:ext uri="{FF2B5EF4-FFF2-40B4-BE49-F238E27FC236}">
                  <a16:creationId xmlns:a16="http://schemas.microsoft.com/office/drawing/2014/main" id="{FA1B2F6F-7845-4055-AE28-250D7092766C}"/>
                </a:ext>
              </a:extLst>
            </p:cNvPr>
            <p:cNvCxnSpPr>
              <a:cxnSpLocks/>
            </p:cNvCxnSpPr>
            <p:nvPr/>
          </p:nvCxnSpPr>
          <p:spPr>
            <a:xfrm flipH="1">
              <a:off x="5774733" y="2374922"/>
              <a:ext cx="657599" cy="3890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991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D63FDB-478E-48C1-89D8-AE15BA110D28}"/>
              </a:ext>
            </a:extLst>
          </p:cNvPr>
          <p:cNvSpPr>
            <a:spLocks noGrp="1"/>
          </p:cNvSpPr>
          <p:nvPr>
            <p:ph type="title"/>
          </p:nvPr>
        </p:nvSpPr>
        <p:spPr>
          <a:xfrm>
            <a:off x="628650" y="1036949"/>
            <a:ext cx="7886700" cy="1030812"/>
          </a:xfrm>
        </p:spPr>
        <p:txBody>
          <a:bodyPr>
            <a:normAutofit/>
          </a:bodyPr>
          <a:lstStyle/>
          <a:p>
            <a:r>
              <a:rPr lang="en-GB" b="1" dirty="0"/>
              <a:t>Creating rainbow patterns</a:t>
            </a:r>
          </a:p>
        </p:txBody>
      </p:sp>
      <p:sp>
        <p:nvSpPr>
          <p:cNvPr id="7" name="Content Placeholder 2">
            <a:extLst>
              <a:ext uri="{FF2B5EF4-FFF2-40B4-BE49-F238E27FC236}">
                <a16:creationId xmlns:a16="http://schemas.microsoft.com/office/drawing/2014/main" id="{E0EDA55C-ABD4-4909-B803-251F5C8BE454}"/>
              </a:ext>
            </a:extLst>
          </p:cNvPr>
          <p:cNvSpPr>
            <a:spLocks noGrp="1"/>
          </p:cNvSpPr>
          <p:nvPr>
            <p:ph idx="1"/>
          </p:nvPr>
        </p:nvSpPr>
        <p:spPr>
          <a:xfrm>
            <a:off x="628651" y="1944415"/>
            <a:ext cx="4492928" cy="3636254"/>
          </a:xfrm>
        </p:spPr>
        <p:txBody>
          <a:bodyPr>
            <a:noAutofit/>
          </a:bodyPr>
          <a:lstStyle/>
          <a:p>
            <a:r>
              <a:rPr lang="en-GB" sz="3200" dirty="0"/>
              <a:t>Switch the </a:t>
            </a:r>
            <a:r>
              <a:rPr lang="en-GB" sz="3200" b="1" dirty="0"/>
              <a:t>lights off </a:t>
            </a:r>
            <a:r>
              <a:rPr lang="en-GB" sz="3200" dirty="0"/>
              <a:t>in the room and </a:t>
            </a:r>
            <a:r>
              <a:rPr lang="en-GB" sz="3200" b="1" dirty="0"/>
              <a:t>close</a:t>
            </a:r>
            <a:r>
              <a:rPr lang="en-GB" sz="3200" dirty="0"/>
              <a:t> all </a:t>
            </a:r>
            <a:r>
              <a:rPr lang="en-GB" sz="3200" b="1" dirty="0"/>
              <a:t>curtains/blinds </a:t>
            </a:r>
            <a:r>
              <a:rPr lang="en-GB" sz="3200" dirty="0"/>
              <a:t>so it is </a:t>
            </a:r>
            <a:r>
              <a:rPr lang="en-GB" sz="3200" b="1" dirty="0"/>
              <a:t>dark.</a:t>
            </a:r>
          </a:p>
          <a:p>
            <a:r>
              <a:rPr lang="en-GB" sz="3200" dirty="0"/>
              <a:t>Turn your </a:t>
            </a:r>
            <a:r>
              <a:rPr lang="en-GB" sz="3200" b="1" dirty="0"/>
              <a:t>torch on </a:t>
            </a:r>
            <a:r>
              <a:rPr lang="en-GB" sz="3200" dirty="0"/>
              <a:t>and </a:t>
            </a:r>
            <a:r>
              <a:rPr lang="en-GB" sz="3200" b="1" dirty="0"/>
              <a:t>point</a:t>
            </a:r>
            <a:r>
              <a:rPr lang="en-GB" sz="3200" dirty="0"/>
              <a:t> it at the </a:t>
            </a:r>
            <a:r>
              <a:rPr lang="en-GB" sz="3200" b="1" dirty="0"/>
              <a:t>CD.</a:t>
            </a:r>
          </a:p>
          <a:p>
            <a:r>
              <a:rPr lang="en-GB" sz="3200" b="1" dirty="0"/>
              <a:t>What </a:t>
            </a:r>
            <a:r>
              <a:rPr lang="en-GB" sz="3200" dirty="0"/>
              <a:t>happens and </a:t>
            </a:r>
            <a:r>
              <a:rPr lang="en-GB" sz="3200" b="1" dirty="0"/>
              <a:t>why?</a:t>
            </a:r>
          </a:p>
          <a:p>
            <a:endParaRPr lang="en-GB" sz="3200" dirty="0"/>
          </a:p>
        </p:txBody>
      </p:sp>
      <p:grpSp>
        <p:nvGrpSpPr>
          <p:cNvPr id="18" name="Group 17">
            <a:extLst>
              <a:ext uri="{FF2B5EF4-FFF2-40B4-BE49-F238E27FC236}">
                <a16:creationId xmlns:a16="http://schemas.microsoft.com/office/drawing/2014/main" id="{E06DD994-05BE-4143-8C9F-BAE16579EE2D}"/>
              </a:ext>
            </a:extLst>
          </p:cNvPr>
          <p:cNvGrpSpPr/>
          <p:nvPr/>
        </p:nvGrpSpPr>
        <p:grpSpPr>
          <a:xfrm>
            <a:off x="5358264" y="2306859"/>
            <a:ext cx="3539137" cy="2911365"/>
            <a:chOff x="5591502" y="2564524"/>
            <a:chExt cx="3539137" cy="2911365"/>
          </a:xfrm>
        </p:grpSpPr>
        <p:sp>
          <p:nvSpPr>
            <p:cNvPr id="2" name="Rectangle 1">
              <a:extLst>
                <a:ext uri="{FF2B5EF4-FFF2-40B4-BE49-F238E27FC236}">
                  <a16:creationId xmlns:a16="http://schemas.microsoft.com/office/drawing/2014/main" id="{BD26DFC1-74AB-486E-89DD-5E90218F9C32}"/>
                </a:ext>
              </a:extLst>
            </p:cNvPr>
            <p:cNvSpPr/>
            <p:nvPr/>
          </p:nvSpPr>
          <p:spPr>
            <a:xfrm>
              <a:off x="5591503" y="2564524"/>
              <a:ext cx="157656" cy="2900855"/>
            </a:xfrm>
            <a:prstGeom prst="rect">
              <a:avLst/>
            </a:prstGeom>
            <a:ln w="381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5F7B4845-68E7-4B4E-A106-69BCF07A3494}"/>
                </a:ext>
              </a:extLst>
            </p:cNvPr>
            <p:cNvSpPr/>
            <p:nvPr/>
          </p:nvSpPr>
          <p:spPr>
            <a:xfrm rot="5400000">
              <a:off x="6963102" y="3946633"/>
              <a:ext cx="157656" cy="2900855"/>
            </a:xfrm>
            <a:prstGeom prst="rect">
              <a:avLst/>
            </a:prstGeom>
            <a:ln w="381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9E2315AF-BE7D-46C4-9435-0534252E420A}"/>
                </a:ext>
              </a:extLst>
            </p:cNvPr>
            <p:cNvSpPr/>
            <p:nvPr/>
          </p:nvSpPr>
          <p:spPr>
            <a:xfrm>
              <a:off x="5749159" y="2932386"/>
              <a:ext cx="73572" cy="2081048"/>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0700B0F5-ACCE-4391-8748-EA20392A023C}"/>
                </a:ext>
              </a:extLst>
            </p:cNvPr>
            <p:cNvSpPr/>
            <p:nvPr/>
          </p:nvSpPr>
          <p:spPr>
            <a:xfrm rot="5400000">
              <a:off x="6613418" y="4879950"/>
              <a:ext cx="45719" cy="756745"/>
            </a:xfrm>
            <a:prstGeom prst="rect">
              <a:avLst/>
            </a:prstGeom>
            <a:ln w="381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ED54B87E-7EE0-4C9F-ACA0-C1DE268FD93A}"/>
                </a:ext>
              </a:extLst>
            </p:cNvPr>
            <p:cNvSpPr txBox="1"/>
            <p:nvPr/>
          </p:nvSpPr>
          <p:spPr>
            <a:xfrm>
              <a:off x="6405048" y="3347043"/>
              <a:ext cx="2725591" cy="830997"/>
            </a:xfrm>
            <a:prstGeom prst="rect">
              <a:avLst/>
            </a:prstGeom>
            <a:noFill/>
          </p:spPr>
          <p:txBody>
            <a:bodyPr wrap="square" rtlCol="0">
              <a:spAutoFit/>
            </a:bodyPr>
            <a:lstStyle/>
            <a:p>
              <a:pPr algn="ctr"/>
              <a:r>
                <a:rPr lang="en-GB" sz="2400" b="1" dirty="0"/>
                <a:t>Shine light from the torch onto the CD</a:t>
              </a:r>
            </a:p>
          </p:txBody>
        </p:sp>
        <p:sp>
          <p:nvSpPr>
            <p:cNvPr id="12" name="Arrow: Down 11">
              <a:extLst>
                <a:ext uri="{FF2B5EF4-FFF2-40B4-BE49-F238E27FC236}">
                  <a16:creationId xmlns:a16="http://schemas.microsoft.com/office/drawing/2014/main" id="{1496CB01-7385-4D7F-9983-DD4DB7283DF0}"/>
                </a:ext>
              </a:extLst>
            </p:cNvPr>
            <p:cNvSpPr/>
            <p:nvPr/>
          </p:nvSpPr>
          <p:spPr>
            <a:xfrm rot="3374309">
              <a:off x="7351114" y="3953706"/>
              <a:ext cx="344564" cy="1463653"/>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8765102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389</Words>
  <Application>Microsoft Office PowerPoint</Application>
  <PresentationFormat>On-screen Show (4:3)</PresentationFormat>
  <Paragraphs>23</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Looking at the back of the CD</vt:lpstr>
      <vt:lpstr>Putting the CD and paper in place</vt:lpstr>
      <vt:lpstr>Creating rainbow patterns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Balloon speakers</dc:title>
  <dc:creator>Attainment in Education</dc:creator>
  <cp:lastModifiedBy>Paul Anderson</cp:lastModifiedBy>
  <cp:revision>47</cp:revision>
  <dcterms:created xsi:type="dcterms:W3CDTF">2017-06-28T15:11:57Z</dcterms:created>
  <dcterms:modified xsi:type="dcterms:W3CDTF">2020-01-27T12:54:04Z</dcterms:modified>
</cp:coreProperties>
</file>