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5"/>
    <p:restoredTop sz="94714"/>
  </p:normalViewPr>
  <p:slideViewPr>
    <p:cSldViewPr snapToGrid="0" snapToObjects="1">
      <p:cViewPr varScale="1">
        <p:scale>
          <a:sx n="116" d="100"/>
          <a:sy n="116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9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6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0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9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13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2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7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8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4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4247D-86E9-47C0-9C7B-0E3E0A6AC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400" b="1" dirty="0">
                <a:solidFill>
                  <a:srgbClr val="0093D3"/>
                </a:solidFill>
                <a:latin typeface="Arial" panose="020B0604020202020204" pitchFamily="34" charset="0"/>
              </a:rPr>
              <a:t>Building a Simple Electric Motor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8166431B-9BFA-4738-8E08-E8B20B5B8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444750"/>
            <a:ext cx="3671888" cy="336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47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35053C-417F-4934-9916-EA40F88EB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9075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Step 1: Wind the Field Coil</a:t>
            </a:r>
          </a:p>
        </p:txBody>
      </p:sp>
      <p:sp>
        <p:nvSpPr>
          <p:cNvPr id="5" name="TextBox 49">
            <a:extLst>
              <a:ext uri="{FF2B5EF4-FFF2-40B4-BE49-F238E27FC236}">
                <a16:creationId xmlns:a16="http://schemas.microsoft.com/office/drawing/2014/main" id="{79C25062-F100-4359-A7DF-F0DDA738A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268538"/>
            <a:ext cx="85010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400" dirty="0"/>
              <a:t>Cut about 800-900 mm of varnished copper wire.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400" dirty="0"/>
              <a:t>Wind this around the black plastic tube 10 times, then push it off the tube.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2400" dirty="0"/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8DF246BB-A135-4E70-AC92-D221918772F4}"/>
              </a:ext>
            </a:extLst>
          </p:cNvPr>
          <p:cNvGrpSpPr>
            <a:grpSpLocks/>
          </p:cNvGrpSpPr>
          <p:nvPr/>
        </p:nvGrpSpPr>
        <p:grpSpPr bwMode="auto">
          <a:xfrm>
            <a:off x="5838825" y="3621088"/>
            <a:ext cx="1873250" cy="1657350"/>
            <a:chOff x="5839320" y="3621629"/>
            <a:chExt cx="1872206" cy="165618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4AB199C-C982-4474-8178-444CC0264A35}"/>
                </a:ext>
              </a:extLst>
            </p:cNvPr>
            <p:cNvSpPr/>
            <p:nvPr/>
          </p:nvSpPr>
          <p:spPr>
            <a:xfrm>
              <a:off x="6029714" y="3734262"/>
              <a:ext cx="1491418" cy="1430918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99E487C-54DE-4308-AA74-4F3662145A62}"/>
                </a:ext>
              </a:extLst>
            </p:cNvPr>
            <p:cNvSpPr/>
            <p:nvPr/>
          </p:nvSpPr>
          <p:spPr>
            <a:xfrm>
              <a:off x="5839320" y="3621629"/>
              <a:ext cx="1872206" cy="1656184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D88204C-8A87-41F3-ADF8-4B4D4CEC4B1B}"/>
                </a:ext>
              </a:extLst>
            </p:cNvPr>
            <p:cNvSpPr/>
            <p:nvPr/>
          </p:nvSpPr>
          <p:spPr>
            <a:xfrm>
              <a:off x="5974183" y="3662875"/>
              <a:ext cx="1643733" cy="158479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7E71ABC-1306-45C5-95B6-AFC267F194CA}"/>
                </a:ext>
              </a:extLst>
            </p:cNvPr>
            <p:cNvSpPr/>
            <p:nvPr/>
          </p:nvSpPr>
          <p:spPr>
            <a:xfrm>
              <a:off x="5924997" y="3704121"/>
              <a:ext cx="1643733" cy="1486441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D44B493-CE52-4673-BB0D-FFACD25C9257}"/>
                </a:ext>
              </a:extLst>
            </p:cNvPr>
            <p:cNvSpPr/>
            <p:nvPr/>
          </p:nvSpPr>
          <p:spPr>
            <a:xfrm>
              <a:off x="5871052" y="3670806"/>
              <a:ext cx="1751623" cy="15372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E991E7-FB44-404F-8C57-E893F0C260E2}"/>
                </a:ext>
              </a:extLst>
            </p:cNvPr>
            <p:cNvSpPr/>
            <p:nvPr/>
          </p:nvSpPr>
          <p:spPr>
            <a:xfrm>
              <a:off x="5893265" y="3647011"/>
              <a:ext cx="1769077" cy="158479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09EA92-0CCB-4C7A-9F08-4C2BCE9C6660}"/>
              </a:ext>
            </a:extLst>
          </p:cNvPr>
          <p:cNvCxnSpPr>
            <a:cxnSpLocks/>
            <a:stCxn id="7" idx="2"/>
          </p:cNvCxnSpPr>
          <p:nvPr/>
        </p:nvCxnSpPr>
        <p:spPr>
          <a:xfrm flipH="1" flipV="1">
            <a:off x="4572000" y="4440238"/>
            <a:ext cx="1457325" cy="95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5FDE14-F553-4462-BBC3-F879E96863DC}"/>
              </a:ext>
            </a:extLst>
          </p:cNvPr>
          <p:cNvCxnSpPr/>
          <p:nvPr/>
        </p:nvCxnSpPr>
        <p:spPr>
          <a:xfrm flipH="1" flipV="1">
            <a:off x="7515225" y="4475163"/>
            <a:ext cx="1458913" cy="111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6D41CE-B625-4318-BD17-1E77039A6D61}"/>
              </a:ext>
            </a:extLst>
          </p:cNvPr>
          <p:cNvCxnSpPr>
            <a:cxnSpLocks/>
          </p:cNvCxnSpPr>
          <p:nvPr/>
        </p:nvCxnSpPr>
        <p:spPr>
          <a:xfrm flipH="1">
            <a:off x="5838825" y="4435475"/>
            <a:ext cx="1905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31DB4E-C7B0-4B45-ACDE-D35C52493282}"/>
              </a:ext>
            </a:extLst>
          </p:cNvPr>
          <p:cNvCxnSpPr>
            <a:cxnSpLocks/>
          </p:cNvCxnSpPr>
          <p:nvPr/>
        </p:nvCxnSpPr>
        <p:spPr>
          <a:xfrm flipH="1">
            <a:off x="5837238" y="4462463"/>
            <a:ext cx="1905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7A1C226-659D-4431-AC14-1FB219251985}"/>
              </a:ext>
            </a:extLst>
          </p:cNvPr>
          <p:cNvCxnSpPr>
            <a:cxnSpLocks/>
          </p:cNvCxnSpPr>
          <p:nvPr/>
        </p:nvCxnSpPr>
        <p:spPr>
          <a:xfrm flipH="1">
            <a:off x="7521575" y="4460875"/>
            <a:ext cx="1905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CAB1-85F4-43FB-B86E-EEEB024C5717}"/>
              </a:ext>
            </a:extLst>
          </p:cNvPr>
          <p:cNvCxnSpPr>
            <a:cxnSpLocks/>
          </p:cNvCxnSpPr>
          <p:nvPr/>
        </p:nvCxnSpPr>
        <p:spPr>
          <a:xfrm flipH="1">
            <a:off x="7521575" y="4494213"/>
            <a:ext cx="1905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49">
            <a:extLst>
              <a:ext uri="{FF2B5EF4-FFF2-40B4-BE49-F238E27FC236}">
                <a16:creationId xmlns:a16="http://schemas.microsoft.com/office/drawing/2014/main" id="{2F00A69F-631D-48E4-A2D0-3F6E5F801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000500"/>
            <a:ext cx="7508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/>
              <a:t>axle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sz="2400"/>
          </a:p>
        </p:txBody>
      </p:sp>
      <p:sp>
        <p:nvSpPr>
          <p:cNvPr id="20" name="TextBox 49">
            <a:extLst>
              <a:ext uri="{FF2B5EF4-FFF2-40B4-BE49-F238E27FC236}">
                <a16:creationId xmlns:a16="http://schemas.microsoft.com/office/drawing/2014/main" id="{875EB129-7F77-40B9-9CF7-1750A089F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275" y="4000500"/>
            <a:ext cx="7524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/>
              <a:t>axle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sz="2400"/>
          </a:p>
        </p:txBody>
      </p:sp>
      <p:sp>
        <p:nvSpPr>
          <p:cNvPr id="21" name="TextBox 49">
            <a:extLst>
              <a:ext uri="{FF2B5EF4-FFF2-40B4-BE49-F238E27FC236}">
                <a16:creationId xmlns:a16="http://schemas.microsoft.com/office/drawing/2014/main" id="{062D6055-6385-47A2-BC0D-8AB8163F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313" y="4729163"/>
            <a:ext cx="1190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/>
              <a:t>30 mm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sz="2400"/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29849447-353A-476B-82AF-917A6CC26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763" y="4711700"/>
            <a:ext cx="1192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/>
              <a:t>30 mm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sz="240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910B69-1165-45C6-A4AE-E46F02FF8CCA}"/>
              </a:ext>
            </a:extLst>
          </p:cNvPr>
          <p:cNvCxnSpPr/>
          <p:nvPr/>
        </p:nvCxnSpPr>
        <p:spPr>
          <a:xfrm>
            <a:off x="4572000" y="4714875"/>
            <a:ext cx="1265238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C8952D-677F-476F-BF80-ABE55BECC22E}"/>
              </a:ext>
            </a:extLst>
          </p:cNvPr>
          <p:cNvCxnSpPr/>
          <p:nvPr/>
        </p:nvCxnSpPr>
        <p:spPr>
          <a:xfrm>
            <a:off x="7712075" y="4746625"/>
            <a:ext cx="1263650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9">
            <a:extLst>
              <a:ext uri="{FF2B5EF4-FFF2-40B4-BE49-F238E27FC236}">
                <a16:creationId xmlns:a16="http://schemas.microsoft.com/office/drawing/2014/main" id="{39C57CBB-5206-4690-A0C4-F083885B3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3357563"/>
            <a:ext cx="38893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en-US" sz="2400" dirty="0"/>
              <a:t>From each end, wind the wire around the loop to hold it together.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en-US" sz="2400" dirty="0"/>
              <a:t>Straighten the ends to form two axles.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en-US" sz="2400" dirty="0"/>
              <a:t>Trim each axle so that it is about 30 mm long.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319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>
            <a:extLst>
              <a:ext uri="{FF2B5EF4-FFF2-40B4-BE49-F238E27FC236}">
                <a16:creationId xmlns:a16="http://schemas.microsoft.com/office/drawing/2014/main" id="{AEC9C631-6444-4AD7-B94A-982561D57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38" y="3052763"/>
            <a:ext cx="30575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CDA98B03-1AA7-416A-95C7-2E52C1811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9075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Step 2: Make the Two End Contacts</a:t>
            </a:r>
          </a:p>
        </p:txBody>
      </p:sp>
      <p:sp>
        <p:nvSpPr>
          <p:cNvPr id="3" name="TextBox 49">
            <a:extLst>
              <a:ext uri="{FF2B5EF4-FFF2-40B4-BE49-F238E27FC236}">
                <a16:creationId xmlns:a16="http://schemas.microsoft.com/office/drawing/2014/main" id="{9C4715F6-A594-42B8-8B97-F55CA6F18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84400"/>
            <a:ext cx="64897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6"/>
            </a:pPr>
            <a:r>
              <a:rPr lang="en-GB" altLang="en-US" sz="2400"/>
              <a:t>Cut about 150 mm of the tinned copper wire and make the shape shown.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6"/>
            </a:pPr>
            <a:r>
              <a:rPr lang="en-GB" altLang="en-US" sz="2400"/>
              <a:t>Repeat this step, as you will need two of these end contacts.</a:t>
            </a:r>
          </a:p>
        </p:txBody>
      </p:sp>
      <p:sp>
        <p:nvSpPr>
          <p:cNvPr id="4" name="TextBox 49">
            <a:extLst>
              <a:ext uri="{FF2B5EF4-FFF2-40B4-BE49-F238E27FC236}">
                <a16:creationId xmlns:a16="http://schemas.microsoft.com/office/drawing/2014/main" id="{E293F0EF-023B-4BDC-B435-43C06FD80A75}"/>
              </a:ext>
            </a:extLst>
          </p:cNvPr>
          <p:cNvSpPr txBox="1">
            <a:spLocks noChangeArrowheads="1"/>
          </p:cNvSpPr>
          <p:nvPr/>
        </p:nvSpPr>
        <p:spPr bwMode="auto">
          <a:xfrm rot="17334265">
            <a:off x="6010276" y="4243387"/>
            <a:ext cx="1122362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/>
              <a:t>60 mm</a:t>
            </a:r>
          </a:p>
        </p:txBody>
      </p:sp>
      <p:sp>
        <p:nvSpPr>
          <p:cNvPr id="5" name="TextBox 49">
            <a:extLst>
              <a:ext uri="{FF2B5EF4-FFF2-40B4-BE49-F238E27FC236}">
                <a16:creationId xmlns:a16="http://schemas.microsoft.com/office/drawing/2014/main" id="{3794E2AF-124A-41BC-A3F2-80AC04FD1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363" y="4159250"/>
            <a:ext cx="4248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 i="1"/>
              <a:t>Hint: the shape can be made by wrapping the wire around the shaft of a small screwdriver.</a:t>
            </a:r>
          </a:p>
        </p:txBody>
      </p:sp>
    </p:spTree>
    <p:extLst>
      <p:ext uri="{BB962C8B-B14F-4D97-AF65-F5344CB8AC3E}">
        <p14:creationId xmlns:p14="http://schemas.microsoft.com/office/powerpoint/2010/main" val="164711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633BAE5-9782-4DF8-BB46-0B5E3E366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867025"/>
            <a:ext cx="33210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60DB0896-CFC5-4E70-8AC3-919A37005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9075"/>
            <a:ext cx="8424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Step 3: Attach the End Contacts to the Battery</a:t>
            </a:r>
          </a:p>
        </p:txBody>
      </p:sp>
      <p:sp>
        <p:nvSpPr>
          <p:cNvPr id="4" name="TextBox 49">
            <a:extLst>
              <a:ext uri="{FF2B5EF4-FFF2-40B4-BE49-F238E27FC236}">
                <a16:creationId xmlns:a16="http://schemas.microsoft.com/office/drawing/2014/main" id="{C60B5AC3-798A-43FB-AA54-161AF430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84400"/>
            <a:ext cx="5834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8"/>
            </a:pPr>
            <a:r>
              <a:rPr lang="en-GB" altLang="en-US" sz="2400"/>
              <a:t>Wrap the elastic band around the battery. You may need to ‘double up’  the band so it holds tight.</a:t>
            </a:r>
          </a:p>
        </p:txBody>
      </p:sp>
      <p:sp>
        <p:nvSpPr>
          <p:cNvPr id="5" name="TextBox 49">
            <a:extLst>
              <a:ext uri="{FF2B5EF4-FFF2-40B4-BE49-F238E27FC236}">
                <a16:creationId xmlns:a16="http://schemas.microsoft.com/office/drawing/2014/main" id="{F3F49162-9907-4B07-80E3-E8A62EF10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5514975"/>
            <a:ext cx="187325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/>
              <a:t>Elastic band</a:t>
            </a:r>
          </a:p>
        </p:txBody>
      </p:sp>
      <p:sp>
        <p:nvSpPr>
          <p:cNvPr id="6" name="TextBox 49">
            <a:extLst>
              <a:ext uri="{FF2B5EF4-FFF2-40B4-BE49-F238E27FC236}">
                <a16:creationId xmlns:a16="http://schemas.microsoft.com/office/drawing/2014/main" id="{055AC63D-BDAA-4014-B80F-F39BDEF9F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88" y="3249613"/>
            <a:ext cx="1181100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/>
              <a:t>magnet</a:t>
            </a:r>
          </a:p>
        </p:txBody>
      </p:sp>
      <p:sp>
        <p:nvSpPr>
          <p:cNvPr id="7" name="TextBox 49">
            <a:extLst>
              <a:ext uri="{FF2B5EF4-FFF2-40B4-BE49-F238E27FC236}">
                <a16:creationId xmlns:a16="http://schemas.microsoft.com/office/drawing/2014/main" id="{043ED68B-C51F-4D0D-92EF-4F0D4ED8E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298825"/>
            <a:ext cx="448786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9"/>
              <a:defRPr/>
            </a:pPr>
            <a:r>
              <a:rPr lang="en-GB" altLang="en-US" sz="2400" dirty="0"/>
              <a:t>Attach the end contacts as shown.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 startAt="9"/>
              <a:defRPr/>
            </a:pPr>
            <a:r>
              <a:rPr lang="en-GB" altLang="en-US" sz="2400" dirty="0"/>
              <a:t>Clip the magnet to the case.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 startAt="9"/>
              <a:defRPr/>
            </a:pPr>
            <a:r>
              <a:rPr lang="en-GB" altLang="en-US" sz="2400" dirty="0"/>
              <a:t>Using ‘</a:t>
            </a:r>
            <a:r>
              <a:rPr lang="en-GB" altLang="en-US" sz="2400" dirty="0" err="1"/>
              <a:t>blu</a:t>
            </a:r>
            <a:r>
              <a:rPr lang="en-GB" altLang="en-US" sz="2400" dirty="0"/>
              <a:t>-tack’, support the assembly on a work bench so that it is standing up.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9295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A4376655-1A30-4E17-8FFB-173ADE52C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9075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Step 4: Prepare the Field Coil</a:t>
            </a:r>
          </a:p>
        </p:txBody>
      </p:sp>
      <p:sp>
        <p:nvSpPr>
          <p:cNvPr id="3" name="TextBox 49">
            <a:extLst>
              <a:ext uri="{FF2B5EF4-FFF2-40B4-BE49-F238E27FC236}">
                <a16:creationId xmlns:a16="http://schemas.microsoft.com/office/drawing/2014/main" id="{301B782D-400D-42E6-BBB6-F8B3680BA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84400"/>
            <a:ext cx="54657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12"/>
            </a:pPr>
            <a:r>
              <a:rPr lang="en-GB" altLang="en-US" sz="2400"/>
              <a:t>Use wet and dry paper to remove the varnish from one side of the axle at each end.</a:t>
            </a:r>
          </a:p>
        </p:txBody>
      </p:sp>
      <p:sp>
        <p:nvSpPr>
          <p:cNvPr id="4" name="TextBox 49">
            <a:extLst>
              <a:ext uri="{FF2B5EF4-FFF2-40B4-BE49-F238E27FC236}">
                <a16:creationId xmlns:a16="http://schemas.microsoft.com/office/drawing/2014/main" id="{675314CA-E67D-4AF9-B25F-10714A32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370134"/>
            <a:ext cx="46085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en-US" sz="2400" b="1" i="1" dirty="0">
                <a:solidFill>
                  <a:srgbClr val="FF0000"/>
                </a:solidFill>
              </a:rPr>
              <a:t>Hints: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GB" altLang="en-US" sz="2400" i="1" dirty="0">
                <a:solidFill>
                  <a:srgbClr val="FF0000"/>
                </a:solidFill>
              </a:rPr>
              <a:t>This part is quite tricky, so take your time.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GB" altLang="en-US" sz="2400" i="1" dirty="0">
                <a:solidFill>
                  <a:srgbClr val="FF0000"/>
                </a:solidFill>
              </a:rPr>
              <a:t>Be careful not to remove all of the varnish.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GB" altLang="en-US" sz="2400" i="1" dirty="0">
                <a:solidFill>
                  <a:srgbClr val="FF0000"/>
                </a:solidFill>
              </a:rPr>
              <a:t>Place paper under the axle so you don’t damage the table top.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2400" i="1" dirty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2400" i="1" dirty="0">
              <a:solidFill>
                <a:srgbClr val="FF0000"/>
              </a:solidFill>
            </a:endParaRPr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2ED31B37-DCA4-4060-A706-3CC0022D7B44}"/>
              </a:ext>
            </a:extLst>
          </p:cNvPr>
          <p:cNvGrpSpPr>
            <a:grpSpLocks/>
          </p:cNvGrpSpPr>
          <p:nvPr/>
        </p:nvGrpSpPr>
        <p:grpSpPr bwMode="auto">
          <a:xfrm>
            <a:off x="5172742" y="2349500"/>
            <a:ext cx="3971355" cy="3654425"/>
            <a:chOff x="5327472" y="2348880"/>
            <a:chExt cx="3970885" cy="3655031"/>
          </a:xfrm>
        </p:grpSpPr>
        <p:pic>
          <p:nvPicPr>
            <p:cNvPr id="7" name="Picture 1">
              <a:extLst>
                <a:ext uri="{FF2B5EF4-FFF2-40B4-BE49-F238E27FC236}">
                  <a16:creationId xmlns:a16="http://schemas.microsoft.com/office/drawing/2014/main" id="{B2C1CA98-BBAA-4A1E-926B-1BB049D075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6057" y="2348880"/>
              <a:ext cx="3162300" cy="3655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49">
              <a:extLst>
                <a:ext uri="{FF2B5EF4-FFF2-40B4-BE49-F238E27FC236}">
                  <a16:creationId xmlns:a16="http://schemas.microsoft.com/office/drawing/2014/main" id="{8E87A1AC-8F7F-4F04-A437-A93F6ACCED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7472" y="4278792"/>
              <a:ext cx="1872902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GB" altLang="en-US" sz="2400"/>
                <a:t>axle</a:t>
              </a:r>
            </a:p>
          </p:txBody>
        </p:sp>
        <p:sp>
          <p:nvSpPr>
            <p:cNvPr id="9" name="TextBox 49">
              <a:extLst>
                <a:ext uri="{FF2B5EF4-FFF2-40B4-BE49-F238E27FC236}">
                  <a16:creationId xmlns:a16="http://schemas.microsoft.com/office/drawing/2014/main" id="{1BD9D64C-8243-4A7D-AA4D-5DF04BA83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6057" y="2542387"/>
              <a:ext cx="1179554" cy="8309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GB" altLang="en-US" sz="2400" dirty="0"/>
                <a:t>Plane of coil</a:t>
              </a:r>
            </a:p>
          </p:txBody>
        </p:sp>
        <p:sp>
          <p:nvSpPr>
            <p:cNvPr id="10" name="TextBox 49">
              <a:extLst>
                <a:ext uri="{FF2B5EF4-FFF2-40B4-BE49-F238E27FC236}">
                  <a16:creationId xmlns:a16="http://schemas.microsoft.com/office/drawing/2014/main" id="{3D2F81F8-8B84-48CE-9971-C58DDF88F2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4636" y="2542387"/>
              <a:ext cx="1563624" cy="15696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GB" altLang="en-US" sz="2400" dirty="0"/>
                <a:t>Remove varnish here only</a:t>
              </a:r>
            </a:p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GB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8358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A72FBB4A-9870-435B-9F30-16F5F7564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9075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Step 5: Assemble the motor</a:t>
            </a:r>
          </a:p>
        </p:txBody>
      </p:sp>
      <p:sp>
        <p:nvSpPr>
          <p:cNvPr id="3" name="TextBox 49">
            <a:extLst>
              <a:ext uri="{FF2B5EF4-FFF2-40B4-BE49-F238E27FC236}">
                <a16:creationId xmlns:a16="http://schemas.microsoft.com/office/drawing/2014/main" id="{41F0714B-1F2B-4F73-8223-9B68F35EB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84400"/>
            <a:ext cx="4487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 startAt="13"/>
            </a:pPr>
            <a:r>
              <a:rPr lang="en-GB" altLang="en-US" sz="2400"/>
              <a:t>Place the field coil so that its ends go through the loops on the end contacts.</a:t>
            </a:r>
          </a:p>
        </p:txBody>
      </p:sp>
      <p:sp>
        <p:nvSpPr>
          <p:cNvPr id="4" name="TextBox 49">
            <a:extLst>
              <a:ext uri="{FF2B5EF4-FFF2-40B4-BE49-F238E27FC236}">
                <a16:creationId xmlns:a16="http://schemas.microsoft.com/office/drawing/2014/main" id="{D9B9A4AC-B337-4651-BC3E-47CB6F428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3789363"/>
            <a:ext cx="39878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400" i="1"/>
              <a:t>Congratulations, your motor is complete. With a little push, it should spin rapidly under its own power!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sz="2400" i="1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A2AF39BB-2570-42A9-BABB-6C1C4E180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063" y="2349501"/>
            <a:ext cx="3948112" cy="361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584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996C3C7E-06C5-4B52-A132-0AA7FEA64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9075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What if it doesn’t work?</a:t>
            </a:r>
          </a:p>
        </p:txBody>
      </p:sp>
      <p:sp>
        <p:nvSpPr>
          <p:cNvPr id="3" name="TextBox 49">
            <a:extLst>
              <a:ext uri="{FF2B5EF4-FFF2-40B4-BE49-F238E27FC236}">
                <a16:creationId xmlns:a16="http://schemas.microsoft.com/office/drawing/2014/main" id="{AE5AFBA9-5C3D-4893-8C3F-FADE63CDB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84400"/>
            <a:ext cx="8424863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GB" altLang="en-US" sz="2400"/>
              <a:t>Check that both end contacts are firmly touching the metal ends of the battery.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GB" altLang="en-US" sz="2400"/>
              <a:t>Check that the battery still has charge.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GB" altLang="en-US" sz="2400"/>
              <a:t>Check that you have only removed the varnish from one side of the wire on the axle.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GB" altLang="en-US" sz="2400"/>
              <a:t>If all these don’t work – ask for help!</a:t>
            </a:r>
          </a:p>
        </p:txBody>
      </p:sp>
    </p:spTree>
    <p:extLst>
      <p:ext uri="{BB962C8B-B14F-4D97-AF65-F5344CB8AC3E}">
        <p14:creationId xmlns:p14="http://schemas.microsoft.com/office/powerpoint/2010/main" val="201762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3FD18005-71C7-408A-AD22-A3E3EE9E4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9075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Experimental Investigations</a:t>
            </a:r>
          </a:p>
        </p:txBody>
      </p:sp>
      <p:sp>
        <p:nvSpPr>
          <p:cNvPr id="3" name="TextBox 49">
            <a:extLst>
              <a:ext uri="{FF2B5EF4-FFF2-40B4-BE49-F238E27FC236}">
                <a16:creationId xmlns:a16="http://schemas.microsoft.com/office/drawing/2014/main" id="{CBD4B74E-9461-43C6-A026-F06058863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84400"/>
            <a:ext cx="8424863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GB" altLang="en-US" sz="2400"/>
              <a:t>Which direction does your motor spin? Investigate how you can make it spin in the opposite direction.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GB" altLang="en-US" sz="2400"/>
              <a:t>Place a radio near the motor, set to ‘medium wave’/MW. Why does the radio crackle? What happens if the radio is set to FM instead?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GB" altLang="en-US" sz="2400"/>
              <a:t>Make another coil, removing varnish from the whole of the axis at each end. Investigate how this changes the behaviour of the motor.</a:t>
            </a:r>
          </a:p>
        </p:txBody>
      </p:sp>
    </p:spTree>
    <p:extLst>
      <p:ext uri="{BB962C8B-B14F-4D97-AF65-F5344CB8AC3E}">
        <p14:creationId xmlns:p14="http://schemas.microsoft.com/office/powerpoint/2010/main" val="2968491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455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Margerison-Smith,Holly</cp:lastModifiedBy>
  <cp:revision>9</cp:revision>
  <dcterms:created xsi:type="dcterms:W3CDTF">2017-06-28T15:11:57Z</dcterms:created>
  <dcterms:modified xsi:type="dcterms:W3CDTF">2020-02-21T15:17:16Z</dcterms:modified>
</cp:coreProperties>
</file>