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58" r:id="rId2"/>
    <p:sldId id="286" r:id="rId3"/>
    <p:sldId id="259" r:id="rId4"/>
    <p:sldId id="287" r:id="rId5"/>
    <p:sldId id="299" r:id="rId6"/>
    <p:sldId id="263" r:id="rId7"/>
    <p:sldId id="313" r:id="rId8"/>
    <p:sldId id="265" r:id="rId9"/>
    <p:sldId id="266" r:id="rId10"/>
    <p:sldId id="288" r:id="rId11"/>
    <p:sldId id="289" r:id="rId12"/>
    <p:sldId id="270" r:id="rId13"/>
    <p:sldId id="301" r:id="rId14"/>
    <p:sldId id="290" r:id="rId15"/>
    <p:sldId id="292" r:id="rId16"/>
    <p:sldId id="312" r:id="rId17"/>
    <p:sldId id="291" r:id="rId18"/>
    <p:sldId id="293" r:id="rId19"/>
    <p:sldId id="273" r:id="rId20"/>
    <p:sldId id="294" r:id="rId21"/>
    <p:sldId id="295" r:id="rId22"/>
    <p:sldId id="268" r:id="rId23"/>
    <p:sldId id="275" r:id="rId24"/>
    <p:sldId id="276" r:id="rId25"/>
    <p:sldId id="303" r:id="rId26"/>
    <p:sldId id="308" r:id="rId27"/>
    <p:sldId id="305" r:id="rId28"/>
    <p:sldId id="314" r:id="rId29"/>
    <p:sldId id="302" r:id="rId30"/>
    <p:sldId id="279" r:id="rId31"/>
    <p:sldId id="280" r:id="rId32"/>
    <p:sldId id="281" r:id="rId33"/>
    <p:sldId id="296" r:id="rId34"/>
    <p:sldId id="297" r:id="rId35"/>
    <p:sldId id="282" r:id="rId36"/>
    <p:sldId id="298" r:id="rId37"/>
    <p:sldId id="284" r:id="rId38"/>
    <p:sldId id="28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32"/>
    <p:restoredTop sz="87779" autoAdjust="0"/>
  </p:normalViewPr>
  <p:slideViewPr>
    <p:cSldViewPr snapToGrid="0" snapToObjects="1">
      <p:cViewPr varScale="1">
        <p:scale>
          <a:sx n="100" d="100"/>
          <a:sy n="100" d="100"/>
        </p:scale>
        <p:origin x="2196" y="8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75646-3A36-43D3-961B-42AB015FED9C}" type="datetimeFigureOut">
              <a:rPr lang="en-GB" smtClean="0"/>
              <a:t>20/04/2020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612152-D4E3-4AB0-879F-5BAEA9F1AB4E}" type="slidenum">
              <a:rPr lang="en-GB" smtClean="0"/>
              <a:t>‹#›</a:t>
            </a:fld>
            <a:endParaRPr lang="en-GB"/>
          </a:p>
        </p:txBody>
      </p:sp>
    </p:spTree>
    <p:extLst>
      <p:ext uri="{BB962C8B-B14F-4D97-AF65-F5344CB8AC3E}">
        <p14:creationId xmlns:p14="http://schemas.microsoft.com/office/powerpoint/2010/main" val="110595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DEFD9E8-13F6-4DCF-8D75-0285DE448621}"/>
              </a:ext>
            </a:extLst>
          </p:cNvPr>
          <p:cNvSpPr>
            <a:spLocks noGrp="1" noRot="1" noChangeAspect="1" noTextEdit="1"/>
          </p:cNvSpPr>
          <p:nvPr>
            <p:ph type="sldImg"/>
          </p:nvPr>
        </p:nvSpPr>
        <p:spPr bwMode="auto">
          <a:xfrm>
            <a:off x="1454150" y="309563"/>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CDE1454-36C0-4D39-BDC0-729923C823AA}"/>
              </a:ext>
            </a:extLst>
          </p:cNvPr>
          <p:cNvSpPr>
            <a:spLocks noGrp="1"/>
          </p:cNvSpPr>
          <p:nvPr>
            <p:ph type="body" idx="1"/>
          </p:nvPr>
        </p:nvSpPr>
        <p:spPr>
          <a:xfrm>
            <a:off x="497048" y="3528646"/>
            <a:ext cx="5863904" cy="5615353"/>
          </a:xfrm>
        </p:spPr>
        <p:txBody>
          <a:bodyPr/>
          <a:lstStyle/>
          <a:p>
            <a:pPr marL="369564" indent="-359415" defTabSz="554006">
              <a:spcBef>
                <a:spcPct val="0"/>
              </a:spcBef>
              <a:buSzPct val="100000"/>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solidFill>
                  <a:srgbClr val="000000"/>
                </a:solidFill>
                <a:latin typeface="Arial" charset="0"/>
                <a:ea typeface="Microsoft YaHei" pitchFamily="34" charset="-122"/>
              </a:rPr>
              <a:t>9.15 </a:t>
            </a:r>
          </a:p>
          <a:p>
            <a:pPr defTabSz="554006">
              <a:spcBef>
                <a:spcPct val="0"/>
              </a:spcBef>
              <a:buSzPct val="100000"/>
              <a:tabLst>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solidFill>
                  <a:srgbClr val="000000"/>
                </a:solidFill>
                <a:latin typeface="Arial" charset="0"/>
                <a:ea typeface="Microsoft YaHei" pitchFamily="34" charset="-122"/>
              </a:rPr>
              <a:t>As students arrive, get them to fill out Team Registration form and check they have  Faradays.</a:t>
            </a:r>
          </a:p>
          <a:p>
            <a:pPr defTabSz="554006">
              <a:spcBef>
                <a:spcPct val="0"/>
              </a:spcBef>
              <a:buSzPct val="100000"/>
              <a:tabLst>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dirty="0">
              <a:solidFill>
                <a:srgbClr val="000000"/>
              </a:solidFill>
              <a:latin typeface="Arial" charset="0"/>
              <a:ea typeface="Microsoft YaHei" pitchFamily="34" charset="-122"/>
            </a:endParaRPr>
          </a:p>
          <a:p>
            <a:pPr defTabSz="554006">
              <a:spcBef>
                <a:spcPct val="0"/>
              </a:spcBef>
              <a:buSzPct val="100000"/>
              <a:tabLst>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solidFill>
                  <a:srgbClr val="000000"/>
                </a:solidFill>
                <a:latin typeface="Arial" charset="0"/>
                <a:ea typeface="Microsoft YaHei" pitchFamily="34" charset="-122"/>
              </a:rPr>
              <a:t>Brief any visiting teachers and ambassadors. Check timings to ensure you can run to schedule. Ask about student needs including nut allergies.</a:t>
            </a:r>
          </a:p>
          <a:p>
            <a:pPr defTabSz="554006">
              <a:spcBef>
                <a:spcPct val="0"/>
              </a:spcBef>
              <a:buSzPct val="100000"/>
              <a:tabLst>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b="1" dirty="0">
              <a:solidFill>
                <a:srgbClr val="000000"/>
              </a:solidFill>
              <a:latin typeface="Arial" charset="0"/>
              <a:ea typeface="Microsoft YaHei" pitchFamily="34" charset="-122"/>
            </a:endParaRPr>
          </a:p>
          <a:p>
            <a:pPr marL="369564" indent="-359415" defTabSz="554006">
              <a:spcBef>
                <a:spcPct val="0"/>
              </a:spcBef>
              <a:buSzPct val="100000"/>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solidFill>
                  <a:srgbClr val="000000"/>
                </a:solidFill>
                <a:latin typeface="Arial" charset="0"/>
                <a:ea typeface="Microsoft YaHei" pitchFamily="34" charset="-122"/>
              </a:rPr>
              <a:t>9.30 </a:t>
            </a:r>
          </a:p>
          <a:p>
            <a:pPr marL="369564" indent="-359415" defTabSz="554006">
              <a:spcBef>
                <a:spcPct val="0"/>
              </a:spcBef>
              <a:buSzPct val="100000"/>
              <a:buFont typeface="Arial" panose="020B0604020202020204"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solidFill>
                  <a:srgbClr val="000000"/>
                </a:solidFill>
                <a:latin typeface="Arial" charset="0"/>
                <a:ea typeface="Microsoft YaHei" pitchFamily="34" charset="-122"/>
                <a:cs typeface="Arial" panose="020B0604020202020204" pitchFamily="34" charset="0"/>
              </a:rPr>
              <a:t>H</a:t>
            </a:r>
            <a:r>
              <a:rPr lang="en-GB" dirty="0">
                <a:solidFill>
                  <a:srgbClr val="000000"/>
                </a:solidFill>
                <a:latin typeface="Arial" panose="020B0604020202020204" pitchFamily="34" charset="0"/>
                <a:ea typeface="Microsoft YaHei" pitchFamily="34" charset="-122"/>
                <a:cs typeface="Arial" panose="020B0604020202020204" pitchFamily="34" charset="0"/>
              </a:rPr>
              <a:t>ost school to do introduction to school and hosting (fire alarm and toilets) if required.</a:t>
            </a:r>
          </a:p>
          <a:p>
            <a:pPr marL="369564" indent="-359415" defTabSz="554006">
              <a:spcBef>
                <a:spcPct val="0"/>
              </a:spcBef>
              <a:buClr>
                <a:srgbClr val="000000"/>
              </a:buClr>
              <a:buSzPct val="45000"/>
              <a:buFont typeface="Arial"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solidFill>
                  <a:srgbClr val="000000"/>
                </a:solidFill>
                <a:latin typeface="Arial" panose="020B0604020202020204" pitchFamily="34" charset="0"/>
                <a:ea typeface="Microsoft YaHei" pitchFamily="34" charset="-122"/>
                <a:cs typeface="Arial" panose="020B0604020202020204" pitchFamily="34" charset="0"/>
              </a:rPr>
              <a:t>Welcome to the Institution of Engineering and Technology’s Faraday Challenge Day. My name is </a:t>
            </a:r>
            <a:r>
              <a:rPr lang="en-GB" dirty="0">
                <a:solidFill>
                  <a:srgbClr val="FF0000"/>
                </a:solidFill>
                <a:latin typeface="Arial" panose="020B0604020202020204" pitchFamily="34" charset="0"/>
                <a:ea typeface="Microsoft YaHei" pitchFamily="34" charset="-122"/>
                <a:cs typeface="Arial" panose="020B0604020202020204" pitchFamily="34" charset="0"/>
              </a:rPr>
              <a:t>xxxx </a:t>
            </a:r>
            <a:r>
              <a:rPr lang="en-GB" dirty="0">
                <a:solidFill>
                  <a:srgbClr val="000000"/>
                </a:solidFill>
                <a:latin typeface="Arial" panose="020B0604020202020204" pitchFamily="34" charset="0"/>
                <a:ea typeface="Microsoft YaHei" pitchFamily="34" charset="-122"/>
                <a:cs typeface="Arial" panose="020B0604020202020204" pitchFamily="34" charset="0"/>
              </a:rPr>
              <a:t>and I will be your Challenge Leader today. </a:t>
            </a:r>
          </a:p>
          <a:p>
            <a:pPr marL="369564" indent="-359415" defTabSz="554006">
              <a:spcBef>
                <a:spcPct val="0"/>
              </a:spcBef>
              <a:buClr>
                <a:srgbClr val="000000"/>
              </a:buClr>
              <a:buSzPct val="45000"/>
              <a:buFont typeface="Arial"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solidFill>
                  <a:srgbClr val="000000"/>
                </a:solidFill>
                <a:latin typeface="Arial" panose="020B0604020202020204" pitchFamily="34" charset="0"/>
                <a:ea typeface="Microsoft YaHei" pitchFamily="34" charset="-122"/>
                <a:cs typeface="Arial" panose="020B0604020202020204" pitchFamily="34" charset="0"/>
              </a:rPr>
              <a:t>The IET Faraday is a STEM Challenge held in many schools and universities for Year 8 students across the UK, England, Northern Ireland, Wales and Scotland. </a:t>
            </a:r>
          </a:p>
          <a:p>
            <a:pPr marL="369564" indent="-359415" defTabSz="554006">
              <a:spcBef>
                <a:spcPct val="0"/>
              </a:spcBef>
              <a:buClr>
                <a:srgbClr val="000000"/>
              </a:buClr>
              <a:buSzPct val="45000"/>
              <a:buFont typeface="Arial"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solidFill>
                  <a:srgbClr val="000000"/>
                </a:solidFill>
                <a:latin typeface="Arial" panose="020B0604020202020204" pitchFamily="34" charset="0"/>
                <a:ea typeface="Microsoft YaHei" pitchFamily="34" charset="-122"/>
                <a:cs typeface="Arial" panose="020B0604020202020204" pitchFamily="34" charset="0"/>
              </a:rPr>
              <a:t>For this Challenge we are working in partnership with Airbus.</a:t>
            </a:r>
          </a:p>
          <a:p>
            <a:pPr marL="369564" indent="-359415" defTabSz="554006">
              <a:spcBef>
                <a:spcPct val="0"/>
              </a:spcBef>
              <a:buClr>
                <a:srgbClr val="000000"/>
              </a:buClr>
              <a:buSzPct val="45000"/>
              <a:buFont typeface="Arial"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solidFill>
                  <a:srgbClr val="000000"/>
                </a:solidFill>
                <a:latin typeface="Arial" panose="020B0604020202020204" pitchFamily="34" charset="0"/>
                <a:ea typeface="Microsoft YaHei" pitchFamily="34" charset="-122"/>
                <a:cs typeface="Arial" panose="020B0604020202020204" pitchFamily="34" charset="0"/>
              </a:rPr>
              <a:t>This is a competition and we are looking for the best teams of engineers. </a:t>
            </a:r>
          </a:p>
          <a:p>
            <a:pPr marL="369564" indent="-359415" defTabSz="554006">
              <a:spcBef>
                <a:spcPct val="0"/>
              </a:spcBef>
              <a:buClr>
                <a:srgbClr val="000000"/>
              </a:buClr>
              <a:buSzPct val="45000"/>
              <a:buFont typeface="Arial"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solidFill>
                  <a:srgbClr val="000000"/>
                </a:solidFill>
                <a:latin typeface="Arial" panose="020B0604020202020204" pitchFamily="34" charset="0"/>
                <a:ea typeface="Microsoft YaHei" pitchFamily="34" charset="-122"/>
                <a:cs typeface="Arial" panose="020B0604020202020204" pitchFamily="34" charset="0"/>
              </a:rPr>
              <a:t>Today all of you will receive a certificate to say you have worked as an engineer for the Airbus team. The team which scores the most points will receive </a:t>
            </a:r>
            <a:r>
              <a:rPr lang="en-GB" dirty="0" err="1">
                <a:solidFill>
                  <a:srgbClr val="FF0000"/>
                </a:solidFill>
                <a:latin typeface="Arial" panose="020B0604020202020204" pitchFamily="34" charset="0"/>
                <a:ea typeface="Microsoft YaHei" pitchFamily="34" charset="-122"/>
                <a:cs typeface="Arial" panose="020B0604020202020204" pitchFamily="34" charset="0"/>
              </a:rPr>
              <a:t>xxxx</a:t>
            </a:r>
            <a:r>
              <a:rPr lang="en-GB" dirty="0">
                <a:solidFill>
                  <a:srgbClr val="FF0000"/>
                </a:solidFill>
                <a:latin typeface="Arial" panose="020B0604020202020204" pitchFamily="34" charset="0"/>
                <a:ea typeface="Microsoft YaHei" pitchFamily="34" charset="-122"/>
                <a:cs typeface="Arial" panose="020B0604020202020204" pitchFamily="34" charset="0"/>
              </a:rPr>
              <a:t> [whatever prizes school chooses]</a:t>
            </a:r>
          </a:p>
        </p:txBody>
      </p:sp>
      <p:sp>
        <p:nvSpPr>
          <p:cNvPr id="37892" name="Slide Number Placeholder 3">
            <a:extLst>
              <a:ext uri="{FF2B5EF4-FFF2-40B4-BE49-F238E27FC236}">
                <a16:creationId xmlns:a16="http://schemas.microsoft.com/office/drawing/2014/main" id="{2BA2BF48-0552-4106-AF59-6D2802112C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66EE562-3B94-4732-A406-DB7EFA402206}" type="slidenum">
              <a:rPr lang="en-GB" altLang="en-US" smtClean="0"/>
              <a:pPr/>
              <a:t>1</a:t>
            </a:fld>
            <a:endParaRPr lang="en-GB" altLang="en-US" dirty="0"/>
          </a:p>
        </p:txBody>
      </p:sp>
    </p:spTree>
    <p:extLst>
      <p:ext uri="{BB962C8B-B14F-4D97-AF65-F5344CB8AC3E}">
        <p14:creationId xmlns:p14="http://schemas.microsoft.com/office/powerpoint/2010/main" val="1866273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pPr lvl="0"/>
            <a:r>
              <a:rPr lang="en-GB" b="1" dirty="0">
                <a:solidFill>
                  <a:prstClr val="black"/>
                </a:solidFill>
                <a:latin typeface="Arial" panose="020B0604020202020204" pitchFamily="34" charset="0"/>
                <a:cs typeface="Arial" panose="020B0604020202020204" pitchFamily="34" charset="0"/>
              </a:rPr>
              <a:t>SCRIPT:</a:t>
            </a:r>
          </a:p>
          <a:p>
            <a:endParaRPr lang="en-GB" dirty="0">
              <a:latin typeface="Arial" panose="020B0604020202020204" pitchFamily="34" charset="0"/>
              <a:cs typeface="Arial" panose="020B0604020202020204" pitchFamily="34" charset="0"/>
            </a:endParaRPr>
          </a:p>
          <a:p>
            <a:pPr marL="200637" indent="-200637">
              <a:buFont typeface="Arial" panose="020B0604020202020204" pitchFamily="34" charset="0"/>
              <a:buChar char="•"/>
            </a:pPr>
            <a:r>
              <a:rPr lang="en-GB" dirty="0">
                <a:latin typeface="Arial" panose="020B0604020202020204" pitchFamily="34" charset="0"/>
                <a:cs typeface="Arial" panose="020B0604020202020204" pitchFamily="34" charset="0"/>
              </a:rPr>
              <a:t>You have now completed the Project Brief.</a:t>
            </a:r>
          </a:p>
        </p:txBody>
      </p:sp>
      <p:sp>
        <p:nvSpPr>
          <p:cNvPr id="4" name="Slide Number Placeholder 3"/>
          <p:cNvSpPr>
            <a:spLocks noGrp="1"/>
          </p:cNvSpPr>
          <p:nvPr>
            <p:ph type="sldNum" sz="quarter" idx="10"/>
          </p:nvPr>
        </p:nvSpPr>
        <p:spPr/>
        <p:txBody>
          <a:bodyPr/>
          <a:lstStyle/>
          <a:p>
            <a:fld id="{80712C0E-B200-4C71-90D5-2BAF59E3BBD1}" type="slidenum">
              <a:rPr lang="en-GB" smtClean="0"/>
              <a:t>10</a:t>
            </a:fld>
            <a:endParaRPr lang="en-GB"/>
          </a:p>
        </p:txBody>
      </p:sp>
    </p:spTree>
    <p:extLst>
      <p:ext uri="{BB962C8B-B14F-4D97-AF65-F5344CB8AC3E}">
        <p14:creationId xmlns:p14="http://schemas.microsoft.com/office/powerpoint/2010/main" val="1772762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10:10</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Time to move on to Planning.</a:t>
            </a:r>
          </a:p>
        </p:txBody>
      </p:sp>
      <p:sp>
        <p:nvSpPr>
          <p:cNvPr id="4" name="Slide Number Placeholder 3"/>
          <p:cNvSpPr>
            <a:spLocks noGrp="1"/>
          </p:cNvSpPr>
          <p:nvPr>
            <p:ph type="sldNum" sz="quarter" idx="10"/>
          </p:nvPr>
        </p:nvSpPr>
        <p:spPr/>
        <p:txBody>
          <a:bodyPr/>
          <a:lstStyle/>
          <a:p>
            <a:fld id="{80712C0E-B200-4C71-90D5-2BAF59E3BBD1}" type="slidenum">
              <a:rPr lang="en-GB" smtClean="0"/>
              <a:t>11</a:t>
            </a:fld>
            <a:endParaRPr lang="en-GB"/>
          </a:p>
        </p:txBody>
      </p:sp>
    </p:spTree>
    <p:extLst>
      <p:ext uri="{BB962C8B-B14F-4D97-AF65-F5344CB8AC3E}">
        <p14:creationId xmlns:p14="http://schemas.microsoft.com/office/powerpoint/2010/main" val="195867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E818E70-15BB-4615-9395-D0BE0292C7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5613FED-F677-4F3D-BC00-68957D3522E7}"/>
              </a:ext>
            </a:extLst>
          </p:cNvPr>
          <p:cNvSpPr>
            <a:spLocks noGrp="1"/>
          </p:cNvSpPr>
          <p:nvPr>
            <p:ph type="body" idx="1"/>
          </p:nvPr>
        </p:nvSpPr>
        <p:spPr/>
        <p:txBody>
          <a:bodyPr/>
          <a:lstStyle/>
          <a:p>
            <a:pPr>
              <a:defRPr/>
            </a:pPr>
            <a:endParaRPr lang="en-GB" b="1" dirty="0">
              <a:latin typeface="Arial" charset="0"/>
              <a:ea typeface="Microsoft YaHei" pitchFamily="34" charset="-122"/>
            </a:endParaRPr>
          </a:p>
          <a:p>
            <a:pPr>
              <a:defRPr/>
            </a:pPr>
            <a:endParaRPr lang="en-GB" b="1" dirty="0">
              <a:latin typeface="Arial" charset="0"/>
              <a:ea typeface="Microsoft YaHei" pitchFamily="34" charset="-122"/>
            </a:endParaRPr>
          </a:p>
          <a:p>
            <a:pPr>
              <a:defRPr/>
            </a:pPr>
            <a:r>
              <a:rPr lang="en-GB" b="1" dirty="0">
                <a:latin typeface="Arial" charset="0"/>
                <a:ea typeface="Microsoft YaHei" pitchFamily="34" charset="-122"/>
              </a:rPr>
              <a:t>SCRIPT:</a:t>
            </a:r>
          </a:p>
          <a:p>
            <a:pPr>
              <a:defRPr/>
            </a:pPr>
            <a:endParaRPr lang="en-GB" dirty="0">
              <a:latin typeface="Arial" charset="0"/>
              <a:ea typeface="Microsoft YaHei" pitchFamily="34" charset="-122"/>
            </a:endParaRPr>
          </a:p>
          <a:p>
            <a:pPr marL="200637" indent="-200637">
              <a:buFont typeface="Arial" panose="020B0604020202020204" pitchFamily="34" charset="0"/>
              <a:buChar char="•"/>
              <a:defRPr/>
            </a:pPr>
            <a:r>
              <a:rPr lang="en-GB" dirty="0">
                <a:latin typeface="Arial" charset="0"/>
                <a:ea typeface="Microsoft YaHei" pitchFamily="34" charset="-122"/>
              </a:rPr>
              <a:t>Planning is essential to a successful project.  We have seen many teams have great ideas and rush into developing them, only to realise that they won’t work, they don’t have enough Faradays or they simply don’t have the time to develop them.</a:t>
            </a:r>
          </a:p>
          <a:p>
            <a:pPr marL="200637" indent="-200637">
              <a:buFont typeface="Arial" panose="020B0604020202020204" pitchFamily="34" charset="0"/>
              <a:buChar char="•"/>
              <a:defRPr/>
            </a:pPr>
            <a:endParaRPr lang="en-GB" dirty="0">
              <a:latin typeface="Arial" charset="0"/>
              <a:ea typeface="Microsoft YaHei" pitchFamily="34" charset="-122"/>
            </a:endParaRPr>
          </a:p>
          <a:p>
            <a:pPr marL="200637" indent="-200637">
              <a:buFont typeface="Arial" panose="020B0604020202020204" pitchFamily="34" charset="0"/>
              <a:buChar char="•"/>
              <a:defRPr/>
            </a:pPr>
            <a:r>
              <a:rPr lang="en-GB" dirty="0">
                <a:latin typeface="Arial" charset="0"/>
                <a:ea typeface="Microsoft YaHei" pitchFamily="34" charset="-122"/>
              </a:rPr>
              <a:t>All projects have a large planning aspect. This is an important stage of your project.</a:t>
            </a:r>
          </a:p>
        </p:txBody>
      </p:sp>
      <p:sp>
        <p:nvSpPr>
          <p:cNvPr id="62468" name="Slide Number Placeholder 3">
            <a:extLst>
              <a:ext uri="{FF2B5EF4-FFF2-40B4-BE49-F238E27FC236}">
                <a16:creationId xmlns:a16="http://schemas.microsoft.com/office/drawing/2014/main" id="{04F7A545-5109-4252-8341-6061228DB7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9F8EF53-F341-4D71-80B4-F3C97D622C7E}" type="slidenum">
              <a:rPr lang="en-GB" altLang="en-US" smtClean="0"/>
              <a:pPr/>
              <a:t>12</a:t>
            </a:fld>
            <a:endParaRPr lang="en-GB" altLang="en-US"/>
          </a:p>
        </p:txBody>
      </p:sp>
    </p:spTree>
    <p:extLst>
      <p:ext uri="{BB962C8B-B14F-4D97-AF65-F5344CB8AC3E}">
        <p14:creationId xmlns:p14="http://schemas.microsoft.com/office/powerpoint/2010/main" val="4184572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46" y="4466385"/>
            <a:ext cx="5499108" cy="4368696"/>
          </a:xfrm>
        </p:spPr>
        <p:txBody>
          <a:bodyPr/>
          <a:lstStyle/>
          <a:p>
            <a:r>
              <a:rPr lang="en-GB" b="1" dirty="0">
                <a:latin typeface="Arial" panose="020B0604020202020204" pitchFamily="34" charset="0"/>
                <a:cs typeface="Arial" panose="020B0604020202020204" pitchFamily="34" charset="0"/>
              </a:rPr>
              <a:t>10:10</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have 15 minutes to plan out your prototype idea. Only draw the thing that you will make and make sure you use annotations to note how you are making it and what materials you are using. We should be able to copy your prototype from your final design.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These are the marking criteria from your Student Booklet that we will use to mark you. We do not mark handwriting or spelling so don’t worry about this.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will not finish the planning in the next 15 minutes but please note that we will be marking this at 12.30. We </a:t>
            </a:r>
            <a:r>
              <a:rPr lang="en-GB" b="1" u="sng" dirty="0">
                <a:latin typeface="Arial" panose="020B0604020202020204" pitchFamily="34" charset="0"/>
                <a:cs typeface="Arial" panose="020B0604020202020204" pitchFamily="34" charset="0"/>
              </a:rPr>
              <a:t>WILL NOT </a:t>
            </a:r>
            <a:r>
              <a:rPr lang="en-GB" dirty="0">
                <a:latin typeface="Arial" panose="020B0604020202020204" pitchFamily="34" charset="0"/>
                <a:cs typeface="Arial" panose="020B0604020202020204" pitchFamily="34" charset="0"/>
              </a:rPr>
              <a:t>remind you of this again so make sure you go back to update it during the morning as your design progresses.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Your brief is in your Student Booklet on page 5, use it to remind you what Airbus want from you.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might want to look at some of the ‘How to ….’ sheets, but please only take two at a time to your table so that all groups get to look at them.</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On click: </a:t>
            </a:r>
            <a:r>
              <a:rPr lang="en-GB" dirty="0">
                <a:latin typeface="Arial" panose="020B0604020202020204" pitchFamily="34" charset="0"/>
                <a:cs typeface="Arial" panose="020B0604020202020204" pitchFamily="34" charset="0"/>
              </a:rPr>
              <a:t>The red box will disappear and the countdown from 15 minutes will begin. Do not freeze the presentation at this point as the countdown will stop.</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712C0E-B200-4C71-90D5-2BAF59E3BBD1}" type="slidenum">
              <a:rPr lang="en-GB" smtClean="0"/>
              <a:t>13</a:t>
            </a:fld>
            <a:endParaRPr lang="en-GB"/>
          </a:p>
        </p:txBody>
      </p:sp>
    </p:spTree>
    <p:extLst>
      <p:ext uri="{BB962C8B-B14F-4D97-AF65-F5344CB8AC3E}">
        <p14:creationId xmlns:p14="http://schemas.microsoft.com/office/powerpoint/2010/main" val="487855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10.25</a:t>
            </a:r>
          </a:p>
          <a:p>
            <a:endParaRPr lang="en-GB" dirty="0">
              <a:latin typeface="Arial" panose="020B0604020202020204" pitchFamily="34" charset="0"/>
              <a:cs typeface="Arial" panose="020B0604020202020204" pitchFamily="34" charset="0"/>
            </a:endParaRPr>
          </a:p>
          <a:p>
            <a:pPr lvl="0"/>
            <a:r>
              <a:rPr lang="en-GB" b="1" dirty="0">
                <a:solidFill>
                  <a:prstClr val="black"/>
                </a:solidFill>
                <a:latin typeface="Arial" panose="020B0604020202020204" pitchFamily="34" charset="0"/>
                <a:cs typeface="Arial" panose="020B0604020202020204" pitchFamily="34" charset="0"/>
              </a:rPr>
              <a:t>SCRIPT: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have now completed the Planning part of the project. Now it is time to move onto our next task which is team roles selection.</a:t>
            </a:r>
          </a:p>
        </p:txBody>
      </p:sp>
      <p:sp>
        <p:nvSpPr>
          <p:cNvPr id="4" name="Slide Number Placeholder 3"/>
          <p:cNvSpPr>
            <a:spLocks noGrp="1"/>
          </p:cNvSpPr>
          <p:nvPr>
            <p:ph type="sldNum" sz="quarter" idx="10"/>
          </p:nvPr>
        </p:nvSpPr>
        <p:spPr/>
        <p:txBody>
          <a:bodyPr/>
          <a:lstStyle/>
          <a:p>
            <a:fld id="{80712C0E-B200-4C71-90D5-2BAF59E3BBD1}" type="slidenum">
              <a:rPr lang="en-GB" smtClean="0"/>
              <a:t>14</a:t>
            </a:fld>
            <a:endParaRPr lang="en-GB"/>
          </a:p>
        </p:txBody>
      </p:sp>
    </p:spTree>
    <p:extLst>
      <p:ext uri="{BB962C8B-B14F-4D97-AF65-F5344CB8AC3E}">
        <p14:creationId xmlns:p14="http://schemas.microsoft.com/office/powerpoint/2010/main" val="2888043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3415" y="4812097"/>
            <a:ext cx="5499108" cy="4981937"/>
          </a:xfrm>
        </p:spPr>
        <p:txBody>
          <a:bodyPr/>
          <a:lstStyle/>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10.25</a:t>
            </a: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b="1" dirty="0">
              <a:latin typeface="Arial" charset="0"/>
              <a:ea typeface="Microsoft YaHei" pitchFamily="34" charset="-122"/>
            </a:endParaRP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5 minutes</a:t>
            </a: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b="1" dirty="0">
              <a:latin typeface="Arial" charset="0"/>
              <a:ea typeface="Microsoft YaHei" pitchFamily="34" charset="-122"/>
            </a:endParaRP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SCRIPT:</a:t>
            </a:r>
          </a:p>
          <a:p>
            <a:pPr marL="217274" indent="-207119">
              <a:spcBef>
                <a:spcPct val="0"/>
              </a:spcBef>
              <a:buFont typeface="Arial" charset="0"/>
              <a:buChar char="•"/>
              <a:tabLst>
                <a:tab pos="217274" algn="l"/>
                <a:tab pos="789896" algn="l"/>
                <a:tab pos="1364550" algn="l"/>
                <a:tab pos="1939205" algn="l"/>
                <a:tab pos="2513857" algn="l"/>
                <a:tab pos="3088513" algn="l"/>
                <a:tab pos="3663167" algn="l"/>
                <a:tab pos="4237822" algn="l"/>
                <a:tab pos="4812474" algn="l"/>
                <a:tab pos="5387129" algn="l"/>
                <a:tab pos="5961782" algn="l"/>
                <a:tab pos="6536436" algn="l"/>
                <a:tab pos="7111091" algn="l"/>
                <a:tab pos="7685748" algn="l"/>
                <a:tab pos="8260399" algn="l"/>
                <a:tab pos="8835053" algn="l"/>
                <a:tab pos="9409708" algn="l"/>
                <a:tab pos="9984362" algn="l"/>
                <a:tab pos="10559016" algn="l"/>
                <a:tab pos="11133670" algn="l"/>
                <a:tab pos="11708324" algn="l"/>
              </a:tabLst>
              <a:defRPr/>
            </a:pPr>
            <a:r>
              <a:rPr lang="en-GB" dirty="0">
                <a:latin typeface="Arial" charset="0"/>
                <a:ea typeface="Microsoft YaHei" pitchFamily="34" charset="-122"/>
              </a:rPr>
              <a:t>In real life, engineers work in teams and their ability to work well as a team is key to their success. Today, you are going to take on real–life engineering roles to experience what it is like to be part of a problem solving team.</a:t>
            </a:r>
          </a:p>
        </p:txBody>
      </p:sp>
      <p:sp>
        <p:nvSpPr>
          <p:cNvPr id="4" name="Slide Number Placeholder 3"/>
          <p:cNvSpPr>
            <a:spLocks noGrp="1"/>
          </p:cNvSpPr>
          <p:nvPr>
            <p:ph type="sldNum" sz="quarter" idx="10"/>
          </p:nvPr>
        </p:nvSpPr>
        <p:spPr/>
        <p:txBody>
          <a:bodyPr/>
          <a:lstStyle/>
          <a:p>
            <a:fld id="{80712C0E-B200-4C71-90D5-2BAF59E3BBD1}" type="slidenum">
              <a:rPr lang="en-GB" smtClean="0"/>
              <a:t>15</a:t>
            </a:fld>
            <a:endParaRPr lang="en-GB"/>
          </a:p>
        </p:txBody>
      </p:sp>
    </p:spTree>
    <p:extLst>
      <p:ext uri="{BB962C8B-B14F-4D97-AF65-F5344CB8AC3E}">
        <p14:creationId xmlns:p14="http://schemas.microsoft.com/office/powerpoint/2010/main" val="2499561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3A3A7DC-F7CE-4D1C-99FC-839F477338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D97F0E2-2627-476C-9762-AE59E1748724}"/>
              </a:ext>
            </a:extLst>
          </p:cNvPr>
          <p:cNvSpPr>
            <a:spLocks noGrp="1"/>
          </p:cNvSpPr>
          <p:nvPr>
            <p:ph type="body" idx="1"/>
          </p:nvPr>
        </p:nvSpPr>
        <p:spPr bwMode="auto">
          <a:xfrm>
            <a:off x="676250" y="4482434"/>
            <a:ext cx="5513439" cy="44153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15499" indent="-206211">
              <a:spcBef>
                <a:spcPct val="0"/>
              </a:spcBef>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altLang="en-US" b="1" dirty="0">
                <a:latin typeface="Arial" panose="020B0604020202020204" pitchFamily="34" charset="0"/>
                <a:ea typeface="Microsoft YaHei" panose="020B0503020204020204" pitchFamily="34" charset="-122"/>
              </a:rPr>
              <a:t>SCRIPT</a:t>
            </a:r>
          </a:p>
          <a:p>
            <a:endParaRPr lang="en-GB" dirty="0">
              <a:latin typeface="Arial" panose="020B0604020202020204" pitchFamily="34" charset="0"/>
              <a:ea typeface="Microsoft YaHei" panose="020B0503020204020204" pitchFamily="34" charset="-122"/>
              <a:cs typeface="Arial" panose="020B0604020202020204" pitchFamily="34" charset="0"/>
            </a:endParaRPr>
          </a:p>
          <a:p>
            <a:r>
              <a:rPr lang="en-GB" dirty="0">
                <a:latin typeface="Arial" panose="020B0604020202020204" pitchFamily="34" charset="0"/>
                <a:ea typeface="Microsoft YaHei" panose="020B0503020204020204" pitchFamily="34" charset="-122"/>
                <a:cs typeface="Arial" panose="020B0604020202020204" pitchFamily="34" charset="0"/>
              </a:rPr>
              <a:t>You have 5 minutes to choose a project manager and an accountant for your team. Remember that these people will also be part of the engineering team so they can’t just put their feet up and shout orders!</a:t>
            </a:r>
            <a:endParaRPr lang="en-GB" dirty="0">
              <a:latin typeface="Arial" panose="020B0604020202020204" pitchFamily="34" charset="0"/>
              <a:cs typeface="Arial" panose="020B0604020202020204" pitchFamily="34" charset="0"/>
            </a:endParaRPr>
          </a:p>
          <a:p>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a:t>
            </a:r>
            <a:r>
              <a:rPr lang="en-GB" b="1" dirty="0">
                <a:latin typeface="Arial" panose="020B0604020202020204" pitchFamily="34" charset="0"/>
                <a:cs typeface="Arial" panose="020B0604020202020204" pitchFamily="34" charset="0"/>
              </a:rPr>
              <a:t>Project manager [Red sticker]</a:t>
            </a:r>
            <a:r>
              <a:rPr lang="en-GB" dirty="0">
                <a:latin typeface="Arial" panose="020B0604020202020204" pitchFamily="34" charset="0"/>
                <a:cs typeface="Arial" panose="020B0604020202020204" pitchFamily="34" charset="0"/>
              </a:rPr>
              <a:t> will manage the project, checking out the marking criteria, keeping the team together and making sure the team meets all the deadlines.</a:t>
            </a:r>
          </a:p>
          <a:p>
            <a:r>
              <a:rPr lang="en-GB" dirty="0">
                <a:latin typeface="Arial" panose="020B0604020202020204" pitchFamily="34" charset="0"/>
                <a:cs typeface="Arial" panose="020B0604020202020204" pitchFamily="34" charset="0"/>
              </a:rPr>
              <a:t> </a:t>
            </a:r>
          </a:p>
          <a:p>
            <a:r>
              <a:rPr lang="en-GB" b="1" dirty="0">
                <a:latin typeface="Arial" panose="020B0604020202020204" pitchFamily="34" charset="0"/>
                <a:cs typeface="Arial" panose="020B0604020202020204" pitchFamily="34" charset="0"/>
              </a:rPr>
              <a:t>The Accountant [Yellow sticker] </a:t>
            </a:r>
            <a:r>
              <a:rPr lang="en-GB" dirty="0">
                <a:latin typeface="Arial" panose="020B0604020202020204" pitchFamily="34" charset="0"/>
                <a:cs typeface="Arial" panose="020B0604020202020204" pitchFamily="34" charset="0"/>
              </a:rPr>
              <a:t>will manage the budget. They are the only one who can go to the shop but they may take one other person. They will also need to keep a record of their spending on the accounts sheet.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Your Challenge Leader will give you a red and a yellow sticker so that we can see who has taken on each role. You may decide you want to allocate other roles in your team, it is your team so do you what you feel will work well. But </a:t>
            </a:r>
            <a:r>
              <a:rPr lang="en-GB" b="1" dirty="0">
                <a:latin typeface="Arial" panose="020B0604020202020204" pitchFamily="34" charset="0"/>
                <a:cs typeface="Arial" panose="020B0604020202020204" pitchFamily="34" charset="0"/>
              </a:rPr>
              <a:t>remember </a:t>
            </a:r>
            <a:r>
              <a:rPr lang="en-GB" dirty="0">
                <a:latin typeface="Arial" panose="020B0604020202020204" pitchFamily="34" charset="0"/>
                <a:cs typeface="Arial" panose="020B0604020202020204" pitchFamily="34" charset="0"/>
              </a:rPr>
              <a:t>everyone is an engineer.</a:t>
            </a:r>
          </a:p>
          <a:p>
            <a:endParaRPr lang="en-GB" altLang="en-US" b="1" dirty="0">
              <a:latin typeface="Arial" panose="020B0604020202020204" pitchFamily="34" charset="0"/>
              <a:ea typeface="Microsoft YaHei" panose="020B0503020204020204" pitchFamily="34" charset="-122"/>
              <a:cs typeface="Arial" panose="020B0604020202020204" pitchFamily="34" charset="0"/>
            </a:endParaRPr>
          </a:p>
          <a:p>
            <a:pPr marL="10154">
              <a:spcBef>
                <a:spcPct val="0"/>
              </a:spcBef>
              <a:tabLst>
                <a:tab pos="217274" algn="l"/>
                <a:tab pos="789896" algn="l"/>
                <a:tab pos="1364550" algn="l"/>
                <a:tab pos="1939205" algn="l"/>
                <a:tab pos="2513857" algn="l"/>
                <a:tab pos="3088513" algn="l"/>
                <a:tab pos="3663167" algn="l"/>
                <a:tab pos="4237822" algn="l"/>
                <a:tab pos="4812474" algn="l"/>
                <a:tab pos="5387129" algn="l"/>
                <a:tab pos="5961782" algn="l"/>
                <a:tab pos="6536436" algn="l"/>
                <a:tab pos="7111091" algn="l"/>
                <a:tab pos="7685748" algn="l"/>
                <a:tab pos="8260399" algn="l"/>
                <a:tab pos="8835053" algn="l"/>
                <a:tab pos="9409708" algn="l"/>
                <a:tab pos="9984362" algn="l"/>
                <a:tab pos="10559016" algn="l"/>
                <a:tab pos="11133670" algn="l"/>
                <a:tab pos="11708324" algn="l"/>
              </a:tabLst>
              <a:defRPr/>
            </a:pPr>
            <a:endParaRPr lang="en-GB" dirty="0">
              <a:latin typeface="Arial" charset="0"/>
              <a:ea typeface="Microsoft YaHei" pitchFamily="34" charset="-122"/>
            </a:endParaRPr>
          </a:p>
          <a:p>
            <a:pPr marL="10154">
              <a:spcBef>
                <a:spcPct val="0"/>
              </a:spcBef>
              <a:tabLst>
                <a:tab pos="217274" algn="l"/>
                <a:tab pos="789896" algn="l"/>
                <a:tab pos="1364550" algn="l"/>
                <a:tab pos="1939205" algn="l"/>
                <a:tab pos="2513857" algn="l"/>
                <a:tab pos="3088513" algn="l"/>
                <a:tab pos="3663167" algn="l"/>
                <a:tab pos="4237822" algn="l"/>
                <a:tab pos="4812474" algn="l"/>
                <a:tab pos="5387129" algn="l"/>
                <a:tab pos="5961782" algn="l"/>
                <a:tab pos="6536436" algn="l"/>
                <a:tab pos="7111091" algn="l"/>
                <a:tab pos="7685748" algn="l"/>
                <a:tab pos="8260399" algn="l"/>
                <a:tab pos="8835053" algn="l"/>
                <a:tab pos="9409708" algn="l"/>
                <a:tab pos="9984362" algn="l"/>
                <a:tab pos="10559016" algn="l"/>
                <a:tab pos="11133670" algn="l"/>
                <a:tab pos="11708324" algn="l"/>
              </a:tabLst>
              <a:defRPr/>
            </a:pPr>
            <a:r>
              <a:rPr lang="en-GB" b="1" dirty="0">
                <a:latin typeface="Arial" charset="0"/>
                <a:ea typeface="Microsoft YaHei" pitchFamily="34" charset="-122"/>
              </a:rPr>
              <a:t>Notes:</a:t>
            </a:r>
          </a:p>
          <a:p>
            <a:pPr marL="217274" indent="-207119">
              <a:spcBef>
                <a:spcPct val="0"/>
              </a:spcBef>
              <a:buSzPct val="45000"/>
              <a:buFont typeface="Arial" charset="0"/>
              <a:buChar char="•"/>
              <a:tabLst>
                <a:tab pos="217274" algn="l"/>
                <a:tab pos="789896" algn="l"/>
                <a:tab pos="1364550" algn="l"/>
                <a:tab pos="1939205" algn="l"/>
                <a:tab pos="2513857" algn="l"/>
                <a:tab pos="3088513" algn="l"/>
                <a:tab pos="3663167" algn="l"/>
                <a:tab pos="4237822" algn="l"/>
                <a:tab pos="4812474" algn="l"/>
                <a:tab pos="5387129" algn="l"/>
                <a:tab pos="5961782" algn="l"/>
                <a:tab pos="6536436" algn="l"/>
                <a:tab pos="7111091" algn="l"/>
                <a:tab pos="7685748" algn="l"/>
                <a:tab pos="8260399" algn="l"/>
                <a:tab pos="8835053" algn="l"/>
                <a:tab pos="9409708" algn="l"/>
                <a:tab pos="9984362" algn="l"/>
                <a:tab pos="10559016" algn="l"/>
                <a:tab pos="11133670" algn="l"/>
                <a:tab pos="11708324" algn="l"/>
              </a:tabLst>
              <a:defRPr/>
            </a:pPr>
            <a:r>
              <a:rPr lang="en-GB" dirty="0">
                <a:latin typeface="Arial" charset="0"/>
                <a:ea typeface="Microsoft YaHei" pitchFamily="34" charset="-122"/>
              </a:rPr>
              <a:t>Give 1 minute warning.</a:t>
            </a:r>
          </a:p>
          <a:p>
            <a:endParaRPr lang="en-GB" altLang="en-US" b="1" dirty="0">
              <a:latin typeface="Arial" panose="020B0604020202020204" pitchFamily="34" charset="0"/>
              <a:ea typeface="Microsoft YaHei" panose="020B0503020204020204" pitchFamily="34" charset="-122"/>
              <a:cs typeface="Arial" panose="020B0604020202020204" pitchFamily="34" charset="0"/>
            </a:endParaRPr>
          </a:p>
        </p:txBody>
      </p:sp>
      <p:sp>
        <p:nvSpPr>
          <p:cNvPr id="68612" name="Slide Number Placeholder 3">
            <a:extLst>
              <a:ext uri="{FF2B5EF4-FFF2-40B4-BE49-F238E27FC236}">
                <a16:creationId xmlns:a16="http://schemas.microsoft.com/office/drawing/2014/main" id="{BEB9EA0F-95A8-4F80-B55F-F0153AC72F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7763AF8-B329-4717-9526-58D73F0A166B}" type="slidenum">
              <a:rPr lang="en-GB" altLang="en-US" smtClean="0"/>
              <a:pPr/>
              <a:t>16</a:t>
            </a:fld>
            <a:endParaRPr lang="en-GB" altLang="en-US" dirty="0"/>
          </a:p>
        </p:txBody>
      </p:sp>
    </p:spTree>
    <p:extLst>
      <p:ext uri="{BB962C8B-B14F-4D97-AF65-F5344CB8AC3E}">
        <p14:creationId xmlns:p14="http://schemas.microsoft.com/office/powerpoint/2010/main" val="921857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594" y="4811574"/>
            <a:ext cx="5492750" cy="4492757"/>
          </a:xfrm>
        </p:spPr>
        <p:txBody>
          <a:bodyPr/>
          <a:lstStyle/>
          <a:p>
            <a:pPr marL="10153">
              <a:tabLst>
                <a:tab pos="371597" algn="l"/>
                <a:tab pos="944221" algn="l"/>
                <a:tab pos="1518876" algn="l"/>
                <a:tab pos="2093528" algn="l"/>
                <a:tab pos="2668181" algn="l"/>
                <a:tab pos="3242838" algn="l"/>
                <a:tab pos="3817489" algn="l"/>
                <a:tab pos="4392145" algn="l"/>
                <a:tab pos="4966798" algn="l"/>
                <a:tab pos="5541452" algn="l"/>
                <a:tab pos="6116107" algn="l"/>
                <a:tab pos="6690763" algn="l"/>
                <a:tab pos="7265415" algn="l"/>
                <a:tab pos="7840070" algn="l"/>
                <a:tab pos="8414723" algn="l"/>
                <a:tab pos="8989376" algn="l"/>
                <a:tab pos="9564032" algn="l"/>
                <a:tab pos="10138688" algn="l"/>
                <a:tab pos="10713338" algn="l"/>
                <a:tab pos="11287994" algn="l"/>
                <a:tab pos="11862649" algn="l"/>
              </a:tabLst>
              <a:defRPr/>
            </a:pPr>
            <a:r>
              <a:rPr lang="en-GB" b="1" dirty="0">
                <a:solidFill>
                  <a:prstClr val="black"/>
                </a:solidFill>
                <a:latin typeface="Arial" panose="020B0604020202020204" pitchFamily="34" charset="0"/>
                <a:cs typeface="Arial" panose="020B0604020202020204" pitchFamily="34" charset="0"/>
              </a:rPr>
              <a:t>SCRIPT:</a:t>
            </a:r>
            <a:endParaRPr lang="en-GB" dirty="0">
              <a:latin typeface="Arial" charset="0"/>
              <a:ea typeface="Microsoft YaHei" pitchFamily="34" charset="-122"/>
            </a:endParaRPr>
          </a:p>
          <a:p>
            <a:pPr marL="371597" indent="-361444">
              <a:buFont typeface="Arial" charset="0"/>
              <a:buChar char="•"/>
              <a:tabLst>
                <a:tab pos="371597" algn="l"/>
                <a:tab pos="944221" algn="l"/>
                <a:tab pos="1518876" algn="l"/>
                <a:tab pos="2093528" algn="l"/>
                <a:tab pos="2668181" algn="l"/>
                <a:tab pos="3242838" algn="l"/>
                <a:tab pos="3817489" algn="l"/>
                <a:tab pos="4392145" algn="l"/>
                <a:tab pos="4966798" algn="l"/>
                <a:tab pos="5541452" algn="l"/>
                <a:tab pos="6116107" algn="l"/>
                <a:tab pos="6690763" algn="l"/>
                <a:tab pos="7265415" algn="l"/>
                <a:tab pos="7840070" algn="l"/>
                <a:tab pos="8414723" algn="l"/>
                <a:tab pos="8989376" algn="l"/>
                <a:tab pos="9564032" algn="l"/>
                <a:tab pos="10138688" algn="l"/>
                <a:tab pos="10713338" algn="l"/>
                <a:tab pos="11287994" algn="l"/>
                <a:tab pos="11862649" algn="l"/>
              </a:tabLst>
              <a:defRPr/>
            </a:pPr>
            <a:endParaRPr lang="en-GB" dirty="0">
              <a:latin typeface="Arial" panose="020B0604020202020204" pitchFamily="34" charset="0"/>
              <a:cs typeface="Arial" panose="020B0604020202020204" pitchFamily="34" charset="0"/>
            </a:endParaRPr>
          </a:p>
          <a:p>
            <a:pPr marL="371597" indent="-361444">
              <a:buFont typeface="Arial" charset="0"/>
              <a:buChar char="•"/>
              <a:tabLst>
                <a:tab pos="371597" algn="l"/>
                <a:tab pos="944221" algn="l"/>
                <a:tab pos="1518876" algn="l"/>
                <a:tab pos="2093528" algn="l"/>
                <a:tab pos="2668181" algn="l"/>
                <a:tab pos="3242838" algn="l"/>
                <a:tab pos="3817489" algn="l"/>
                <a:tab pos="4392145" algn="l"/>
                <a:tab pos="4966798" algn="l"/>
                <a:tab pos="5541452" algn="l"/>
                <a:tab pos="6116107" algn="l"/>
                <a:tab pos="6690763" algn="l"/>
                <a:tab pos="7265415" algn="l"/>
                <a:tab pos="7840070" algn="l"/>
                <a:tab pos="8414723" algn="l"/>
                <a:tab pos="8989376" algn="l"/>
                <a:tab pos="9564032" algn="l"/>
                <a:tab pos="10138688" algn="l"/>
                <a:tab pos="10713338" algn="l"/>
                <a:tab pos="11287994" algn="l"/>
                <a:tab pos="11862649" algn="l"/>
              </a:tabLst>
              <a:defRPr/>
            </a:pPr>
            <a:r>
              <a:rPr lang="en-GB" dirty="0">
                <a:latin typeface="Arial" panose="020B0604020202020204" pitchFamily="34" charset="0"/>
                <a:cs typeface="Arial" panose="020B0604020202020204" pitchFamily="34" charset="0"/>
              </a:rPr>
              <a:t>Now onto our last task before you can work as part of the Airbus engineering team.</a:t>
            </a:r>
          </a:p>
        </p:txBody>
      </p:sp>
      <p:sp>
        <p:nvSpPr>
          <p:cNvPr id="4" name="Slide Number Placeholder 3"/>
          <p:cNvSpPr>
            <a:spLocks noGrp="1"/>
          </p:cNvSpPr>
          <p:nvPr>
            <p:ph type="sldNum" sz="quarter" idx="10"/>
          </p:nvPr>
        </p:nvSpPr>
        <p:spPr/>
        <p:txBody>
          <a:bodyPr/>
          <a:lstStyle/>
          <a:p>
            <a:fld id="{80712C0E-B200-4C71-90D5-2BAF59E3BBD1}" type="slidenum">
              <a:rPr lang="en-GB" smtClean="0"/>
              <a:t>17</a:t>
            </a:fld>
            <a:endParaRPr lang="en-GB"/>
          </a:p>
        </p:txBody>
      </p:sp>
    </p:spTree>
    <p:extLst>
      <p:ext uri="{BB962C8B-B14F-4D97-AF65-F5344CB8AC3E}">
        <p14:creationId xmlns:p14="http://schemas.microsoft.com/office/powerpoint/2010/main" val="1658810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10:30</a:t>
            </a:r>
          </a:p>
          <a:p>
            <a:endParaRPr lang="en-GB" dirty="0">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SCRIPT:</a:t>
            </a:r>
          </a:p>
          <a:p>
            <a:endParaRPr lang="en-GB" dirty="0">
              <a:latin typeface="Arial" panose="020B0604020202020204" pitchFamily="34" charset="0"/>
              <a:cs typeface="Arial" panose="020B0604020202020204" pitchFamily="34" charset="0"/>
            </a:endParaRPr>
          </a:p>
          <a:p>
            <a:pPr marL="190394" indent="-190394">
              <a:buFont typeface="Arial" panose="020B0604020202020204" pitchFamily="34" charset="0"/>
              <a:buChar char="•"/>
            </a:pPr>
            <a:r>
              <a:rPr lang="en-GB" dirty="0">
                <a:latin typeface="Arial" panose="020B0604020202020204" pitchFamily="34" charset="0"/>
                <a:cs typeface="Arial" panose="020B0604020202020204" pitchFamily="34" charset="0"/>
              </a:rPr>
              <a:t>Find the Engineering Apprenticeship brief on page 7 of your Student Booklet. </a:t>
            </a:r>
          </a:p>
        </p:txBody>
      </p:sp>
      <p:sp>
        <p:nvSpPr>
          <p:cNvPr id="4" name="Slide Number Placeholder 3"/>
          <p:cNvSpPr>
            <a:spLocks noGrp="1"/>
          </p:cNvSpPr>
          <p:nvPr>
            <p:ph type="sldNum" sz="quarter" idx="10"/>
          </p:nvPr>
        </p:nvSpPr>
        <p:spPr/>
        <p:txBody>
          <a:bodyPr/>
          <a:lstStyle/>
          <a:p>
            <a:fld id="{80712C0E-B200-4C71-90D5-2BAF59E3BBD1}" type="slidenum">
              <a:rPr lang="en-GB" smtClean="0"/>
              <a:t>18</a:t>
            </a:fld>
            <a:endParaRPr lang="en-GB"/>
          </a:p>
        </p:txBody>
      </p:sp>
    </p:spTree>
    <p:extLst>
      <p:ext uri="{BB962C8B-B14F-4D97-AF65-F5344CB8AC3E}">
        <p14:creationId xmlns:p14="http://schemas.microsoft.com/office/powerpoint/2010/main" val="779566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3A3A7DC-F7CE-4D1C-99FC-839F477338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D97F0E2-2627-476C-9762-AE59E1748724}"/>
              </a:ext>
            </a:extLst>
          </p:cNvPr>
          <p:cNvSpPr>
            <a:spLocks noGrp="1"/>
          </p:cNvSpPr>
          <p:nvPr>
            <p:ph type="body" idx="1"/>
          </p:nvPr>
        </p:nvSpPr>
        <p:spPr bwMode="auto">
          <a:xfrm>
            <a:off x="672280" y="4446634"/>
            <a:ext cx="5513439" cy="412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15499" indent="-206211">
              <a:spcBef>
                <a:spcPct val="0"/>
              </a:spcBef>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altLang="en-US" b="1" dirty="0">
                <a:latin typeface="Arial" panose="020B0604020202020204" pitchFamily="34" charset="0"/>
                <a:ea typeface="Microsoft YaHei" panose="020B0503020204020204" pitchFamily="34" charset="-122"/>
              </a:rPr>
              <a:t>10.30</a:t>
            </a:r>
          </a:p>
          <a:p>
            <a:pPr marL="215499" indent="-206211">
              <a:spcBef>
                <a:spcPct val="0"/>
              </a:spcBef>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endParaRPr lang="en-GB" altLang="en-US" b="1" dirty="0">
              <a:latin typeface="Arial" panose="020B0604020202020204" pitchFamily="34" charset="0"/>
              <a:ea typeface="Microsoft YaHei" panose="020B0503020204020204" pitchFamily="34" charset="-122"/>
            </a:endParaRPr>
          </a:p>
          <a:p>
            <a:pPr marL="215499" indent="-206211">
              <a:spcBef>
                <a:spcPct val="0"/>
              </a:spcBef>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altLang="en-US" b="1" dirty="0">
                <a:latin typeface="Arial" panose="020B0604020202020204" pitchFamily="34" charset="0"/>
                <a:ea typeface="Microsoft YaHei" panose="020B0503020204020204" pitchFamily="34" charset="-122"/>
              </a:rPr>
              <a:t>SCRIPT:</a:t>
            </a:r>
          </a:p>
          <a:p>
            <a:pPr marL="215499" indent="-206211">
              <a:buFontTx/>
              <a:buChar char="•"/>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altLang="en-US" dirty="0">
                <a:latin typeface="Arial" panose="020B0604020202020204" pitchFamily="34" charset="0"/>
                <a:ea typeface="Microsoft YaHei" panose="020B0503020204020204" pitchFamily="34" charset="-122"/>
              </a:rPr>
              <a:t>All engineers need to complete an apprenticeship. You will also need to discuss the questions on the sheet and be ready to respond when the challenge leader asks for ideas. </a:t>
            </a:r>
          </a:p>
          <a:p>
            <a:pPr marL="215499" indent="-206211">
              <a:buFontTx/>
              <a:buChar char="•"/>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altLang="en-US" dirty="0">
                <a:latin typeface="Arial" panose="020B0604020202020204" pitchFamily="34" charset="0"/>
                <a:ea typeface="Microsoft YaHei" panose="020B0503020204020204" pitchFamily="34" charset="-122"/>
              </a:rPr>
              <a:t>You must show me your circuit when you have successfully completed it. </a:t>
            </a:r>
          </a:p>
          <a:p>
            <a:pPr marL="215499" indent="-206211">
              <a:buFontTx/>
              <a:buChar char="•"/>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dirty="0">
                <a:latin typeface="Arial" charset="0"/>
                <a:ea typeface="Microsoft YaHei" pitchFamily="34" charset="-122"/>
              </a:rPr>
              <a:t>Once all teams have finished discuss the idea of resistance quickly.  Remind them these ideas might be important in their development. Explore briefly the difference between LDRs, solar panels and switches. Point them towards ‘How to sheets’ such as making a parallel circuit.</a:t>
            </a:r>
          </a:p>
          <a:p>
            <a:pPr marL="215499" indent="-206211">
              <a:buFontTx/>
              <a:buChar char="•"/>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endParaRPr lang="en-GB" dirty="0">
              <a:latin typeface="Arial" charset="0"/>
              <a:ea typeface="Microsoft YaHei" pitchFamily="34" charset="-122"/>
            </a:endParaRPr>
          </a:p>
          <a:p>
            <a:pPr marL="9288">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endParaRPr lang="en-GB" dirty="0">
              <a:latin typeface="Arial" charset="0"/>
              <a:ea typeface="Microsoft YaHei" pitchFamily="34" charset="-122"/>
            </a:endParaRPr>
          </a:p>
          <a:p>
            <a:pPr marL="9288">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endParaRPr lang="en-GB" altLang="en-US" b="1" dirty="0">
              <a:latin typeface="Arial" panose="020B0604020202020204" pitchFamily="34" charset="0"/>
              <a:ea typeface="Microsoft YaHei" panose="020B0503020204020204" pitchFamily="34" charset="-122"/>
            </a:endParaRPr>
          </a:p>
          <a:p>
            <a:pPr marL="215499" indent="-206211">
              <a:spcBef>
                <a:spcPct val="0"/>
              </a:spcBef>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altLang="en-US" b="1" dirty="0">
                <a:latin typeface="Arial" panose="020B0604020202020204" pitchFamily="34" charset="0"/>
                <a:ea typeface="Microsoft YaHei" panose="020B0503020204020204" pitchFamily="34" charset="-122"/>
              </a:rPr>
              <a:t>NOTES:</a:t>
            </a:r>
          </a:p>
          <a:p>
            <a:pPr marL="215499" indent="-206211">
              <a:spcBef>
                <a:spcPct val="0"/>
              </a:spcBef>
              <a:buFontTx/>
              <a:buChar char="•"/>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altLang="en-US" dirty="0">
                <a:latin typeface="Arial" panose="020B0604020202020204" pitchFamily="34" charset="0"/>
                <a:ea typeface="Microsoft YaHei" panose="020B0503020204020204" pitchFamily="34" charset="-122"/>
              </a:rPr>
              <a:t>Watch for them splitting in to boys groups and girls groups during apprenticeship – you may want to point out that each gender brings strengths and they should work across the team wherever possible.</a:t>
            </a:r>
          </a:p>
        </p:txBody>
      </p:sp>
      <p:sp>
        <p:nvSpPr>
          <p:cNvPr id="68612" name="Slide Number Placeholder 3">
            <a:extLst>
              <a:ext uri="{FF2B5EF4-FFF2-40B4-BE49-F238E27FC236}">
                <a16:creationId xmlns:a16="http://schemas.microsoft.com/office/drawing/2014/main" id="{BEB9EA0F-95A8-4F80-B55F-F0153AC72F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7763AF8-B329-4717-9526-58D73F0A166B}" type="slidenum">
              <a:rPr lang="en-GB" altLang="en-US" smtClean="0"/>
              <a:pPr/>
              <a:t>19</a:t>
            </a:fld>
            <a:endParaRPr lang="en-GB" altLang="en-US" dirty="0"/>
          </a:p>
        </p:txBody>
      </p:sp>
    </p:spTree>
    <p:extLst>
      <p:ext uri="{BB962C8B-B14F-4D97-AF65-F5344CB8AC3E}">
        <p14:creationId xmlns:p14="http://schemas.microsoft.com/office/powerpoint/2010/main" val="405660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3 minutes</a:t>
            </a:r>
          </a:p>
          <a:p>
            <a:endParaRPr lang="en-GB" b="1" dirty="0">
              <a:latin typeface="Arial" panose="020B0604020202020204" pitchFamily="34" charset="0"/>
              <a:cs typeface="Arial" panose="020B0604020202020204" pitchFamily="34" charset="0"/>
            </a:endParaRPr>
          </a:p>
          <a:p>
            <a:pPr lvl="0"/>
            <a:r>
              <a:rPr lang="en-GB" b="1" dirty="0">
                <a:solidFill>
                  <a:prstClr val="black"/>
                </a:solidFill>
                <a:latin typeface="Arial" panose="020B0604020202020204" pitchFamily="34" charset="0"/>
                <a:cs typeface="Arial" panose="020B0604020202020204" pitchFamily="34" charset="0"/>
              </a:rPr>
              <a:t>SCRIPT: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Today you will be working as real-life engineers. </a:t>
            </a:r>
          </a:p>
          <a:p>
            <a:r>
              <a:rPr lang="en-GB" dirty="0">
                <a:latin typeface="Arial" panose="020B0604020202020204" pitchFamily="34" charset="0"/>
                <a:cs typeface="Arial" panose="020B0604020202020204" pitchFamily="34" charset="0"/>
              </a:rPr>
              <a:t>You will be following an engineering project flow as shown.</a:t>
            </a:r>
          </a:p>
          <a:p>
            <a:r>
              <a:rPr lang="en-GB" dirty="0">
                <a:latin typeface="Arial" panose="020B0604020202020204" pitchFamily="34" charset="0"/>
                <a:cs typeface="Arial" panose="020B0604020202020204" pitchFamily="34" charset="0"/>
              </a:rPr>
              <a:t>We will explain each of these stages when we get to them so you will need to listen carefully to make sure your team completes each section of the project.</a:t>
            </a:r>
          </a:p>
        </p:txBody>
      </p:sp>
      <p:sp>
        <p:nvSpPr>
          <p:cNvPr id="4" name="Slide Number Placeholder 3"/>
          <p:cNvSpPr>
            <a:spLocks noGrp="1"/>
          </p:cNvSpPr>
          <p:nvPr>
            <p:ph type="sldNum" sz="quarter" idx="10"/>
          </p:nvPr>
        </p:nvSpPr>
        <p:spPr/>
        <p:txBody>
          <a:bodyPr/>
          <a:lstStyle/>
          <a:p>
            <a:fld id="{80712C0E-B200-4C71-90D5-2BAF59E3BBD1}" type="slidenum">
              <a:rPr lang="en-GB" smtClean="0"/>
              <a:t>2</a:t>
            </a:fld>
            <a:endParaRPr lang="en-GB"/>
          </a:p>
        </p:txBody>
      </p:sp>
    </p:spTree>
    <p:extLst>
      <p:ext uri="{BB962C8B-B14F-4D97-AF65-F5344CB8AC3E}">
        <p14:creationId xmlns:p14="http://schemas.microsoft.com/office/powerpoint/2010/main" val="1697807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Notes:</a:t>
            </a:r>
          </a:p>
          <a:p>
            <a:pPr marL="200637" indent="-200637">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00637" indent="-200637">
              <a:buFont typeface="Arial" panose="020B0604020202020204" pitchFamily="34" charset="0"/>
              <a:buChar char="•"/>
            </a:pPr>
            <a:r>
              <a:rPr lang="en-GB" dirty="0">
                <a:latin typeface="Arial" panose="020B0604020202020204" pitchFamily="34" charset="0"/>
                <a:cs typeface="Arial" panose="020B0604020202020204" pitchFamily="34" charset="0"/>
              </a:rPr>
              <a:t>Collect in apprenticeship packs.</a:t>
            </a:r>
          </a:p>
          <a:p>
            <a:pPr marL="200637" indent="-200637">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00637" indent="-200637">
              <a:buFont typeface="Arial" panose="020B0604020202020204" pitchFamily="34" charset="0"/>
              <a:buChar char="•"/>
            </a:pPr>
            <a:r>
              <a:rPr lang="en-GB" dirty="0">
                <a:latin typeface="Arial" panose="020B0604020202020204" pitchFamily="34" charset="0"/>
                <a:cs typeface="Arial" panose="020B0604020202020204" pitchFamily="34" charset="0"/>
              </a:rPr>
              <a:t>The room may be noisy now and teams will be keen to get going on their development but call for quiet and advise that they have all now completed the Apprenticeship. </a:t>
            </a:r>
          </a:p>
          <a:p>
            <a:endParaRPr lang="en-GB" dirty="0">
              <a:latin typeface="Arial" panose="020B0604020202020204" pitchFamily="34" charset="0"/>
              <a:cs typeface="Arial" panose="020B0604020202020204" pitchFamily="34" charset="0"/>
            </a:endParaRPr>
          </a:p>
          <a:p>
            <a:pPr marL="200637" indent="-200637">
              <a:buFont typeface="Arial" panose="020B0604020202020204" pitchFamily="34" charset="0"/>
              <a:buChar char="•"/>
            </a:pPr>
            <a:r>
              <a:rPr lang="en-GB" dirty="0">
                <a:latin typeface="Arial" panose="020B0604020202020204" pitchFamily="34" charset="0"/>
                <a:cs typeface="Arial" panose="020B0604020202020204" pitchFamily="34" charset="0"/>
              </a:rPr>
              <a:t>Celebrate this by encouraging them to give themselves a round of applause.</a:t>
            </a:r>
          </a:p>
        </p:txBody>
      </p:sp>
      <p:sp>
        <p:nvSpPr>
          <p:cNvPr id="4" name="Slide Number Placeholder 3"/>
          <p:cNvSpPr>
            <a:spLocks noGrp="1"/>
          </p:cNvSpPr>
          <p:nvPr>
            <p:ph type="sldNum" sz="quarter" idx="10"/>
          </p:nvPr>
        </p:nvSpPr>
        <p:spPr/>
        <p:txBody>
          <a:bodyPr/>
          <a:lstStyle/>
          <a:p>
            <a:fld id="{80712C0E-B200-4C71-90D5-2BAF59E3BBD1}" type="slidenum">
              <a:rPr lang="en-GB" smtClean="0"/>
              <a:t>20</a:t>
            </a:fld>
            <a:endParaRPr lang="en-GB"/>
          </a:p>
        </p:txBody>
      </p:sp>
    </p:spTree>
    <p:extLst>
      <p:ext uri="{BB962C8B-B14F-4D97-AF65-F5344CB8AC3E}">
        <p14:creationId xmlns:p14="http://schemas.microsoft.com/office/powerpoint/2010/main" val="4218132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46" y="4617561"/>
            <a:ext cx="5499108" cy="3493222"/>
          </a:xfrm>
        </p:spPr>
        <p:txBody>
          <a:bodyPr/>
          <a:lstStyle/>
          <a:p>
            <a:r>
              <a:rPr lang="en-GB" b="1" dirty="0">
                <a:latin typeface="Arial" panose="020B0604020202020204" pitchFamily="34" charset="0"/>
                <a:cs typeface="Arial" panose="020B0604020202020204" pitchFamily="34" charset="0"/>
              </a:rPr>
              <a:t>SCRIPT:</a:t>
            </a:r>
          </a:p>
          <a:p>
            <a:endParaRPr lang="en-GB" dirty="0">
              <a:latin typeface="Arial" panose="020B0604020202020204" pitchFamily="34" charset="0"/>
              <a:cs typeface="Arial" panose="020B0604020202020204" pitchFamily="34" charset="0"/>
            </a:endParaRPr>
          </a:p>
          <a:p>
            <a:pPr marL="200637" indent="-200637">
              <a:buFont typeface="Arial" panose="020B0604020202020204" pitchFamily="34" charset="0"/>
              <a:buChar char="•"/>
            </a:pPr>
            <a:r>
              <a:rPr lang="en-GB" dirty="0">
                <a:latin typeface="Arial" panose="020B0604020202020204" pitchFamily="34" charset="0"/>
                <a:cs typeface="Arial" panose="020B0604020202020204" pitchFamily="34" charset="0"/>
              </a:rPr>
              <a:t>Now you have completed your apprenticeship, the Airbus team are happy for you to begin work on their project. </a:t>
            </a:r>
          </a:p>
          <a:p>
            <a:endParaRPr lang="en-GB" dirty="0">
              <a:latin typeface="Arial" panose="020B0604020202020204" pitchFamily="34" charset="0"/>
              <a:cs typeface="Arial" panose="020B0604020202020204" pitchFamily="34" charset="0"/>
            </a:endParaRPr>
          </a:p>
          <a:p>
            <a:pPr marL="215499" indent="-206211">
              <a:buFontTx/>
              <a:buChar char="•"/>
              <a:tabLst>
                <a:tab pos="215499" algn="l"/>
                <a:tab pos="789546" algn="l"/>
                <a:tab pos="1363592" algn="l"/>
                <a:tab pos="1937639" algn="l"/>
                <a:tab pos="2513542" algn="l"/>
                <a:tab pos="3087588" algn="l"/>
                <a:tab pos="3661635" algn="l"/>
                <a:tab pos="4237540" algn="l"/>
                <a:tab pos="4811583" algn="l"/>
                <a:tab pos="5385630" algn="l"/>
                <a:tab pos="5961535" algn="l"/>
                <a:tab pos="6535581" algn="l"/>
                <a:tab pos="7109627" algn="l"/>
                <a:tab pos="7685531" algn="l"/>
                <a:tab pos="8259577" algn="l"/>
                <a:tab pos="8833624" algn="l"/>
                <a:tab pos="9409527" algn="l"/>
                <a:tab pos="9983573" algn="l"/>
                <a:tab pos="10557620" algn="l"/>
                <a:tab pos="11133523" algn="l"/>
                <a:tab pos="11707568" algn="l"/>
              </a:tabLst>
            </a:pPr>
            <a:r>
              <a:rPr lang="en-GB" dirty="0">
                <a:latin typeface="Arial" charset="0"/>
                <a:ea typeface="Microsoft YaHei" pitchFamily="34" charset="-122"/>
              </a:rPr>
              <a:t>You are now my engineers in my engineering workshop. You are not Y8/S1/S2/Y9 [depends on where you are in UK] students so before I open the shop we need to do a quick health and safety briefing.</a:t>
            </a:r>
          </a:p>
          <a:p>
            <a:pPr marL="200637" indent="-200637">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712C0E-B200-4C71-90D5-2BAF59E3BBD1}" type="slidenum">
              <a:rPr lang="en-GB" smtClean="0"/>
              <a:t>21</a:t>
            </a:fld>
            <a:endParaRPr lang="en-GB"/>
          </a:p>
        </p:txBody>
      </p:sp>
    </p:spTree>
    <p:extLst>
      <p:ext uri="{BB962C8B-B14F-4D97-AF65-F5344CB8AC3E}">
        <p14:creationId xmlns:p14="http://schemas.microsoft.com/office/powerpoint/2010/main" val="2944588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32290DE-1FC4-46C9-81EF-780507B2A3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B4B84A7B-19B1-40A6-A0BE-4433278C01A9}"/>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endParaRPr lang="en-GB" altLang="en-US" b="1" dirty="0">
              <a:latin typeface="Arial" panose="020B0604020202020204" pitchFamily="34" charset="0"/>
              <a:ea typeface="Microsoft YaHei" panose="020B0503020204020204" pitchFamily="34" charset="-122"/>
            </a:endParaRPr>
          </a:p>
          <a:p>
            <a:pPr>
              <a:spcBef>
                <a:spcPct val="0"/>
              </a:spcBef>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endParaRPr lang="en-GB" altLang="en-US" b="1" dirty="0">
              <a:latin typeface="Arial" panose="020B0604020202020204" pitchFamily="34" charset="0"/>
              <a:ea typeface="Microsoft YaHei" panose="020B0503020204020204" pitchFamily="34" charset="-122"/>
            </a:endParaRPr>
          </a:p>
          <a:p>
            <a:pPr>
              <a:spcBef>
                <a:spcPct val="0"/>
              </a:spcBef>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r>
              <a:rPr lang="en-GB" altLang="en-US" b="1" dirty="0">
                <a:latin typeface="Arial" panose="020B0604020202020204" pitchFamily="34" charset="0"/>
                <a:ea typeface="Microsoft YaHei" panose="020B0503020204020204" pitchFamily="34" charset="-122"/>
              </a:rPr>
              <a:t>2 mins</a:t>
            </a:r>
          </a:p>
          <a:p>
            <a:pPr>
              <a:spcBef>
                <a:spcPct val="0"/>
              </a:spcBef>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endParaRPr lang="en-GB" altLang="en-US" b="1" dirty="0">
              <a:latin typeface="Arial" panose="020B0604020202020204" pitchFamily="34" charset="0"/>
              <a:ea typeface="Microsoft YaHei" panose="020B0503020204020204" pitchFamily="34" charset="-122"/>
            </a:endParaRPr>
          </a:p>
          <a:p>
            <a:pPr>
              <a:spcBef>
                <a:spcPct val="0"/>
              </a:spcBef>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r>
              <a:rPr lang="en-GB" altLang="en-US" b="1" dirty="0">
                <a:latin typeface="Arial" panose="020B0604020202020204" pitchFamily="34" charset="0"/>
                <a:ea typeface="Microsoft YaHei" panose="020B0503020204020204" pitchFamily="34" charset="-122"/>
              </a:rPr>
              <a:t>Notes:</a:t>
            </a:r>
          </a:p>
          <a:p>
            <a:pPr marL="200458" indent="-200458">
              <a:spcBef>
                <a:spcPts val="702"/>
              </a:spcBef>
              <a:buFont typeface="Arial" panose="020B0604020202020204" pitchFamily="34" charset="0"/>
              <a:buChar char="•"/>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r>
              <a:rPr lang="en-GB" altLang="en-US" dirty="0">
                <a:latin typeface="Arial" panose="020B0604020202020204" pitchFamily="34" charset="0"/>
                <a:ea typeface="Microsoft YaHei" panose="020B0503020204020204" pitchFamily="34" charset="-122"/>
              </a:rPr>
              <a:t>Remind them that working as a team is important and they need to keep themselves and everyone in the room safe. We will be looking at this when marking their team work.</a:t>
            </a:r>
          </a:p>
          <a:p>
            <a:pPr marL="200458" indent="-200458">
              <a:spcBef>
                <a:spcPts val="702"/>
              </a:spcBef>
              <a:buFont typeface="Arial" panose="020B0604020202020204" pitchFamily="34" charset="0"/>
              <a:buChar char="•"/>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r>
              <a:rPr lang="en-GB" altLang="en-US" dirty="0">
                <a:latin typeface="Arial" panose="020B0604020202020204" pitchFamily="34" charset="0"/>
                <a:ea typeface="Microsoft YaHei" panose="020B0503020204020204" pitchFamily="34" charset="-122"/>
              </a:rPr>
              <a:t>Go through the tips for safe working!</a:t>
            </a:r>
          </a:p>
          <a:p>
            <a:pPr marL="200458" indent="-200458">
              <a:spcBef>
                <a:spcPts val="702"/>
              </a:spcBef>
              <a:buFont typeface="Arial" panose="020B0604020202020204" pitchFamily="34" charset="0"/>
              <a:buChar char="•"/>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r>
              <a:rPr lang="en-GB" altLang="en-US" dirty="0">
                <a:latin typeface="Arial" panose="020B0604020202020204" pitchFamily="34" charset="0"/>
                <a:ea typeface="Microsoft YaHei" panose="020B0503020204020204" pitchFamily="34" charset="-122"/>
              </a:rPr>
              <a:t>Re-emphasise the rules of the Cutting Station</a:t>
            </a:r>
          </a:p>
          <a:p>
            <a:pPr marL="200458" indent="-200458">
              <a:spcBef>
                <a:spcPts val="702"/>
              </a:spcBef>
              <a:buFont typeface="Arial" panose="020B0604020202020204" pitchFamily="34" charset="0"/>
              <a:buChar char="•"/>
              <a:tabLst>
                <a:tab pos="0" algn="l"/>
                <a:tab pos="566106" algn="l"/>
                <a:tab pos="1141491" algn="l"/>
                <a:tab pos="1718732" algn="l"/>
                <a:tab pos="2292262" algn="l"/>
                <a:tab pos="2867649" algn="l"/>
                <a:tab pos="3443033" algn="l"/>
                <a:tab pos="4014707" algn="l"/>
                <a:tab pos="4590094" algn="l"/>
                <a:tab pos="5165478" algn="l"/>
                <a:tab pos="5740864" algn="l"/>
                <a:tab pos="6314393" algn="l"/>
                <a:tab pos="6889777" algn="l"/>
                <a:tab pos="7465165" algn="l"/>
                <a:tab pos="8036838" algn="l"/>
                <a:tab pos="8612223" algn="l"/>
                <a:tab pos="9187609" algn="l"/>
                <a:tab pos="9762994" algn="l"/>
                <a:tab pos="10336523" algn="l"/>
                <a:tab pos="10911909" algn="l"/>
                <a:tab pos="11489151" algn="l"/>
              </a:tabLst>
              <a:defRPr/>
            </a:pPr>
            <a:endParaRPr lang="en-GB" altLang="en-US" dirty="0"/>
          </a:p>
        </p:txBody>
      </p:sp>
      <p:sp>
        <p:nvSpPr>
          <p:cNvPr id="58372" name="Slide Number Placeholder 3">
            <a:extLst>
              <a:ext uri="{FF2B5EF4-FFF2-40B4-BE49-F238E27FC236}">
                <a16:creationId xmlns:a16="http://schemas.microsoft.com/office/drawing/2014/main" id="{EEAA1DF0-5D4B-4415-B662-437452549B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5B0D3A5-95CB-4938-AD62-9B10A5759BF9}" type="slidenum">
              <a:rPr lang="en-GB" altLang="en-US" smtClean="0"/>
              <a:pPr/>
              <a:t>22</a:t>
            </a:fld>
            <a:endParaRPr lang="en-GB" altLang="en-US"/>
          </a:p>
        </p:txBody>
      </p:sp>
    </p:spTree>
    <p:extLst>
      <p:ext uri="{BB962C8B-B14F-4D97-AF65-F5344CB8AC3E}">
        <p14:creationId xmlns:p14="http://schemas.microsoft.com/office/powerpoint/2010/main" val="1178113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F63F0F2-8FE8-48AB-9FB9-2F67F1C685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ED6C91F-8A70-47FB-8243-1816BEE30CD9}"/>
              </a:ext>
            </a:extLst>
          </p:cNvPr>
          <p:cNvSpPr>
            <a:spLocks noGrp="1"/>
          </p:cNvSpPr>
          <p:nvPr>
            <p:ph type="body" idx="1"/>
          </p:nvPr>
        </p:nvSpPr>
        <p:spPr/>
        <p:txBody>
          <a:bodyPr/>
          <a:lstStyle/>
          <a:p>
            <a:pPr marL="371597" indent="-361444">
              <a:lnSpc>
                <a:spcPct val="150000"/>
              </a:lnSpc>
              <a:spcBef>
                <a:spcPct val="0"/>
              </a:spcBef>
              <a:tabLst>
                <a:tab pos="371597" algn="l"/>
                <a:tab pos="944221" algn="l"/>
                <a:tab pos="1518876" algn="l"/>
                <a:tab pos="2093528" algn="l"/>
                <a:tab pos="2668181" algn="l"/>
                <a:tab pos="3242838" algn="l"/>
                <a:tab pos="3817489" algn="l"/>
                <a:tab pos="4392145" algn="l"/>
                <a:tab pos="4966798" algn="l"/>
                <a:tab pos="5541452" algn="l"/>
                <a:tab pos="6116107" algn="l"/>
                <a:tab pos="6690763" algn="l"/>
                <a:tab pos="7265415" algn="l"/>
                <a:tab pos="7840070" algn="l"/>
                <a:tab pos="8414723" algn="l"/>
                <a:tab pos="8989376" algn="l"/>
                <a:tab pos="9564032" algn="l"/>
                <a:tab pos="10138688" algn="l"/>
                <a:tab pos="10713338" algn="l"/>
                <a:tab pos="11287994" algn="l"/>
                <a:tab pos="11862649" algn="l"/>
              </a:tabLst>
              <a:defRPr/>
            </a:pPr>
            <a:r>
              <a:rPr lang="en-GB" b="1" dirty="0">
                <a:latin typeface="Arial" charset="0"/>
                <a:ea typeface="Microsoft YaHei" pitchFamily="34" charset="-122"/>
              </a:rPr>
              <a:t>10.40</a:t>
            </a:r>
          </a:p>
          <a:p>
            <a:pPr marL="371597" indent="-361444">
              <a:lnSpc>
                <a:spcPct val="150000"/>
              </a:lnSpc>
              <a:spcBef>
                <a:spcPct val="0"/>
              </a:spcBef>
              <a:tabLst>
                <a:tab pos="371597" algn="l"/>
                <a:tab pos="944221" algn="l"/>
                <a:tab pos="1518876" algn="l"/>
                <a:tab pos="2093528" algn="l"/>
                <a:tab pos="2668181" algn="l"/>
                <a:tab pos="3242838" algn="l"/>
                <a:tab pos="3817489" algn="l"/>
                <a:tab pos="4392145" algn="l"/>
                <a:tab pos="4966798" algn="l"/>
                <a:tab pos="5541452" algn="l"/>
                <a:tab pos="6116107" algn="l"/>
                <a:tab pos="6690763" algn="l"/>
                <a:tab pos="7265415" algn="l"/>
                <a:tab pos="7840070" algn="l"/>
                <a:tab pos="8414723" algn="l"/>
                <a:tab pos="8989376" algn="l"/>
                <a:tab pos="9564032" algn="l"/>
                <a:tab pos="10138688" algn="l"/>
                <a:tab pos="10713338" algn="l"/>
                <a:tab pos="11287994" algn="l"/>
                <a:tab pos="11862649" algn="l"/>
              </a:tabLst>
              <a:defRPr/>
            </a:pPr>
            <a:endParaRPr lang="en-GB" b="1" dirty="0">
              <a:latin typeface="Arial" charset="0"/>
              <a:ea typeface="Microsoft YaHei" pitchFamily="34" charset="-122"/>
            </a:endParaRPr>
          </a:p>
          <a:p>
            <a:pPr marL="369564" indent="-359415">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SCRIPT:</a:t>
            </a:r>
          </a:p>
          <a:p>
            <a:pPr marL="369564" indent="-359415">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b="1" dirty="0">
              <a:latin typeface="Arial" charset="0"/>
              <a:ea typeface="Microsoft YaHei" pitchFamily="34" charset="-122"/>
            </a:endParaRPr>
          </a:p>
          <a:p>
            <a:pPr marL="371597" indent="-361444">
              <a:buFont typeface="Arial" charset="0"/>
              <a:buChar char="•"/>
              <a:tabLst>
                <a:tab pos="371597" algn="l"/>
                <a:tab pos="944221" algn="l"/>
                <a:tab pos="1518876" algn="l"/>
                <a:tab pos="2093528" algn="l"/>
                <a:tab pos="2668181" algn="l"/>
                <a:tab pos="3242838" algn="l"/>
                <a:tab pos="3817489" algn="l"/>
                <a:tab pos="4392145" algn="l"/>
                <a:tab pos="4966798" algn="l"/>
                <a:tab pos="5541452" algn="l"/>
                <a:tab pos="6116107" algn="l"/>
                <a:tab pos="6690763" algn="l"/>
                <a:tab pos="7265415" algn="l"/>
                <a:tab pos="7840070" algn="l"/>
                <a:tab pos="8414723" algn="l"/>
                <a:tab pos="8989376" algn="l"/>
                <a:tab pos="9564032" algn="l"/>
                <a:tab pos="10138688" algn="l"/>
                <a:tab pos="10713338" algn="l"/>
                <a:tab pos="11287994" algn="l"/>
                <a:tab pos="11862649" algn="l"/>
              </a:tabLst>
              <a:defRPr/>
            </a:pPr>
            <a:r>
              <a:rPr lang="en-GB" dirty="0">
                <a:latin typeface="Arial" charset="0"/>
                <a:ea typeface="Microsoft YaHei" pitchFamily="34" charset="-122"/>
              </a:rPr>
              <a:t>Shop open for business!  </a:t>
            </a:r>
          </a:p>
          <a:p>
            <a:pPr marL="10153">
              <a:tabLst>
                <a:tab pos="371597" algn="l"/>
                <a:tab pos="944221" algn="l"/>
                <a:tab pos="1518876" algn="l"/>
                <a:tab pos="2093528" algn="l"/>
                <a:tab pos="2668181" algn="l"/>
                <a:tab pos="3242838" algn="l"/>
                <a:tab pos="3817489" algn="l"/>
                <a:tab pos="4392145" algn="l"/>
                <a:tab pos="4966798" algn="l"/>
                <a:tab pos="5541452" algn="l"/>
                <a:tab pos="6116107" algn="l"/>
                <a:tab pos="6690763" algn="l"/>
                <a:tab pos="7265415" algn="l"/>
                <a:tab pos="7840070" algn="l"/>
                <a:tab pos="8414723" algn="l"/>
                <a:tab pos="8989376" algn="l"/>
                <a:tab pos="9564032" algn="l"/>
                <a:tab pos="10138688" algn="l"/>
                <a:tab pos="10713338" algn="l"/>
                <a:tab pos="11287994" algn="l"/>
                <a:tab pos="11862649" algn="l"/>
              </a:tabLst>
              <a:defRPr/>
            </a:pPr>
            <a:endParaRPr lang="en-GB" dirty="0">
              <a:latin typeface="Arial" charset="0"/>
              <a:ea typeface="Microsoft YaHei" pitchFamily="34" charset="-122"/>
            </a:endParaRPr>
          </a:p>
          <a:p>
            <a:pPr marL="371597" indent="-361444">
              <a:buFont typeface="Arial" charset="0"/>
              <a:buChar char="•"/>
              <a:tabLst>
                <a:tab pos="371597" algn="l"/>
                <a:tab pos="944221" algn="l"/>
                <a:tab pos="1518876" algn="l"/>
                <a:tab pos="2093528" algn="l"/>
                <a:tab pos="2668181" algn="l"/>
                <a:tab pos="3242838" algn="l"/>
                <a:tab pos="3817489" algn="l"/>
                <a:tab pos="4392145" algn="l"/>
                <a:tab pos="4966798" algn="l"/>
                <a:tab pos="5541452" algn="l"/>
                <a:tab pos="6116107" algn="l"/>
                <a:tab pos="6690763" algn="l"/>
                <a:tab pos="7265415" algn="l"/>
                <a:tab pos="7840070" algn="l"/>
                <a:tab pos="8414723" algn="l"/>
                <a:tab pos="8989376" algn="l"/>
                <a:tab pos="9564032" algn="l"/>
                <a:tab pos="10138688" algn="l"/>
                <a:tab pos="10713338" algn="l"/>
                <a:tab pos="11287994" algn="l"/>
                <a:tab pos="11862649" algn="l"/>
              </a:tabLst>
              <a:defRPr/>
            </a:pPr>
            <a:r>
              <a:rPr lang="en-GB" dirty="0">
                <a:latin typeface="Arial" charset="0"/>
                <a:ea typeface="Microsoft YaHei" pitchFamily="34" charset="-122"/>
              </a:rPr>
              <a:t>We will have a break shortly and I will tell you what you need to do for the Events Log after your break. </a:t>
            </a:r>
          </a:p>
        </p:txBody>
      </p:sp>
      <p:sp>
        <p:nvSpPr>
          <p:cNvPr id="72708" name="Slide Number Placeholder 3">
            <a:extLst>
              <a:ext uri="{FF2B5EF4-FFF2-40B4-BE49-F238E27FC236}">
                <a16:creationId xmlns:a16="http://schemas.microsoft.com/office/drawing/2014/main" id="{E5E3ABA9-C4A0-499A-B4E8-C3445FF8DA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03CDFDA-0914-4D88-96AA-7DB21FF7E98F}" type="slidenum">
              <a:rPr lang="en-GB" altLang="en-US" smtClean="0"/>
              <a:pPr/>
              <a:t>23</a:t>
            </a:fld>
            <a:endParaRPr lang="en-GB" altLang="en-US" dirty="0"/>
          </a:p>
        </p:txBody>
      </p:sp>
    </p:spTree>
    <p:extLst>
      <p:ext uri="{BB962C8B-B14F-4D97-AF65-F5344CB8AC3E}">
        <p14:creationId xmlns:p14="http://schemas.microsoft.com/office/powerpoint/2010/main" val="3939758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492C78D-7DBE-4F5E-8F94-64EA9993DB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3E971CA-4A1E-434D-A2CD-1B7BC4AC437C}"/>
              </a:ext>
            </a:extLst>
          </p:cNvPr>
          <p:cNvSpPr>
            <a:spLocks noGrp="1"/>
          </p:cNvSpPr>
          <p:nvPr>
            <p:ph type="body" idx="1"/>
          </p:nvPr>
        </p:nvSpPr>
        <p:spPr/>
        <p:txBody>
          <a:bodyPr/>
          <a:lstStyle/>
          <a:p>
            <a:pPr>
              <a:defRPr/>
            </a:pPr>
            <a:r>
              <a:rPr lang="en-GB" b="1" dirty="0">
                <a:latin typeface="Arial" charset="0"/>
                <a:ea typeface="Microsoft YaHei" pitchFamily="34" charset="-122"/>
              </a:rPr>
              <a:t>11.00-11.10</a:t>
            </a:r>
          </a:p>
          <a:p>
            <a:pPr>
              <a:defRPr/>
            </a:pPr>
            <a:endParaRPr lang="en-GB" dirty="0"/>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SCRIPT:</a:t>
            </a: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dirty="0"/>
          </a:p>
          <a:p>
            <a:pPr marL="219315" indent="-219315">
              <a:buFont typeface="Arial" panose="020B0604020202020204" pitchFamily="34" charset="0"/>
              <a:buChar char="•"/>
              <a:defRPr/>
            </a:pPr>
            <a:r>
              <a:rPr lang="en-GB" dirty="0">
                <a:latin typeface="Arial" pitchFamily="34" charset="0"/>
                <a:cs typeface="Arial" pitchFamily="34" charset="0"/>
              </a:rPr>
              <a:t>This is a working break so you may continue to work on your prototypes if you wish</a:t>
            </a:r>
            <a:r>
              <a:rPr lang="en-GB" dirty="0"/>
              <a:t>.</a:t>
            </a:r>
          </a:p>
          <a:p>
            <a:pPr>
              <a:defRPr/>
            </a:pPr>
            <a:endParaRPr lang="en-GB" dirty="0"/>
          </a:p>
          <a:p>
            <a:pPr marL="219315" indent="-219315">
              <a:buFont typeface="Arial" panose="020B0604020202020204" pitchFamily="34" charset="0"/>
              <a:buChar char="•"/>
              <a:defRPr/>
            </a:pPr>
            <a:r>
              <a:rPr lang="en-GB" dirty="0">
                <a:latin typeface="Arial" panose="020B0604020202020204" pitchFamily="34" charset="0"/>
                <a:cs typeface="Arial" panose="020B0604020202020204" pitchFamily="34" charset="0"/>
              </a:rPr>
              <a:t>Keep food and drink away from the electrical components and resources please!</a:t>
            </a:r>
          </a:p>
          <a:p>
            <a:pPr>
              <a:defRPr/>
            </a:pPr>
            <a:endParaRPr lang="en-GB" dirty="0"/>
          </a:p>
        </p:txBody>
      </p:sp>
      <p:sp>
        <p:nvSpPr>
          <p:cNvPr id="74756" name="Slide Number Placeholder 3">
            <a:extLst>
              <a:ext uri="{FF2B5EF4-FFF2-40B4-BE49-F238E27FC236}">
                <a16:creationId xmlns:a16="http://schemas.microsoft.com/office/drawing/2014/main" id="{1D10BCE9-EA66-4B2F-851A-9C671D2FE8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FE3C28F-F3FF-4A0B-B89B-B8516CDFA625}" type="slidenum">
              <a:rPr lang="en-GB" altLang="en-US" smtClean="0"/>
              <a:pPr/>
              <a:t>24</a:t>
            </a:fld>
            <a:endParaRPr lang="en-GB" altLang="en-US" dirty="0"/>
          </a:p>
        </p:txBody>
      </p:sp>
    </p:spTree>
    <p:extLst>
      <p:ext uri="{BB962C8B-B14F-4D97-AF65-F5344CB8AC3E}">
        <p14:creationId xmlns:p14="http://schemas.microsoft.com/office/powerpoint/2010/main" val="3732244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C5A5712-6034-4A9B-8B8F-12F807D51F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E79DC4EF-8FBE-4206-95A5-35BF774D6FE9}"/>
              </a:ext>
            </a:extLst>
          </p:cNvPr>
          <p:cNvSpPr>
            <a:spLocks noGrp="1"/>
          </p:cNvSpPr>
          <p:nvPr>
            <p:ph type="body" idx="1"/>
          </p:nvPr>
        </p:nvSpPr>
        <p:spPr bwMode="auto">
          <a:xfrm>
            <a:off x="672280" y="4626467"/>
            <a:ext cx="5513439" cy="366137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11:10</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Notes:</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Remind them to complete the event log for the time period up to this point.</a:t>
            </a: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Explain that the journey to their final product is really important. Get them to focus on the engineering progress and to think about how their team is working. </a:t>
            </a: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Remind them to look at the assessment criteria for the events logs.</a:t>
            </a:r>
          </a:p>
          <a:p>
            <a:pPr marL="11136">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p:txBody>
      </p:sp>
      <p:sp>
        <p:nvSpPr>
          <p:cNvPr id="78852" name="Slide Number Placeholder 3">
            <a:extLst>
              <a:ext uri="{FF2B5EF4-FFF2-40B4-BE49-F238E27FC236}">
                <a16:creationId xmlns:a16="http://schemas.microsoft.com/office/drawing/2014/main" id="{2A3B20A0-0130-48E7-BE20-7BD921914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3E5A8E-18D1-4C4D-A38A-81D5301B8374}" type="slidenum">
              <a:rPr lang="en-GB" altLang="en-US" smtClean="0"/>
              <a:pPr/>
              <a:t>25</a:t>
            </a:fld>
            <a:endParaRPr lang="en-GB" altLang="en-US" dirty="0"/>
          </a:p>
        </p:txBody>
      </p:sp>
    </p:spTree>
    <p:extLst>
      <p:ext uri="{BB962C8B-B14F-4D97-AF65-F5344CB8AC3E}">
        <p14:creationId xmlns:p14="http://schemas.microsoft.com/office/powerpoint/2010/main" val="36930612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C5A5712-6034-4A9B-8B8F-12F807D51F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E79DC4EF-8FBE-4206-95A5-35BF774D6FE9}"/>
              </a:ext>
            </a:extLst>
          </p:cNvPr>
          <p:cNvSpPr>
            <a:spLocks noGrp="1"/>
          </p:cNvSpPr>
          <p:nvPr>
            <p:ph type="body" idx="1"/>
          </p:nvPr>
        </p:nvSpPr>
        <p:spPr bwMode="auto">
          <a:xfrm>
            <a:off x="688185" y="4756736"/>
            <a:ext cx="5513439" cy="366137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11:35</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Notes:</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Do not interrupt them for this unless the sound is poor and they cannot easily hear the drum roll.</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p:txBody>
      </p:sp>
      <p:sp>
        <p:nvSpPr>
          <p:cNvPr id="78852" name="Slide Number Placeholder 3">
            <a:extLst>
              <a:ext uri="{FF2B5EF4-FFF2-40B4-BE49-F238E27FC236}">
                <a16:creationId xmlns:a16="http://schemas.microsoft.com/office/drawing/2014/main" id="{2A3B20A0-0130-48E7-BE20-7BD921914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3E5A8E-18D1-4C4D-A38A-81D5301B8374}" type="slidenum">
              <a:rPr lang="en-GB" altLang="en-US" smtClean="0"/>
              <a:pPr/>
              <a:t>26</a:t>
            </a:fld>
            <a:endParaRPr lang="en-GB" altLang="en-US" dirty="0"/>
          </a:p>
        </p:txBody>
      </p:sp>
    </p:spTree>
    <p:extLst>
      <p:ext uri="{BB962C8B-B14F-4D97-AF65-F5344CB8AC3E}">
        <p14:creationId xmlns:p14="http://schemas.microsoft.com/office/powerpoint/2010/main" val="3000752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C5A5712-6034-4A9B-8B8F-12F807D51F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E79DC4EF-8FBE-4206-95A5-35BF774D6FE9}"/>
              </a:ext>
            </a:extLst>
          </p:cNvPr>
          <p:cNvSpPr>
            <a:spLocks noGrp="1"/>
          </p:cNvSpPr>
          <p:nvPr>
            <p:ph type="body" idx="1"/>
          </p:nvPr>
        </p:nvSpPr>
        <p:spPr bwMode="auto">
          <a:xfrm>
            <a:off x="832623" y="4656510"/>
            <a:ext cx="5513439" cy="366137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12:05</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Notes:</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Do not interrupt them for this unless the sound is poor and they cannot easily hear the drum roll.</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p:txBody>
      </p:sp>
      <p:sp>
        <p:nvSpPr>
          <p:cNvPr id="78852" name="Slide Number Placeholder 3">
            <a:extLst>
              <a:ext uri="{FF2B5EF4-FFF2-40B4-BE49-F238E27FC236}">
                <a16:creationId xmlns:a16="http://schemas.microsoft.com/office/drawing/2014/main" id="{2A3B20A0-0130-48E7-BE20-7BD921914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3E5A8E-18D1-4C4D-A38A-81D5301B8374}" type="slidenum">
              <a:rPr lang="en-GB" altLang="en-US" smtClean="0"/>
              <a:pPr/>
              <a:t>27</a:t>
            </a:fld>
            <a:endParaRPr lang="en-GB" altLang="en-US" dirty="0"/>
          </a:p>
        </p:txBody>
      </p:sp>
    </p:spTree>
    <p:extLst>
      <p:ext uri="{BB962C8B-B14F-4D97-AF65-F5344CB8AC3E}">
        <p14:creationId xmlns:p14="http://schemas.microsoft.com/office/powerpoint/2010/main" val="40815120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C5A5712-6034-4A9B-8B8F-12F807D51F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E79DC4EF-8FBE-4206-95A5-35BF774D6FE9}"/>
              </a:ext>
            </a:extLst>
          </p:cNvPr>
          <p:cNvSpPr>
            <a:spLocks noGrp="1"/>
          </p:cNvSpPr>
          <p:nvPr>
            <p:ph type="body" idx="1"/>
          </p:nvPr>
        </p:nvSpPr>
        <p:spPr bwMode="auto">
          <a:xfrm>
            <a:off x="785731" y="4656509"/>
            <a:ext cx="5513439" cy="424130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12:20</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Notes:</a:t>
            </a:r>
          </a:p>
          <a:p>
            <a:pPr marL="11136">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Remind them that all the team should present.</a:t>
            </a: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Emphasise the need to look at the assessment criteria. If there are 4 marks for something then 1 sentence is not going to be enough to score highly.</a:t>
            </a: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Be specific and detailed. For example, if you have used a parallel circuit you might want to explain why. Remember our discussion about resistance in the Engineering Apprenticeship. </a:t>
            </a: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Encourage them to make notes for their presentation. Show them the paper and tell them they can have 2 sheets each team. They must take this before lunch as we will be packing it away. </a:t>
            </a: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Tell them it is their presentation and they may present in any way they like – make it interesting!</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p:txBody>
      </p:sp>
      <p:sp>
        <p:nvSpPr>
          <p:cNvPr id="78852" name="Slide Number Placeholder 3">
            <a:extLst>
              <a:ext uri="{FF2B5EF4-FFF2-40B4-BE49-F238E27FC236}">
                <a16:creationId xmlns:a16="http://schemas.microsoft.com/office/drawing/2014/main" id="{2A3B20A0-0130-48E7-BE20-7BD921914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3E5A8E-18D1-4C4D-A38A-81D5301B8374}" type="slidenum">
              <a:rPr lang="en-GB" altLang="en-US" smtClean="0"/>
              <a:pPr/>
              <a:t>28</a:t>
            </a:fld>
            <a:endParaRPr lang="en-GB" altLang="en-US" dirty="0"/>
          </a:p>
        </p:txBody>
      </p:sp>
    </p:spTree>
    <p:extLst>
      <p:ext uri="{BB962C8B-B14F-4D97-AF65-F5344CB8AC3E}">
        <p14:creationId xmlns:p14="http://schemas.microsoft.com/office/powerpoint/2010/main" val="39372619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C5A5712-6034-4A9B-8B8F-12F807D51F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E79DC4EF-8FBE-4206-95A5-35BF774D6FE9}"/>
              </a:ext>
            </a:extLst>
          </p:cNvPr>
          <p:cNvSpPr>
            <a:spLocks noGrp="1"/>
          </p:cNvSpPr>
          <p:nvPr>
            <p:ph type="body" idx="1"/>
          </p:nvPr>
        </p:nvSpPr>
        <p:spPr bwMode="auto">
          <a:xfrm>
            <a:off x="672280" y="4572000"/>
            <a:ext cx="5513439" cy="366137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12:23</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b="1" dirty="0">
                <a:latin typeface="Arial" panose="020B0604020202020204" pitchFamily="34" charset="0"/>
                <a:ea typeface="Microsoft YaHei" panose="020B0503020204020204" pitchFamily="34" charset="-122"/>
              </a:rPr>
              <a:t>Notes:</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b="1"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Ask teams to spend time before lunch identifying their priorities for the last 30 minutes of workshop time.</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Remind them to be specific about what they will do, be realistic about what they can achieve in the time remaining, to look at the marking criteria for the product and to focus on the engineering rather than on aesthetics.</a:t>
            </a: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Don’t include writing the presentation in these priorities, stick to engineering priorities only.</a:t>
            </a: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211594" indent="-200458">
              <a:spcBef>
                <a:spcPct val="0"/>
              </a:spcBef>
              <a:buFont typeface="Arial" panose="020B0604020202020204" pitchFamily="34" charset="0"/>
              <a:buChar char="•"/>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r>
              <a:rPr lang="en-GB" altLang="en-US" dirty="0">
                <a:latin typeface="Arial" panose="020B0604020202020204" pitchFamily="34" charset="0"/>
                <a:ea typeface="Microsoft YaHei" panose="020B0503020204020204" pitchFamily="34" charset="-122"/>
              </a:rPr>
              <a:t>Remind them to make sure their planning and events log is ready for marking at lunchtime. They </a:t>
            </a:r>
            <a:r>
              <a:rPr lang="en-GB" altLang="en-US" b="1" dirty="0">
                <a:latin typeface="Arial" panose="020B0604020202020204" pitchFamily="34" charset="0"/>
                <a:ea typeface="Microsoft YaHei" panose="020B0503020204020204" pitchFamily="34" charset="-122"/>
              </a:rPr>
              <a:t>will not </a:t>
            </a:r>
            <a:r>
              <a:rPr lang="en-GB" altLang="en-US" dirty="0">
                <a:latin typeface="Arial" panose="020B0604020202020204" pitchFamily="34" charset="0"/>
                <a:ea typeface="Microsoft YaHei" panose="020B0503020204020204" pitchFamily="34" charset="-122"/>
              </a:rPr>
              <a:t>get these back after lunch.</a:t>
            </a: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a:p>
            <a:pPr marL="11137">
              <a:spcBef>
                <a:spcPct val="0"/>
              </a:spcBef>
              <a:tabLst>
                <a:tab pos="371216" algn="l"/>
                <a:tab pos="942890" algn="l"/>
                <a:tab pos="1518275" algn="l"/>
                <a:tab pos="2091806" algn="l"/>
                <a:tab pos="2667191" algn="l"/>
                <a:tab pos="3242577" algn="l"/>
                <a:tab pos="3816105" algn="l"/>
                <a:tab pos="4391491" algn="l"/>
                <a:tab pos="4965021" algn="l"/>
                <a:tab pos="5540406" algn="l"/>
                <a:tab pos="6115792" algn="l"/>
                <a:tab pos="6689322" algn="l"/>
                <a:tab pos="7264706" algn="l"/>
                <a:tab pos="7838236" algn="l"/>
                <a:tab pos="8413622" algn="l"/>
                <a:tab pos="8989008" algn="l"/>
                <a:tab pos="9562536" algn="l"/>
                <a:tab pos="10137923" algn="l"/>
                <a:tab pos="10713307" algn="l"/>
                <a:tab pos="11286839" algn="l"/>
                <a:tab pos="11862224" algn="l"/>
              </a:tabLst>
              <a:defRPr/>
            </a:pPr>
            <a:endParaRPr lang="en-GB" altLang="en-US" dirty="0">
              <a:latin typeface="Arial" panose="020B0604020202020204" pitchFamily="34" charset="0"/>
              <a:ea typeface="Microsoft YaHei" panose="020B0503020204020204" pitchFamily="34" charset="-122"/>
            </a:endParaRPr>
          </a:p>
        </p:txBody>
      </p:sp>
      <p:sp>
        <p:nvSpPr>
          <p:cNvPr id="78852" name="Slide Number Placeholder 3">
            <a:extLst>
              <a:ext uri="{FF2B5EF4-FFF2-40B4-BE49-F238E27FC236}">
                <a16:creationId xmlns:a16="http://schemas.microsoft.com/office/drawing/2014/main" id="{2A3B20A0-0130-48E7-BE20-7BD921914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3E5A8E-18D1-4C4D-A38A-81D5301B8374}" type="slidenum">
              <a:rPr lang="en-GB" altLang="en-US" smtClean="0"/>
              <a:pPr/>
              <a:t>29</a:t>
            </a:fld>
            <a:endParaRPr lang="en-GB" altLang="en-US" dirty="0"/>
          </a:p>
        </p:txBody>
      </p:sp>
    </p:spTree>
    <p:extLst>
      <p:ext uri="{BB962C8B-B14F-4D97-AF65-F5344CB8AC3E}">
        <p14:creationId xmlns:p14="http://schemas.microsoft.com/office/powerpoint/2010/main" val="107361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36FE2E8-6C4E-404B-8AE7-4827769B89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43BA18F-C1EE-4047-A9A6-9C418127B0F7}"/>
              </a:ext>
            </a:extLst>
          </p:cNvPr>
          <p:cNvSpPr>
            <a:spLocks noGrp="1"/>
          </p:cNvSpPr>
          <p:nvPr>
            <p:ph type="body" idx="1"/>
          </p:nvPr>
        </p:nvSpPr>
        <p:spPr>
          <a:xfrm>
            <a:off x="676241" y="4622259"/>
            <a:ext cx="5521404" cy="3983224"/>
          </a:xfrm>
        </p:spPr>
        <p:txBody>
          <a:bodyPr/>
          <a:lstStyle/>
          <a:p>
            <a:pPr marL="369896" indent="-359738">
              <a:spcBef>
                <a:spcPct val="0"/>
              </a:spcBef>
              <a:tabLst>
                <a:tab pos="369896" algn="l"/>
                <a:tab pos="943038" algn="l"/>
                <a:tab pos="1518211" algn="l"/>
                <a:tab pos="2093381" algn="l"/>
                <a:tab pos="2668554" algn="l"/>
                <a:tab pos="3243724" algn="l"/>
                <a:tab pos="3818898" algn="l"/>
                <a:tab pos="4394069" algn="l"/>
                <a:tab pos="4969240" algn="l"/>
                <a:tab pos="5544411" algn="l"/>
                <a:tab pos="6119585" algn="l"/>
                <a:tab pos="6694755" algn="l"/>
                <a:tab pos="7269927" algn="l"/>
                <a:tab pos="7845098" algn="l"/>
                <a:tab pos="8420271" algn="l"/>
                <a:tab pos="8995442" algn="l"/>
                <a:tab pos="9570614" algn="l"/>
                <a:tab pos="10145786" algn="l"/>
                <a:tab pos="10720958" algn="l"/>
                <a:tab pos="11296129" algn="l"/>
                <a:tab pos="11871303" algn="l"/>
              </a:tabLst>
              <a:defRPr/>
            </a:pPr>
            <a:r>
              <a:rPr lang="en-GB" b="1" dirty="0">
                <a:latin typeface="Arial" charset="0"/>
                <a:ea typeface="Microsoft YaHei" pitchFamily="34" charset="-122"/>
              </a:rPr>
              <a:t>5 minutes</a:t>
            </a:r>
          </a:p>
          <a:p>
            <a:pPr>
              <a:spcBef>
                <a:spcPct val="0"/>
              </a:spcBef>
              <a:tabLst>
                <a:tab pos="0" algn="l"/>
                <a:tab pos="571108" algn="l"/>
                <a:tab pos="1146279" algn="l"/>
                <a:tab pos="1721452" algn="l"/>
                <a:tab pos="2296622" algn="l"/>
                <a:tab pos="2871794" algn="l"/>
                <a:tab pos="3446966" algn="l"/>
                <a:tab pos="4022139" algn="l"/>
                <a:tab pos="4597308" algn="l"/>
                <a:tab pos="5172481" algn="l"/>
                <a:tab pos="5747653" algn="l"/>
                <a:tab pos="6322824" algn="l"/>
                <a:tab pos="6897996" algn="l"/>
                <a:tab pos="7473170" algn="l"/>
                <a:tab pos="8048338" algn="l"/>
                <a:tab pos="8623511" algn="l"/>
                <a:tab pos="9198684" algn="l"/>
                <a:tab pos="9773857" algn="l"/>
                <a:tab pos="10349026" algn="l"/>
                <a:tab pos="10924199" algn="l"/>
                <a:tab pos="11499369" algn="l"/>
              </a:tabLst>
              <a:defRPr/>
            </a:pPr>
            <a:endParaRPr lang="en-GB" b="1" dirty="0">
              <a:latin typeface="Arial" charset="0"/>
            </a:endParaRPr>
          </a:p>
          <a:p>
            <a:pPr marL="369896" indent="-359738">
              <a:spcBef>
                <a:spcPct val="0"/>
              </a:spcBef>
              <a:tabLst>
                <a:tab pos="369896" algn="l"/>
                <a:tab pos="943038" algn="l"/>
                <a:tab pos="1518211" algn="l"/>
                <a:tab pos="2093381" algn="l"/>
                <a:tab pos="2668554" algn="l"/>
                <a:tab pos="3243724" algn="l"/>
                <a:tab pos="3818898" algn="l"/>
                <a:tab pos="4394069" algn="l"/>
                <a:tab pos="4969240" algn="l"/>
                <a:tab pos="5544411" algn="l"/>
                <a:tab pos="6119585" algn="l"/>
                <a:tab pos="6694755" algn="l"/>
                <a:tab pos="7269927" algn="l"/>
                <a:tab pos="7845098" algn="l"/>
                <a:tab pos="8420271" algn="l"/>
                <a:tab pos="8995442" algn="l"/>
                <a:tab pos="9570614" algn="l"/>
                <a:tab pos="10145786" algn="l"/>
                <a:tab pos="10720958" algn="l"/>
                <a:tab pos="11296129" algn="l"/>
                <a:tab pos="11871303" algn="l"/>
              </a:tabLst>
              <a:defRPr/>
            </a:pPr>
            <a:r>
              <a:rPr lang="en-GB" b="1" dirty="0">
                <a:latin typeface="Arial" charset="0"/>
                <a:ea typeface="Microsoft YaHei" pitchFamily="34" charset="-122"/>
              </a:rPr>
              <a:t>SCRIPT:</a:t>
            </a:r>
          </a:p>
          <a:p>
            <a:pPr marL="369896" indent="-359738">
              <a:spcBef>
                <a:spcPct val="0"/>
              </a:spcBef>
              <a:tabLst>
                <a:tab pos="369896" algn="l"/>
                <a:tab pos="943038" algn="l"/>
                <a:tab pos="1518211" algn="l"/>
                <a:tab pos="2093381" algn="l"/>
                <a:tab pos="2668554" algn="l"/>
                <a:tab pos="3243724" algn="l"/>
                <a:tab pos="3818898" algn="l"/>
                <a:tab pos="4394069" algn="l"/>
                <a:tab pos="4969240" algn="l"/>
                <a:tab pos="5544411" algn="l"/>
                <a:tab pos="6119585" algn="l"/>
                <a:tab pos="6694755" algn="l"/>
                <a:tab pos="7269927" algn="l"/>
                <a:tab pos="7845098" algn="l"/>
                <a:tab pos="8420271" algn="l"/>
                <a:tab pos="8995442" algn="l"/>
                <a:tab pos="9570614" algn="l"/>
                <a:tab pos="10145786" algn="l"/>
                <a:tab pos="10720958" algn="l"/>
                <a:tab pos="11296129" algn="l"/>
                <a:tab pos="11871303" algn="l"/>
              </a:tabLst>
              <a:defRPr/>
            </a:pPr>
            <a:endParaRPr lang="en-GB" dirty="0">
              <a:latin typeface="Arial" charset="0"/>
              <a:ea typeface="Microsoft YaHei" pitchFamily="34" charset="-122"/>
            </a:endParaRPr>
          </a:p>
          <a:p>
            <a:pPr marL="233855" indent="-223695">
              <a:spcBef>
                <a:spcPct val="0"/>
              </a:spcBef>
              <a:buFont typeface="Arial" panose="020B0604020202020204" pitchFamily="34" charset="0"/>
              <a:buChar char="•"/>
              <a:tabLst>
                <a:tab pos="369896" algn="l"/>
                <a:tab pos="943038" algn="l"/>
                <a:tab pos="1518211" algn="l"/>
                <a:tab pos="2093381" algn="l"/>
                <a:tab pos="2668554" algn="l"/>
                <a:tab pos="3243724" algn="l"/>
                <a:tab pos="3818898" algn="l"/>
                <a:tab pos="4394069" algn="l"/>
                <a:tab pos="4969240" algn="l"/>
                <a:tab pos="5544411" algn="l"/>
                <a:tab pos="6119585" algn="l"/>
                <a:tab pos="6694755" algn="l"/>
                <a:tab pos="7269927" algn="l"/>
                <a:tab pos="7845098" algn="l"/>
                <a:tab pos="8420271" algn="l"/>
                <a:tab pos="8995442" algn="l"/>
                <a:tab pos="9570614" algn="l"/>
                <a:tab pos="10145786" algn="l"/>
                <a:tab pos="10720958" algn="l"/>
                <a:tab pos="11296129" algn="l"/>
                <a:tab pos="11871303" algn="l"/>
              </a:tabLst>
              <a:defRPr/>
            </a:pPr>
            <a:r>
              <a:rPr lang="en-GB" dirty="0">
                <a:latin typeface="Arial" charset="0"/>
                <a:ea typeface="Microsoft YaHei" pitchFamily="34" charset="-122"/>
              </a:rPr>
              <a:t>We do the Faraday Challenge Day to encourage you to think of being an engineer in the future. Anyone thinking of being an engineer?</a:t>
            </a:r>
          </a:p>
          <a:p>
            <a:pPr marL="233855" indent="-223695">
              <a:spcBef>
                <a:spcPct val="0"/>
              </a:spcBef>
              <a:buFont typeface="Arial" panose="020B0604020202020204" pitchFamily="34" charset="0"/>
              <a:buChar char="•"/>
              <a:tabLst>
                <a:tab pos="369896" algn="l"/>
                <a:tab pos="943038" algn="l"/>
                <a:tab pos="1518211" algn="l"/>
                <a:tab pos="2093381" algn="l"/>
                <a:tab pos="2668554" algn="l"/>
                <a:tab pos="3243724" algn="l"/>
                <a:tab pos="3818898" algn="l"/>
                <a:tab pos="4394069" algn="l"/>
                <a:tab pos="4969240" algn="l"/>
                <a:tab pos="5544411" algn="l"/>
                <a:tab pos="6119585" algn="l"/>
                <a:tab pos="6694755" algn="l"/>
                <a:tab pos="7269927" algn="l"/>
                <a:tab pos="7845098" algn="l"/>
                <a:tab pos="8420271" algn="l"/>
                <a:tab pos="8995442" algn="l"/>
                <a:tab pos="9570614" algn="l"/>
                <a:tab pos="10145786" algn="l"/>
                <a:tab pos="10720958" algn="l"/>
                <a:tab pos="11296129" algn="l"/>
                <a:tab pos="11871303" algn="l"/>
              </a:tabLst>
              <a:defRPr/>
            </a:pPr>
            <a:endParaRPr lang="en-GB" dirty="0">
              <a:latin typeface="Arial" charset="0"/>
              <a:ea typeface="Microsoft YaHei" pitchFamily="34" charset="-122"/>
            </a:endParaRPr>
          </a:p>
          <a:p>
            <a:pPr marL="233855" indent="-223695">
              <a:spcBef>
                <a:spcPct val="0"/>
              </a:spcBef>
              <a:buFont typeface="Arial" panose="020B0604020202020204" pitchFamily="34" charset="0"/>
              <a:buChar char="•"/>
              <a:tabLst>
                <a:tab pos="369896" algn="l"/>
                <a:tab pos="943038" algn="l"/>
                <a:tab pos="1518211" algn="l"/>
                <a:tab pos="2093381" algn="l"/>
                <a:tab pos="2668554" algn="l"/>
                <a:tab pos="3243724" algn="l"/>
                <a:tab pos="3818898" algn="l"/>
                <a:tab pos="4394069" algn="l"/>
                <a:tab pos="4969240" algn="l"/>
                <a:tab pos="5544411" algn="l"/>
                <a:tab pos="6119585" algn="l"/>
                <a:tab pos="6694755" algn="l"/>
                <a:tab pos="7269927" algn="l"/>
                <a:tab pos="7845098" algn="l"/>
                <a:tab pos="8420271" algn="l"/>
                <a:tab pos="8995442" algn="l"/>
                <a:tab pos="9570614" algn="l"/>
                <a:tab pos="10145786" algn="l"/>
                <a:tab pos="10720958" algn="l"/>
                <a:tab pos="11296129" algn="l"/>
                <a:tab pos="11871303" algn="l"/>
              </a:tabLst>
              <a:defRPr/>
            </a:pPr>
            <a:r>
              <a:rPr lang="en-GB" dirty="0">
                <a:latin typeface="Arial" charset="0"/>
                <a:ea typeface="Microsoft YaHei" pitchFamily="34" charset="-122"/>
              </a:rPr>
              <a:t>What do you think engineering is? Thy to get response from each group. </a:t>
            </a:r>
            <a:r>
              <a:rPr lang="en-GB" b="1" dirty="0">
                <a:latin typeface="Arial" charset="0"/>
              </a:rPr>
              <a:t>Stress idea that engineering is difficult to define. </a:t>
            </a:r>
            <a:endParaRPr lang="en-GB" dirty="0">
              <a:latin typeface="Arial" charset="0"/>
              <a:ea typeface="Microsoft YaHei" pitchFamily="34" charset="-122"/>
            </a:endParaRPr>
          </a:p>
          <a:p>
            <a:pPr marL="233855" indent="-223695">
              <a:spcBef>
                <a:spcPct val="0"/>
              </a:spcBef>
              <a:buFont typeface="Arial" panose="020B0604020202020204" pitchFamily="34" charset="0"/>
              <a:buChar char="•"/>
              <a:tabLst>
                <a:tab pos="369896" algn="l"/>
                <a:tab pos="943038" algn="l"/>
                <a:tab pos="1518211" algn="l"/>
                <a:tab pos="2093381" algn="l"/>
                <a:tab pos="2668554" algn="l"/>
                <a:tab pos="3243724" algn="l"/>
                <a:tab pos="3818898" algn="l"/>
                <a:tab pos="4394069" algn="l"/>
                <a:tab pos="4969240" algn="l"/>
                <a:tab pos="5544411" algn="l"/>
                <a:tab pos="6119585" algn="l"/>
                <a:tab pos="6694755" algn="l"/>
                <a:tab pos="7269927" algn="l"/>
                <a:tab pos="7845098" algn="l"/>
                <a:tab pos="8420271" algn="l"/>
                <a:tab pos="8995442" algn="l"/>
                <a:tab pos="9570614" algn="l"/>
                <a:tab pos="10145786" algn="l"/>
                <a:tab pos="10720958" algn="l"/>
                <a:tab pos="11296129" algn="l"/>
                <a:tab pos="11871303" algn="l"/>
              </a:tabLst>
              <a:defRPr/>
            </a:pPr>
            <a:endParaRPr lang="en-GB" dirty="0">
              <a:latin typeface="Arial" charset="0"/>
            </a:endParaRPr>
          </a:p>
          <a:p>
            <a:pPr marL="223695" indent="-223695">
              <a:spcBef>
                <a:spcPct val="0"/>
              </a:spcBef>
              <a:buFont typeface="Arial" panose="020B0604020202020204" pitchFamily="34" charset="0"/>
              <a:buChar char="•"/>
              <a:tabLst>
                <a:tab pos="0" algn="l"/>
                <a:tab pos="571108" algn="l"/>
                <a:tab pos="1146279" algn="l"/>
                <a:tab pos="1721452" algn="l"/>
                <a:tab pos="2296622" algn="l"/>
                <a:tab pos="2871794" algn="l"/>
                <a:tab pos="3446966" algn="l"/>
                <a:tab pos="4022139" algn="l"/>
                <a:tab pos="4597308" algn="l"/>
                <a:tab pos="5172481" algn="l"/>
                <a:tab pos="5747653" algn="l"/>
                <a:tab pos="6322824" algn="l"/>
                <a:tab pos="6897996" algn="l"/>
                <a:tab pos="7473170" algn="l"/>
                <a:tab pos="8048338" algn="l"/>
                <a:tab pos="8623511" algn="l"/>
                <a:tab pos="9198684" algn="l"/>
                <a:tab pos="9773857" algn="l"/>
                <a:tab pos="10349026" algn="l"/>
                <a:tab pos="10924199" algn="l"/>
                <a:tab pos="11499369" algn="l"/>
              </a:tabLst>
              <a:defRPr/>
            </a:pPr>
            <a:r>
              <a:rPr lang="en-GB" dirty="0">
                <a:latin typeface="Arial" charset="0"/>
              </a:rPr>
              <a:t>We at the IET use this phrase </a:t>
            </a:r>
            <a:r>
              <a:rPr lang="en-GB" b="1" dirty="0">
                <a:latin typeface="Arial" charset="0"/>
              </a:rPr>
              <a:t>[click on definition]. </a:t>
            </a:r>
            <a:r>
              <a:rPr lang="en-GB" b="1" i="1" dirty="0">
                <a:latin typeface="Arial" charset="0"/>
              </a:rPr>
              <a:t>Use your own example of engineering to illustrate this idea.</a:t>
            </a:r>
            <a:endParaRPr lang="en-GB" dirty="0">
              <a:latin typeface="Arial" charset="0"/>
            </a:endParaRPr>
          </a:p>
          <a:p>
            <a:pPr>
              <a:spcBef>
                <a:spcPct val="0"/>
              </a:spcBef>
              <a:tabLst>
                <a:tab pos="0" algn="l"/>
                <a:tab pos="571108" algn="l"/>
                <a:tab pos="1146279" algn="l"/>
                <a:tab pos="1721452" algn="l"/>
                <a:tab pos="2296622" algn="l"/>
                <a:tab pos="2871794" algn="l"/>
                <a:tab pos="3446966" algn="l"/>
                <a:tab pos="4022139" algn="l"/>
                <a:tab pos="4597308" algn="l"/>
                <a:tab pos="5172481" algn="l"/>
                <a:tab pos="5747653" algn="l"/>
                <a:tab pos="6322824" algn="l"/>
                <a:tab pos="6897996" algn="l"/>
                <a:tab pos="7473170" algn="l"/>
                <a:tab pos="8048338" algn="l"/>
                <a:tab pos="8623511" algn="l"/>
                <a:tab pos="9198684" algn="l"/>
                <a:tab pos="9773857" algn="l"/>
                <a:tab pos="10349026" algn="l"/>
                <a:tab pos="10924199" algn="l"/>
                <a:tab pos="11499369" algn="l"/>
              </a:tabLst>
              <a:defRPr/>
            </a:pPr>
            <a:endParaRPr lang="en-GB" dirty="0">
              <a:latin typeface="Arial" charset="0"/>
            </a:endParaRPr>
          </a:p>
          <a:p>
            <a:pPr marL="223695" indent="-223695">
              <a:spcBef>
                <a:spcPct val="0"/>
              </a:spcBef>
              <a:buFont typeface="Arial" panose="020B0604020202020204" pitchFamily="34" charset="0"/>
              <a:buChar char="•"/>
              <a:tabLst>
                <a:tab pos="0" algn="l"/>
                <a:tab pos="571108" algn="l"/>
                <a:tab pos="1146279" algn="l"/>
                <a:tab pos="1721452" algn="l"/>
                <a:tab pos="2296622" algn="l"/>
                <a:tab pos="2871794" algn="l"/>
                <a:tab pos="3446966" algn="l"/>
                <a:tab pos="4022139" algn="l"/>
                <a:tab pos="4597308" algn="l"/>
                <a:tab pos="5172481" algn="l"/>
                <a:tab pos="5747653" algn="l"/>
                <a:tab pos="6322824" algn="l"/>
                <a:tab pos="6897996" algn="l"/>
                <a:tab pos="7473170" algn="l"/>
                <a:tab pos="8048338" algn="l"/>
                <a:tab pos="8623511" algn="l"/>
                <a:tab pos="9198684" algn="l"/>
                <a:tab pos="9773857" algn="l"/>
                <a:tab pos="10349026" algn="l"/>
                <a:tab pos="10924199" algn="l"/>
                <a:tab pos="11499369" algn="l"/>
              </a:tabLst>
              <a:defRPr/>
            </a:pPr>
            <a:r>
              <a:rPr lang="en-GB" dirty="0">
                <a:latin typeface="Arial" charset="0"/>
              </a:rPr>
              <a:t>There are many different areas of engineering.  All require creativity and innovative problem-solving.  Engineering use their knowledge and ideas to come up with new products or adapt existing products.  They challenge themselves. We want you to do the same.</a:t>
            </a:r>
          </a:p>
        </p:txBody>
      </p:sp>
      <p:sp>
        <p:nvSpPr>
          <p:cNvPr id="39940" name="Slide Number Placeholder 3">
            <a:extLst>
              <a:ext uri="{FF2B5EF4-FFF2-40B4-BE49-F238E27FC236}">
                <a16:creationId xmlns:a16="http://schemas.microsoft.com/office/drawing/2014/main" id="{7A9C7CFA-9AB4-4B11-ABEB-245DA15EB7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5873" indent="-351116">
              <a:defRPr>
                <a:solidFill>
                  <a:schemeClr val="tx1"/>
                </a:solidFill>
                <a:latin typeface="Calibri" panose="020F0502020204030204" pitchFamily="34" charset="0"/>
                <a:cs typeface="Arial" panose="020B0604020202020204" pitchFamily="34" charset="0"/>
              </a:defRPr>
            </a:lvl2pPr>
            <a:lvl3pPr marL="1410036" indent="-280522">
              <a:defRPr>
                <a:solidFill>
                  <a:schemeClr val="tx1"/>
                </a:solidFill>
                <a:latin typeface="Calibri" panose="020F0502020204030204" pitchFamily="34" charset="0"/>
                <a:cs typeface="Arial" panose="020B0604020202020204" pitchFamily="34" charset="0"/>
              </a:defRPr>
            </a:lvl3pPr>
            <a:lvl4pPr marL="1974794" indent="-280522">
              <a:defRPr>
                <a:solidFill>
                  <a:schemeClr val="tx1"/>
                </a:solidFill>
                <a:latin typeface="Calibri" panose="020F0502020204030204" pitchFamily="34" charset="0"/>
                <a:cs typeface="Arial" panose="020B0604020202020204" pitchFamily="34" charset="0"/>
              </a:defRPr>
            </a:lvl4pPr>
            <a:lvl5pPr marL="2537693" indent="-280522">
              <a:defRPr>
                <a:solidFill>
                  <a:schemeClr val="tx1"/>
                </a:solidFill>
                <a:latin typeface="Calibri" panose="020F0502020204030204" pitchFamily="34" charset="0"/>
                <a:cs typeface="Arial" panose="020B0604020202020204" pitchFamily="34" charset="0"/>
              </a:defRPr>
            </a:lvl5pPr>
            <a:lvl6pPr marL="3072726" indent="-280522"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7759" indent="-280522"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42792" indent="-280522"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7826" indent="-280522"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4B47731-90BD-4830-93C4-7C504D3AC515}" type="slidenum">
              <a:rPr lang="en-GB" altLang="en-US" smtClean="0"/>
              <a:pPr/>
              <a:t>3</a:t>
            </a:fld>
            <a:endParaRPr lang="en-GB" altLang="en-US"/>
          </a:p>
        </p:txBody>
      </p:sp>
    </p:spTree>
    <p:extLst>
      <p:ext uri="{BB962C8B-B14F-4D97-AF65-F5344CB8AC3E}">
        <p14:creationId xmlns:p14="http://schemas.microsoft.com/office/powerpoint/2010/main" val="3610456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4EFEE7A-28A4-47D7-95B9-60EE966ADF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B383837-92F1-4CB5-8BF3-D74394897653}"/>
              </a:ext>
            </a:extLst>
          </p:cNvPr>
          <p:cNvSpPr>
            <a:spLocks noGrp="1"/>
          </p:cNvSpPr>
          <p:nvPr>
            <p:ph type="body" idx="1"/>
          </p:nvPr>
        </p:nvSpPr>
        <p:spPr/>
        <p:txBody>
          <a:bodyPr/>
          <a:lstStyle/>
          <a:p>
            <a:pPr>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charset="0"/>
                <a:ea typeface="Microsoft YaHei" pitchFamily="34" charset="-122"/>
              </a:rPr>
              <a:t>12.30 – 1.00 pm</a:t>
            </a:r>
          </a:p>
          <a:p>
            <a:pPr>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b="1" dirty="0">
              <a:latin typeface="Arial" charset="0"/>
              <a:ea typeface="Microsoft YaHei" pitchFamily="34" charset="-122"/>
            </a:endParaRPr>
          </a:p>
          <a:p>
            <a:pPr>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charset="0"/>
                <a:ea typeface="Microsoft YaHei" pitchFamily="34" charset="-122"/>
              </a:rPr>
              <a:t>Notes:</a:t>
            </a:r>
          </a:p>
          <a:p>
            <a:pPr marL="223365" indent="-223365">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a typeface="Microsoft YaHei" pitchFamily="34" charset="-122"/>
            </a:endParaRPr>
          </a:p>
          <a:p>
            <a:pPr marL="223365" indent="-223365">
              <a:spcBef>
                <a:spcPct val="0"/>
              </a:spcBef>
              <a:buFont typeface="Arial"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charset="0"/>
                <a:ea typeface="Microsoft YaHei" pitchFamily="34" charset="-122"/>
              </a:rPr>
              <a:t>Ask students to sit away from their tables if they are remaining in the room for lunch.</a:t>
            </a:r>
          </a:p>
          <a:p>
            <a:pPr marL="223365" indent="-223365">
              <a:spcBef>
                <a:spcPct val="0"/>
              </a:spcBef>
              <a:buFont typeface="Arial"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a typeface="Microsoft YaHei" pitchFamily="34" charset="-122"/>
            </a:endParaRPr>
          </a:p>
          <a:p>
            <a:pPr marL="223365" indent="-223365">
              <a:spcBef>
                <a:spcPct val="0"/>
              </a:spcBef>
              <a:buFont typeface="Arial"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charset="0"/>
                <a:ea typeface="Microsoft YaHei" pitchFamily="34" charset="-122"/>
              </a:rPr>
              <a:t>Ensure all tools are at the cutting station before the students leave the room</a:t>
            </a:r>
          </a:p>
          <a:p>
            <a:pPr>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a typeface="Microsoft YaHei" pitchFamily="34" charset="-122"/>
            </a:endParaRPr>
          </a:p>
          <a:p>
            <a:pPr marL="223365" indent="-223365">
              <a:spcBef>
                <a:spcPct val="0"/>
              </a:spcBef>
              <a:buFont typeface="Arial"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charset="0"/>
                <a:ea typeface="Microsoft YaHei" pitchFamily="34" charset="-122"/>
              </a:rPr>
              <a:t>Mark planning and events log.</a:t>
            </a:r>
          </a:p>
          <a:p>
            <a:pPr marL="223365" indent="-223365">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a typeface="Microsoft YaHei" pitchFamily="34" charset="-122"/>
            </a:endParaRPr>
          </a:p>
          <a:p>
            <a:pPr>
              <a:defRPr/>
            </a:pPr>
            <a:endParaRPr lang="en-GB" dirty="0"/>
          </a:p>
        </p:txBody>
      </p:sp>
      <p:sp>
        <p:nvSpPr>
          <p:cNvPr id="80900" name="Slide Number Placeholder 3">
            <a:extLst>
              <a:ext uri="{FF2B5EF4-FFF2-40B4-BE49-F238E27FC236}">
                <a16:creationId xmlns:a16="http://schemas.microsoft.com/office/drawing/2014/main" id="{E3CEEDEE-B044-4EBC-9A48-6C6EE6855A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7265C38-C593-4078-86B0-9EB4F561EC20}" type="slidenum">
              <a:rPr lang="en-GB" altLang="en-US" smtClean="0"/>
              <a:pPr/>
              <a:t>30</a:t>
            </a:fld>
            <a:endParaRPr lang="en-GB" altLang="en-US" dirty="0"/>
          </a:p>
        </p:txBody>
      </p:sp>
    </p:spTree>
    <p:extLst>
      <p:ext uri="{BB962C8B-B14F-4D97-AF65-F5344CB8AC3E}">
        <p14:creationId xmlns:p14="http://schemas.microsoft.com/office/powerpoint/2010/main" val="9474466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284F7DB-1051-4D51-A8A5-4B1B72D313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5221CB9A-5109-4EA3-9290-8C4E5831CE72}"/>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13.00</a:t>
            </a: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b="1" dirty="0">
              <a:latin typeface="Arial" charset="0"/>
              <a:ea typeface="Microsoft YaHei" pitchFamily="34" charset="-122"/>
            </a:endParaRP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Notes:</a:t>
            </a:r>
          </a:p>
          <a:p>
            <a:pPr marL="369564" indent="-359415">
              <a:spcBef>
                <a:spcPct val="0"/>
              </a:spcBef>
              <a:buFont typeface="Arial" panose="020B0604020202020204"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latin typeface="Arial" charset="0"/>
                <a:ea typeface="Microsoft YaHei" pitchFamily="34" charset="-122"/>
              </a:rPr>
              <a:t>Focus the students on reflecting on what is achievable. </a:t>
            </a:r>
          </a:p>
          <a:p>
            <a:pPr marL="10150">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b="1" dirty="0">
              <a:latin typeface="Arial" charset="0"/>
              <a:ea typeface="Microsoft YaHei" pitchFamily="34" charset="-122"/>
            </a:endParaRPr>
          </a:p>
          <a:p>
            <a:pPr marL="10150">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SCRIPT:</a:t>
            </a:r>
          </a:p>
          <a:p>
            <a:pPr marL="10150">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dirty="0">
              <a:latin typeface="Arial" charset="0"/>
              <a:ea typeface="Microsoft YaHei" pitchFamily="34" charset="-122"/>
            </a:endParaRPr>
          </a:p>
          <a:p>
            <a:pPr marL="369564" indent="-359415">
              <a:spcBef>
                <a:spcPct val="0"/>
              </a:spcBef>
              <a:buFont typeface="Arial" panose="020B0604020202020204"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latin typeface="Arial" charset="0"/>
                <a:ea typeface="Microsoft YaHei" pitchFamily="34" charset="-122"/>
              </a:rPr>
              <a:t>The shop will close at 1.30 pm so make sure you have bought or sold back any items. You must be ready to submit your accounts sheets to the shop when it closes.</a:t>
            </a:r>
          </a:p>
          <a:p>
            <a:pPr marL="369564" indent="-359415">
              <a:spcBef>
                <a:spcPct val="0"/>
              </a:spcBef>
              <a:buFont typeface="Arial" panose="020B0604020202020204"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dirty="0">
              <a:latin typeface="Arial" charset="0"/>
              <a:ea typeface="Microsoft YaHei" pitchFamily="34" charset="-122"/>
            </a:endParaRPr>
          </a:p>
          <a:p>
            <a:pPr marL="369564" indent="-359415">
              <a:spcBef>
                <a:spcPct val="0"/>
              </a:spcBef>
              <a:buFont typeface="Arial" panose="020B0604020202020204" pitchFamily="34" charset="0"/>
              <a:buChar char="•"/>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dirty="0">
                <a:latin typeface="Arial" charset="0"/>
                <a:ea typeface="Microsoft YaHei" pitchFamily="34" charset="-122"/>
              </a:rPr>
              <a:t>You must be ready to present your pitch at 13.50 so spend time rehearsing it. </a:t>
            </a:r>
          </a:p>
        </p:txBody>
      </p:sp>
      <p:sp>
        <p:nvSpPr>
          <p:cNvPr id="82948" name="Slide Number Placeholder 3">
            <a:extLst>
              <a:ext uri="{FF2B5EF4-FFF2-40B4-BE49-F238E27FC236}">
                <a16:creationId xmlns:a16="http://schemas.microsoft.com/office/drawing/2014/main" id="{1D61FF63-5735-4750-8880-B9657D5A50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6747EF6-184B-4F8C-BA94-9C1902C4C0C1}" type="slidenum">
              <a:rPr lang="en-GB" altLang="en-US" smtClean="0"/>
              <a:pPr/>
              <a:t>31</a:t>
            </a:fld>
            <a:endParaRPr lang="en-GB" altLang="en-US" dirty="0"/>
          </a:p>
        </p:txBody>
      </p:sp>
    </p:spTree>
    <p:extLst>
      <p:ext uri="{BB962C8B-B14F-4D97-AF65-F5344CB8AC3E}">
        <p14:creationId xmlns:p14="http://schemas.microsoft.com/office/powerpoint/2010/main" val="1926433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B3EB074D-33FD-40CD-BCC9-320A49DAB6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E7D19A9E-92FA-46D2-8775-E87A6009C0D5}"/>
              </a:ext>
            </a:extLst>
          </p:cNvPr>
          <p:cNvSpPr>
            <a:spLocks noGrp="1"/>
          </p:cNvSpPr>
          <p:nvPr>
            <p:ph type="body" idx="1"/>
          </p:nvPr>
        </p:nvSpPr>
        <p:spPr bwMode="auto">
          <a:xfrm>
            <a:off x="679446" y="4572000"/>
            <a:ext cx="5499108" cy="3689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67503" indent="-358225">
              <a:spcBef>
                <a:spcPct val="0"/>
              </a:spcBef>
              <a:tabLst>
                <a:tab pos="367503" algn="l"/>
                <a:tab pos="941035" algn="l"/>
                <a:tab pos="1514564" algn="l"/>
                <a:tab pos="2089948" algn="l"/>
                <a:tab pos="2663478" algn="l"/>
                <a:tab pos="3238865" algn="l"/>
                <a:tab pos="3814250" algn="l"/>
                <a:tab pos="4387779" algn="l"/>
                <a:tab pos="4963165" algn="l"/>
                <a:tab pos="5536695" algn="l"/>
                <a:tab pos="6112080" algn="l"/>
                <a:tab pos="6685610" algn="l"/>
                <a:tab pos="7260995" algn="l"/>
                <a:tab pos="7834525" algn="l"/>
                <a:tab pos="8411766" algn="l"/>
                <a:tab pos="8985296" algn="l"/>
                <a:tab pos="9560682" algn="l"/>
                <a:tab pos="10136068" algn="l"/>
                <a:tab pos="10709597" algn="l"/>
                <a:tab pos="11284981" algn="l"/>
                <a:tab pos="11858512" algn="l"/>
              </a:tabLst>
              <a:defRPr/>
            </a:pPr>
            <a:r>
              <a:rPr lang="en-GB" altLang="en-US" b="1" dirty="0">
                <a:latin typeface="Arial" panose="020B0604020202020204" pitchFamily="34" charset="0"/>
                <a:ea typeface="Microsoft YaHei" panose="020B0503020204020204" pitchFamily="34" charset="-122"/>
              </a:rPr>
              <a:t>13.30 pm</a:t>
            </a:r>
          </a:p>
          <a:p>
            <a:pPr marL="367503" indent="-358225">
              <a:spcBef>
                <a:spcPct val="0"/>
              </a:spcBef>
              <a:tabLst>
                <a:tab pos="367503" algn="l"/>
                <a:tab pos="941035" algn="l"/>
                <a:tab pos="1514564" algn="l"/>
                <a:tab pos="2089948" algn="l"/>
                <a:tab pos="2663478" algn="l"/>
                <a:tab pos="3238865" algn="l"/>
                <a:tab pos="3814250" algn="l"/>
                <a:tab pos="4387779" algn="l"/>
                <a:tab pos="4963165" algn="l"/>
                <a:tab pos="5536695" algn="l"/>
                <a:tab pos="6112080" algn="l"/>
                <a:tab pos="6685610" algn="l"/>
                <a:tab pos="7260995" algn="l"/>
                <a:tab pos="7834525" algn="l"/>
                <a:tab pos="8411766" algn="l"/>
                <a:tab pos="8985296" algn="l"/>
                <a:tab pos="9560682" algn="l"/>
                <a:tab pos="10136068" algn="l"/>
                <a:tab pos="10709597" algn="l"/>
                <a:tab pos="11284981" algn="l"/>
                <a:tab pos="11858512" algn="l"/>
              </a:tabLst>
              <a:defRPr/>
            </a:pPr>
            <a:endParaRPr lang="en-GB" altLang="en-US" b="1" dirty="0">
              <a:latin typeface="Arial" panose="020B0604020202020204" pitchFamily="34" charset="0"/>
              <a:ea typeface="Microsoft YaHei" panose="020B0503020204020204" pitchFamily="34" charset="-122"/>
            </a:endParaRPr>
          </a:p>
          <a:p>
            <a:pPr marL="367503" indent="-358225">
              <a:spcBef>
                <a:spcPct val="0"/>
              </a:spcBef>
              <a:tabLst>
                <a:tab pos="367503" algn="l"/>
                <a:tab pos="941035" algn="l"/>
                <a:tab pos="1514564" algn="l"/>
                <a:tab pos="2089948" algn="l"/>
                <a:tab pos="2663478" algn="l"/>
                <a:tab pos="3238865" algn="l"/>
                <a:tab pos="3814250" algn="l"/>
                <a:tab pos="4387779" algn="l"/>
                <a:tab pos="4963165" algn="l"/>
                <a:tab pos="5536695" algn="l"/>
                <a:tab pos="6112080" algn="l"/>
                <a:tab pos="6685610" algn="l"/>
                <a:tab pos="7260995" algn="l"/>
                <a:tab pos="7834525" algn="l"/>
                <a:tab pos="8411766" algn="l"/>
                <a:tab pos="8985296" algn="l"/>
                <a:tab pos="9560682" algn="l"/>
                <a:tab pos="10136068" algn="l"/>
                <a:tab pos="10709597" algn="l"/>
                <a:tab pos="11284981" algn="l"/>
                <a:tab pos="11858512" algn="l"/>
              </a:tabLst>
              <a:defRPr/>
            </a:pPr>
            <a:r>
              <a:rPr lang="en-GB" altLang="en-US" b="1" dirty="0">
                <a:latin typeface="Arial" panose="020B0604020202020204" pitchFamily="34" charset="0"/>
                <a:ea typeface="Microsoft YaHei" panose="020B0503020204020204" pitchFamily="34" charset="-122"/>
              </a:rPr>
              <a:t>Notes:</a:t>
            </a:r>
          </a:p>
          <a:p>
            <a:pPr marL="367503" indent="-358225">
              <a:spcBef>
                <a:spcPct val="0"/>
              </a:spcBef>
              <a:tabLst>
                <a:tab pos="367503" algn="l"/>
                <a:tab pos="941035" algn="l"/>
                <a:tab pos="1514564" algn="l"/>
                <a:tab pos="2089948" algn="l"/>
                <a:tab pos="2663478" algn="l"/>
                <a:tab pos="3238865" algn="l"/>
                <a:tab pos="3814250" algn="l"/>
                <a:tab pos="4387779" algn="l"/>
                <a:tab pos="4963165" algn="l"/>
                <a:tab pos="5536695" algn="l"/>
                <a:tab pos="6112080" algn="l"/>
                <a:tab pos="6685610" algn="l"/>
                <a:tab pos="7260995" algn="l"/>
                <a:tab pos="7834525" algn="l"/>
                <a:tab pos="8411766" algn="l"/>
                <a:tab pos="8985296" algn="l"/>
                <a:tab pos="9560682" algn="l"/>
                <a:tab pos="10136068" algn="l"/>
                <a:tab pos="10709597" algn="l"/>
                <a:tab pos="11284981" algn="l"/>
                <a:tab pos="11858512" algn="l"/>
              </a:tabLst>
              <a:defRPr/>
            </a:pPr>
            <a:endParaRPr lang="en-GB" altLang="en-US" b="1" dirty="0">
              <a:latin typeface="Arial" panose="020B0604020202020204" pitchFamily="34" charset="0"/>
              <a:ea typeface="Microsoft YaHei" panose="020B0503020204020204" pitchFamily="34" charset="-122"/>
            </a:endParaRPr>
          </a:p>
          <a:p>
            <a:pPr marL="367503" indent="-358225">
              <a:spcBef>
                <a:spcPct val="0"/>
              </a:spcBef>
              <a:buFontTx/>
              <a:buChar char="•"/>
              <a:tabLst>
                <a:tab pos="367503" algn="l"/>
                <a:tab pos="941035" algn="l"/>
                <a:tab pos="1514564" algn="l"/>
                <a:tab pos="2089948" algn="l"/>
                <a:tab pos="2663478" algn="l"/>
                <a:tab pos="3238865" algn="l"/>
                <a:tab pos="3814250" algn="l"/>
                <a:tab pos="4387779" algn="l"/>
                <a:tab pos="4963165" algn="l"/>
                <a:tab pos="5536695" algn="l"/>
                <a:tab pos="6112080" algn="l"/>
                <a:tab pos="6685610" algn="l"/>
                <a:tab pos="7260995" algn="l"/>
                <a:tab pos="7834525" algn="l"/>
                <a:tab pos="8411766" algn="l"/>
                <a:tab pos="8985296" algn="l"/>
                <a:tab pos="9560682" algn="l"/>
                <a:tab pos="10136068" algn="l"/>
                <a:tab pos="10709597" algn="l"/>
                <a:tab pos="11284981" algn="l"/>
                <a:tab pos="11858512" algn="l"/>
              </a:tabLst>
              <a:defRPr/>
            </a:pPr>
            <a:r>
              <a:rPr lang="en-GB" altLang="en-US" dirty="0">
                <a:latin typeface="Arial" panose="020B0604020202020204" pitchFamily="34" charset="0"/>
                <a:ea typeface="Microsoft YaHei" panose="020B0503020204020204" pitchFamily="34" charset="-122"/>
              </a:rPr>
              <a:t>Accountants to submit sheets and remaining Faradays to shop. Ask shopkeeper to note any discrepancies between what they say have remaining and what they hand back and then to return accountancy sheets to you and sort out Faradays in the box.</a:t>
            </a:r>
          </a:p>
          <a:p>
            <a:pPr marL="367503" indent="-358225">
              <a:spcBef>
                <a:spcPct val="0"/>
              </a:spcBef>
              <a:buFontTx/>
              <a:buChar char="•"/>
              <a:tabLst>
                <a:tab pos="367503" algn="l"/>
                <a:tab pos="941035" algn="l"/>
                <a:tab pos="1514564" algn="l"/>
                <a:tab pos="2089948" algn="l"/>
                <a:tab pos="2663478" algn="l"/>
                <a:tab pos="3238865" algn="l"/>
                <a:tab pos="3814250" algn="l"/>
                <a:tab pos="4387779" algn="l"/>
                <a:tab pos="4963165" algn="l"/>
                <a:tab pos="5536695" algn="l"/>
                <a:tab pos="6112080" algn="l"/>
                <a:tab pos="6685610" algn="l"/>
                <a:tab pos="7260995" algn="l"/>
                <a:tab pos="7834525" algn="l"/>
                <a:tab pos="8411766" algn="l"/>
                <a:tab pos="8985296" algn="l"/>
                <a:tab pos="9560682" algn="l"/>
                <a:tab pos="10136068" algn="l"/>
                <a:tab pos="10709597" algn="l"/>
                <a:tab pos="11284981" algn="l"/>
                <a:tab pos="11858512" algn="l"/>
              </a:tabLst>
              <a:defRPr/>
            </a:pPr>
            <a:endParaRPr lang="en-GB" altLang="en-US" dirty="0">
              <a:latin typeface="Arial" panose="020B0604020202020204" pitchFamily="34" charset="0"/>
              <a:ea typeface="Microsoft YaHei" panose="020B0503020204020204" pitchFamily="34" charset="-122"/>
            </a:endParaRPr>
          </a:p>
          <a:p>
            <a:pPr marL="367503" indent="-358225">
              <a:spcBef>
                <a:spcPct val="0"/>
              </a:spcBef>
              <a:buFontTx/>
              <a:buChar char="•"/>
              <a:tabLst>
                <a:tab pos="367503" algn="l"/>
                <a:tab pos="941035" algn="l"/>
                <a:tab pos="1514564" algn="l"/>
                <a:tab pos="2089948" algn="l"/>
                <a:tab pos="2663478" algn="l"/>
                <a:tab pos="3238865" algn="l"/>
                <a:tab pos="3814250" algn="l"/>
                <a:tab pos="4387779" algn="l"/>
                <a:tab pos="4963165" algn="l"/>
                <a:tab pos="5536695" algn="l"/>
                <a:tab pos="6112080" algn="l"/>
                <a:tab pos="6685610" algn="l"/>
                <a:tab pos="7260995" algn="l"/>
                <a:tab pos="7834525" algn="l"/>
                <a:tab pos="8411766" algn="l"/>
                <a:tab pos="8985296" algn="l"/>
                <a:tab pos="9560682" algn="l"/>
                <a:tab pos="10136068" algn="l"/>
                <a:tab pos="10709597" algn="l"/>
                <a:tab pos="11284981" algn="l"/>
                <a:tab pos="11858512" algn="l"/>
              </a:tabLst>
              <a:defRPr/>
            </a:pPr>
            <a:r>
              <a:rPr lang="en-GB" altLang="en-US" dirty="0">
                <a:latin typeface="Arial" panose="020B0604020202020204" pitchFamily="34" charset="0"/>
                <a:ea typeface="Microsoft YaHei" panose="020B0503020204020204" pitchFamily="34" charset="-122"/>
              </a:rPr>
              <a:t>Remind teams of importance of doing an interesting, rehearsed presentation and that this is part of the marking criteria.</a:t>
            </a:r>
          </a:p>
          <a:p>
            <a:pPr marL="9281">
              <a:spcBef>
                <a:spcPct val="0"/>
              </a:spcBef>
              <a:tabLst>
                <a:tab pos="367503" algn="l"/>
                <a:tab pos="941035" algn="l"/>
                <a:tab pos="1514564" algn="l"/>
                <a:tab pos="2089948" algn="l"/>
                <a:tab pos="2663478" algn="l"/>
                <a:tab pos="3238865" algn="l"/>
                <a:tab pos="3814250" algn="l"/>
                <a:tab pos="4387779" algn="l"/>
                <a:tab pos="4963165" algn="l"/>
                <a:tab pos="5536695" algn="l"/>
                <a:tab pos="6112080" algn="l"/>
                <a:tab pos="6685610" algn="l"/>
                <a:tab pos="7260995" algn="l"/>
                <a:tab pos="7834525" algn="l"/>
                <a:tab pos="8411766" algn="l"/>
                <a:tab pos="8985296" algn="l"/>
                <a:tab pos="9560682" algn="l"/>
                <a:tab pos="10136068" algn="l"/>
                <a:tab pos="10709597" algn="l"/>
                <a:tab pos="11284981" algn="l"/>
                <a:tab pos="11858512" algn="l"/>
              </a:tabLst>
              <a:defRPr/>
            </a:pPr>
            <a:endParaRPr lang="en-GB" altLang="en-US" dirty="0">
              <a:latin typeface="Arial" panose="020B0604020202020204" pitchFamily="34" charset="0"/>
              <a:ea typeface="Microsoft YaHei" panose="020B0503020204020204" pitchFamily="34" charset="-122"/>
            </a:endParaRPr>
          </a:p>
        </p:txBody>
      </p:sp>
      <p:sp>
        <p:nvSpPr>
          <p:cNvPr id="84996" name="Slide Number Placeholder 3">
            <a:extLst>
              <a:ext uri="{FF2B5EF4-FFF2-40B4-BE49-F238E27FC236}">
                <a16:creationId xmlns:a16="http://schemas.microsoft.com/office/drawing/2014/main" id="{093022CB-0A63-4DA4-AC50-0F76A97BE9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BC1287A-28D3-42F8-B69E-29CE8F2895A1}" type="slidenum">
              <a:rPr lang="en-GB" altLang="en-US" smtClean="0"/>
              <a:pPr/>
              <a:t>32</a:t>
            </a:fld>
            <a:endParaRPr lang="en-GB" altLang="en-US" dirty="0"/>
          </a:p>
        </p:txBody>
      </p:sp>
    </p:spTree>
    <p:extLst>
      <p:ext uri="{BB962C8B-B14F-4D97-AF65-F5344CB8AC3E}">
        <p14:creationId xmlns:p14="http://schemas.microsoft.com/office/powerpoint/2010/main" val="28294484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4620" y="4572000"/>
            <a:ext cx="5499108" cy="3965219"/>
          </a:xfrm>
        </p:spPr>
        <p:txBody>
          <a:bodyPr/>
          <a:lstStyle/>
          <a:p>
            <a:r>
              <a:rPr lang="en-GB" b="1" dirty="0">
                <a:solidFill>
                  <a:prstClr val="black"/>
                </a:solidFill>
                <a:latin typeface="Arial" panose="020B0604020202020204" pitchFamily="34" charset="0"/>
                <a:cs typeface="Arial" panose="020B0604020202020204" pitchFamily="34" charset="0"/>
              </a:rPr>
              <a:t>SCRIPT: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have now completed your development section</a:t>
            </a:r>
            <a:r>
              <a:rPr lang="en-GB" dirty="0"/>
              <a:t>.</a:t>
            </a:r>
          </a:p>
        </p:txBody>
      </p:sp>
      <p:sp>
        <p:nvSpPr>
          <p:cNvPr id="4" name="Slide Number Placeholder 3"/>
          <p:cNvSpPr>
            <a:spLocks noGrp="1"/>
          </p:cNvSpPr>
          <p:nvPr>
            <p:ph type="sldNum" sz="quarter" idx="10"/>
          </p:nvPr>
        </p:nvSpPr>
        <p:spPr/>
        <p:txBody>
          <a:bodyPr/>
          <a:lstStyle/>
          <a:p>
            <a:fld id="{80712C0E-B200-4C71-90D5-2BAF59E3BBD1}" type="slidenum">
              <a:rPr lang="en-GB" smtClean="0"/>
              <a:t>33</a:t>
            </a:fld>
            <a:endParaRPr lang="en-GB"/>
          </a:p>
        </p:txBody>
      </p:sp>
    </p:spTree>
    <p:extLst>
      <p:ext uri="{BB962C8B-B14F-4D97-AF65-F5344CB8AC3E}">
        <p14:creationId xmlns:p14="http://schemas.microsoft.com/office/powerpoint/2010/main" val="26727923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16343" y="4758351"/>
            <a:ext cx="5499108" cy="3926862"/>
          </a:xfrm>
        </p:spPr>
        <p:txBody>
          <a:bodyPr/>
          <a:lstStyle/>
          <a:p>
            <a:r>
              <a:rPr lang="en-GB" b="1" dirty="0">
                <a:solidFill>
                  <a:prstClr val="black"/>
                </a:solidFill>
                <a:latin typeface="Arial" panose="020B0604020202020204" pitchFamily="34" charset="0"/>
                <a:cs typeface="Arial" panose="020B0604020202020204" pitchFamily="34" charset="0"/>
              </a:rPr>
              <a:t>SCRIPT: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is the time that the engineers would present their ideas to their client; in this case, the Airbus team. </a:t>
            </a:r>
          </a:p>
        </p:txBody>
      </p:sp>
      <p:sp>
        <p:nvSpPr>
          <p:cNvPr id="4" name="Slide Number Placeholder 3"/>
          <p:cNvSpPr>
            <a:spLocks noGrp="1"/>
          </p:cNvSpPr>
          <p:nvPr>
            <p:ph type="sldNum" sz="quarter" idx="10"/>
          </p:nvPr>
        </p:nvSpPr>
        <p:spPr/>
        <p:txBody>
          <a:bodyPr/>
          <a:lstStyle/>
          <a:p>
            <a:fld id="{80712C0E-B200-4C71-90D5-2BAF59E3BBD1}" type="slidenum">
              <a:rPr lang="en-GB" smtClean="0"/>
              <a:t>34</a:t>
            </a:fld>
            <a:endParaRPr lang="en-GB"/>
          </a:p>
        </p:txBody>
      </p:sp>
    </p:spTree>
    <p:extLst>
      <p:ext uri="{BB962C8B-B14F-4D97-AF65-F5344CB8AC3E}">
        <p14:creationId xmlns:p14="http://schemas.microsoft.com/office/powerpoint/2010/main" val="32722048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A5AA9F76-B731-488E-82B5-B4C2646ABB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3F61857-7FEA-490D-88F2-51E9859B2694}"/>
              </a:ext>
            </a:extLst>
          </p:cNvPr>
          <p:cNvSpPr>
            <a:spLocks noGrp="1"/>
          </p:cNvSpPr>
          <p:nvPr>
            <p:ph type="body" idx="1"/>
          </p:nvPr>
        </p:nvSpPr>
        <p:spPr bwMode="auto">
          <a:xfrm>
            <a:off x="676250" y="4339253"/>
            <a:ext cx="5513439" cy="45468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r>
              <a:rPr lang="en-GB" altLang="en-US" b="1" dirty="0">
                <a:latin typeface="Arial" panose="020B0604020202020204" pitchFamily="34" charset="0"/>
                <a:ea typeface="Microsoft YaHei" panose="020B0503020204020204" pitchFamily="34" charset="-122"/>
              </a:rPr>
              <a:t>13.50</a:t>
            </a:r>
          </a:p>
          <a:p>
            <a:pPr>
              <a:spcBef>
                <a:spcPct val="0"/>
              </a:spcBef>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endParaRPr lang="en-GB" altLang="en-US" b="1" dirty="0">
              <a:latin typeface="Arial" panose="020B0604020202020204" pitchFamily="34" charset="0"/>
              <a:ea typeface="Microsoft YaHei" panose="020B0503020204020204" pitchFamily="34" charset="-122"/>
            </a:endParaRPr>
          </a:p>
          <a:p>
            <a:pPr>
              <a:spcBef>
                <a:spcPct val="0"/>
              </a:spcBef>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r>
              <a:rPr lang="en-GB" altLang="en-US" b="1" dirty="0">
                <a:latin typeface="Arial" panose="020B0604020202020204" pitchFamily="34" charset="0"/>
                <a:ea typeface="Microsoft YaHei" panose="020B0503020204020204" pitchFamily="34" charset="-122"/>
              </a:rPr>
              <a:t>SCRIPT:</a:t>
            </a:r>
          </a:p>
          <a:p>
            <a:pPr>
              <a:spcBef>
                <a:spcPct val="0"/>
              </a:spcBef>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endParaRPr lang="en-GB" altLang="en-US" dirty="0">
              <a:latin typeface="Arial" panose="020B0604020202020204" pitchFamily="34" charset="0"/>
              <a:ea typeface="Microsoft YaHei" panose="020B0503020204020204" pitchFamily="34" charset="-122"/>
            </a:endParaRPr>
          </a:p>
          <a:p>
            <a:pPr marL="200637" indent="-200637">
              <a:spcBef>
                <a:spcPct val="0"/>
              </a:spcBef>
              <a:buFont typeface="Arial" panose="020B0604020202020204" pitchFamily="34" charset="0"/>
              <a:buChar char="•"/>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r>
              <a:rPr lang="en-GB" altLang="en-US" dirty="0">
                <a:latin typeface="Arial" panose="020B0604020202020204" pitchFamily="34" charset="0"/>
                <a:ea typeface="Microsoft YaHei" panose="020B0503020204020204" pitchFamily="34" charset="-122"/>
              </a:rPr>
              <a:t>Telling others about your ideas is fun. There may be problems or issues with prototypes but it is important to be relaxed! Remember I am marking on a number of different things and the competition is not won or lost on the performance of the prototypes. I am using all of the sections of the marking criteria to award marks.</a:t>
            </a:r>
          </a:p>
          <a:p>
            <a:pPr>
              <a:spcBef>
                <a:spcPct val="0"/>
              </a:spcBef>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endParaRPr lang="en-GB" altLang="en-US" dirty="0">
              <a:latin typeface="Arial" panose="020B0604020202020204" pitchFamily="34" charset="0"/>
              <a:ea typeface="Microsoft YaHei" panose="020B0503020204020204" pitchFamily="34" charset="-122"/>
            </a:endParaRPr>
          </a:p>
          <a:p>
            <a:pPr>
              <a:spcBef>
                <a:spcPct val="0"/>
              </a:spcBef>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r>
              <a:rPr lang="en-GB" altLang="en-US" b="1" dirty="0">
                <a:latin typeface="Arial" panose="020B0604020202020204" pitchFamily="34" charset="0"/>
                <a:ea typeface="Microsoft YaHei" panose="020B0503020204020204" pitchFamily="34" charset="-122"/>
              </a:rPr>
              <a:t>Notes:</a:t>
            </a:r>
            <a:endParaRPr lang="en-GB" altLang="en-US" dirty="0">
              <a:latin typeface="Arial" panose="020B0604020202020204" pitchFamily="34" charset="0"/>
              <a:ea typeface="Microsoft YaHei" panose="020B0503020204020204" pitchFamily="34" charset="-122"/>
            </a:endParaRPr>
          </a:p>
          <a:p>
            <a:pPr marL="200637" indent="-200637">
              <a:spcBef>
                <a:spcPct val="0"/>
              </a:spcBef>
              <a:spcAft>
                <a:spcPts val="746"/>
              </a:spcAft>
              <a:buFont typeface="Arial" panose="020B0604020202020204" pitchFamily="34" charset="0"/>
              <a:buChar char="•"/>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r>
              <a:rPr lang="en-GB" altLang="en-US" dirty="0">
                <a:latin typeface="Arial" panose="020B0604020202020204" pitchFamily="34" charset="0"/>
                <a:ea typeface="Microsoft YaHei" panose="020B0503020204020204" pitchFamily="34" charset="-122"/>
              </a:rPr>
              <a:t>Ask students to come and sit in a semi-circle around the presentation area. Leave products on tables until ready to present. Run through how the presentations will work e.g. numerical order, once the previous team has finished – round of applause and then the next team can stand up and get ready.</a:t>
            </a:r>
          </a:p>
          <a:p>
            <a:pPr marL="200637" indent="-200637">
              <a:spcBef>
                <a:spcPct val="0"/>
              </a:spcBef>
              <a:spcAft>
                <a:spcPts val="746"/>
              </a:spcAft>
              <a:buFont typeface="Arial" panose="020B0604020202020204" pitchFamily="34" charset="0"/>
              <a:buChar char="•"/>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r>
              <a:rPr lang="en-GB" altLang="en-US" dirty="0">
                <a:latin typeface="Arial" panose="020B0604020202020204" pitchFamily="34" charset="0"/>
                <a:ea typeface="Microsoft YaHei" panose="020B0503020204020204" pitchFamily="34" charset="-122"/>
              </a:rPr>
              <a:t>There may be questions if you have time or if anything needs clarifying.  Do not allow questions from students or other teachers.</a:t>
            </a:r>
          </a:p>
          <a:p>
            <a:pPr marL="200637" indent="-200637">
              <a:spcBef>
                <a:spcPct val="0"/>
              </a:spcBef>
              <a:spcAft>
                <a:spcPts val="746"/>
              </a:spcAft>
              <a:buFont typeface="Arial" panose="020B0604020202020204" pitchFamily="34" charset="0"/>
              <a:buChar char="•"/>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r>
              <a:rPr lang="en-GB" altLang="en-US" dirty="0">
                <a:latin typeface="Arial" panose="020B0604020202020204" pitchFamily="34" charset="0"/>
                <a:ea typeface="Microsoft YaHei" panose="020B0503020204020204" pitchFamily="34" charset="-122"/>
              </a:rPr>
              <a:t>Emphasise that any questions are intended to get them extra marks and not to trip them up. Keep questions as positive as possible. </a:t>
            </a:r>
          </a:p>
          <a:p>
            <a:pPr marL="200637" indent="-200637">
              <a:spcBef>
                <a:spcPct val="0"/>
              </a:spcBef>
              <a:spcAft>
                <a:spcPts val="746"/>
              </a:spcAft>
              <a:buFont typeface="Arial" panose="020B0604020202020204" pitchFamily="34" charset="0"/>
              <a:buChar char="•"/>
              <a:tabLst>
                <a:tab pos="0" algn="l"/>
                <a:tab pos="572189" algn="l"/>
                <a:tab pos="1146234" algn="l"/>
                <a:tab pos="1720280" algn="l"/>
                <a:tab pos="2296185" algn="l"/>
                <a:tab pos="2870232" algn="l"/>
                <a:tab pos="3444278" algn="l"/>
                <a:tab pos="4020181" algn="l"/>
                <a:tab pos="4594228" algn="l"/>
                <a:tab pos="5168274" algn="l"/>
                <a:tab pos="5744176" algn="l"/>
                <a:tab pos="6318223" algn="l"/>
                <a:tab pos="6892269" algn="l"/>
                <a:tab pos="7468173" algn="l"/>
                <a:tab pos="8042220" algn="l"/>
                <a:tab pos="8616265" algn="l"/>
                <a:tab pos="9192169" algn="l"/>
                <a:tab pos="9766216" algn="l"/>
                <a:tab pos="10340261" algn="l"/>
                <a:tab pos="10916165" algn="l"/>
                <a:tab pos="11490212" algn="l"/>
              </a:tabLst>
            </a:pPr>
            <a:r>
              <a:rPr lang="en-GB" altLang="en-US" dirty="0">
                <a:latin typeface="Arial" panose="020B0604020202020204" pitchFamily="34" charset="0"/>
                <a:ea typeface="Microsoft YaHei" panose="020B0503020204020204" pitchFamily="34" charset="-122"/>
              </a:rPr>
              <a:t>Remind them we will cut them off if they go over time.</a:t>
            </a:r>
          </a:p>
        </p:txBody>
      </p:sp>
      <p:sp>
        <p:nvSpPr>
          <p:cNvPr id="87044" name="Slide Number Placeholder 3">
            <a:extLst>
              <a:ext uri="{FF2B5EF4-FFF2-40B4-BE49-F238E27FC236}">
                <a16:creationId xmlns:a16="http://schemas.microsoft.com/office/drawing/2014/main" id="{FB4333BC-EC15-4968-BEB6-3095A0FA2A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670057C-51EF-4F55-8050-9A2A1AC77BF6}" type="slidenum">
              <a:rPr lang="en-GB" altLang="en-US" smtClean="0"/>
              <a:pPr/>
              <a:t>35</a:t>
            </a:fld>
            <a:endParaRPr lang="en-GB" altLang="en-US"/>
          </a:p>
        </p:txBody>
      </p:sp>
    </p:spTree>
    <p:extLst>
      <p:ext uri="{BB962C8B-B14F-4D97-AF65-F5344CB8AC3E}">
        <p14:creationId xmlns:p14="http://schemas.microsoft.com/office/powerpoint/2010/main" val="83462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46" y="4612196"/>
            <a:ext cx="5499108" cy="4099471"/>
          </a:xfrm>
        </p:spPr>
        <p:txBody>
          <a:bodyPr/>
          <a:lstStyle/>
          <a:p>
            <a:r>
              <a:rPr lang="en-GB" b="1" dirty="0"/>
              <a:t>14.45</a:t>
            </a:r>
          </a:p>
          <a:p>
            <a:endParaRPr lang="en-GB" b="1" dirty="0"/>
          </a:p>
          <a:p>
            <a:r>
              <a:rPr lang="en-GB" b="1" dirty="0"/>
              <a:t>SCRIPT:</a:t>
            </a:r>
          </a:p>
          <a:p>
            <a:endParaRPr lang="en-GB" b="1" dirty="0"/>
          </a:p>
          <a:p>
            <a:pPr marL="200637" indent="-200637">
              <a:buFont typeface="Arial" panose="020B0604020202020204" pitchFamily="34" charset="0"/>
              <a:buChar char="•"/>
            </a:pPr>
            <a:r>
              <a:rPr lang="en-GB" dirty="0">
                <a:latin typeface="Arial" panose="020B0604020202020204" pitchFamily="34" charset="0"/>
                <a:cs typeface="Arial" panose="020B0604020202020204" pitchFamily="34" charset="0"/>
              </a:rPr>
              <a:t>You have now completed the whole project and worked in the way engineers work in real-life. Well done to all of you. You should be very proud of your achievements today.</a:t>
            </a:r>
          </a:p>
          <a:p>
            <a:endParaRPr lang="en-GB" dirty="0">
              <a:latin typeface="Arial" panose="020B0604020202020204" pitchFamily="34" charset="0"/>
              <a:cs typeface="Arial" panose="020B0604020202020204" pitchFamily="34" charset="0"/>
            </a:endParaRPr>
          </a:p>
          <a:p>
            <a:pPr marL="200637" indent="-200637" defTabSz="1070066">
              <a:buFont typeface="Arial" panose="020B0604020202020204" pitchFamily="34" charset="0"/>
              <a:buChar char="•"/>
            </a:pPr>
            <a:r>
              <a:rPr lang="en-GB" dirty="0">
                <a:latin typeface="Arial" panose="020B0604020202020204" pitchFamily="34" charset="0"/>
                <a:cs typeface="Arial" panose="020B0604020202020204" pitchFamily="34" charset="0"/>
              </a:rPr>
              <a:t>Give brief feedback to each team about their strengths if there is time. </a:t>
            </a:r>
          </a:p>
          <a:p>
            <a:endParaRPr lang="en-GB" dirty="0"/>
          </a:p>
        </p:txBody>
      </p:sp>
      <p:sp>
        <p:nvSpPr>
          <p:cNvPr id="4" name="Slide Number Placeholder 3"/>
          <p:cNvSpPr>
            <a:spLocks noGrp="1"/>
          </p:cNvSpPr>
          <p:nvPr>
            <p:ph type="sldNum" sz="quarter" idx="10"/>
          </p:nvPr>
        </p:nvSpPr>
        <p:spPr/>
        <p:txBody>
          <a:bodyPr/>
          <a:lstStyle/>
          <a:p>
            <a:fld id="{80712C0E-B200-4C71-90D5-2BAF59E3BBD1}" type="slidenum">
              <a:rPr lang="en-GB" smtClean="0"/>
              <a:t>36</a:t>
            </a:fld>
            <a:endParaRPr lang="en-GB"/>
          </a:p>
        </p:txBody>
      </p:sp>
    </p:spTree>
    <p:extLst>
      <p:ext uri="{BB962C8B-B14F-4D97-AF65-F5344CB8AC3E}">
        <p14:creationId xmlns:p14="http://schemas.microsoft.com/office/powerpoint/2010/main" val="14292781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695CBE92-DE0A-48A6-BE68-F07141569D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B426613-E98A-453A-92C3-0666FDD40629}"/>
              </a:ext>
            </a:extLst>
          </p:cNvPr>
          <p:cNvSpPr>
            <a:spLocks noGrp="1"/>
          </p:cNvSpPr>
          <p:nvPr>
            <p:ph type="body" idx="1"/>
          </p:nvPr>
        </p:nvSpPr>
        <p:spPr>
          <a:xfrm>
            <a:off x="672280" y="4572082"/>
            <a:ext cx="5513439" cy="3837364"/>
          </a:xfrm>
        </p:spPr>
        <p:txBody>
          <a:bodyPr/>
          <a:lstStyle/>
          <a:p>
            <a:pPr>
              <a:spcBef>
                <a:spcPts val="767"/>
              </a:spcBef>
              <a:defRPr/>
            </a:pPr>
            <a:r>
              <a:rPr lang="en-GB" b="1" dirty="0">
                <a:latin typeface="Arial" pitchFamily="34" charset="0"/>
                <a:cs typeface="Arial" pitchFamily="34" charset="0"/>
              </a:rPr>
              <a:t>14.50</a:t>
            </a:r>
          </a:p>
          <a:p>
            <a:pPr>
              <a:spcBef>
                <a:spcPts val="767"/>
              </a:spcBef>
              <a:defRPr/>
            </a:pPr>
            <a:endParaRPr lang="en-GB" b="1" dirty="0">
              <a:latin typeface="Arial" pitchFamily="34" charset="0"/>
              <a:cs typeface="Arial" pitchFamily="34" charset="0"/>
            </a:endParaRPr>
          </a:p>
          <a:p>
            <a:pPr>
              <a:spcBef>
                <a:spcPts val="767"/>
              </a:spcBef>
              <a:defRPr/>
            </a:pPr>
            <a:r>
              <a:rPr lang="en-GB" b="1" dirty="0">
                <a:latin typeface="Arial" pitchFamily="34" charset="0"/>
                <a:cs typeface="Arial" pitchFamily="34" charset="0"/>
              </a:rPr>
              <a:t>Notes:</a:t>
            </a:r>
          </a:p>
          <a:p>
            <a:pPr marL="219303" indent="-219303">
              <a:spcBef>
                <a:spcPts val="767"/>
              </a:spcBef>
              <a:buFont typeface="Arial" pitchFamily="34" charset="0"/>
              <a:buChar char="•"/>
              <a:defRPr/>
            </a:pPr>
            <a:r>
              <a:rPr lang="en-GB" dirty="0">
                <a:latin typeface="Arial" pitchFamily="34" charset="0"/>
                <a:cs typeface="Arial" pitchFamily="34" charset="0"/>
              </a:rPr>
              <a:t>Make sure you are finished on time to allow visiting schools to get back in time.</a:t>
            </a:r>
          </a:p>
          <a:p>
            <a:pPr marL="219303" indent="-219303">
              <a:spcBef>
                <a:spcPts val="767"/>
              </a:spcBef>
              <a:buFont typeface="Arial" pitchFamily="34" charset="0"/>
              <a:buChar char="•"/>
              <a:defRPr/>
            </a:pPr>
            <a:r>
              <a:rPr lang="en-GB" dirty="0">
                <a:latin typeface="Arial" pitchFamily="34" charset="0"/>
                <a:cs typeface="Arial" pitchFamily="34" charset="0"/>
              </a:rPr>
              <a:t>Present trophy/vouchers.</a:t>
            </a:r>
          </a:p>
        </p:txBody>
      </p:sp>
      <p:sp>
        <p:nvSpPr>
          <p:cNvPr id="91140" name="Slide Number Placeholder 3">
            <a:extLst>
              <a:ext uri="{FF2B5EF4-FFF2-40B4-BE49-F238E27FC236}">
                <a16:creationId xmlns:a16="http://schemas.microsoft.com/office/drawing/2014/main" id="{75508DE8-A436-423C-8686-6E5D17EFE8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4C6536B-8360-411D-AB3D-80E870A59300}" type="slidenum">
              <a:rPr lang="en-GB" altLang="en-US" smtClean="0"/>
              <a:pPr/>
              <a:t>37</a:t>
            </a:fld>
            <a:endParaRPr lang="en-GB" altLang="en-US"/>
          </a:p>
        </p:txBody>
      </p:sp>
    </p:spTree>
    <p:extLst>
      <p:ext uri="{BB962C8B-B14F-4D97-AF65-F5344CB8AC3E}">
        <p14:creationId xmlns:p14="http://schemas.microsoft.com/office/powerpoint/2010/main" val="4795787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0936" y="4588520"/>
            <a:ext cx="5492750" cy="3936742"/>
          </a:xfrm>
        </p:spPr>
        <p:txBody>
          <a:bodyPr/>
          <a:lstStyle/>
          <a:p>
            <a:r>
              <a:rPr lang="en-GB" dirty="0">
                <a:latin typeface="Arial" panose="020B0604020202020204" pitchFamily="34" charset="0"/>
                <a:cs typeface="Arial" panose="020B0604020202020204" pitchFamily="34" charset="0"/>
              </a:rPr>
              <a:t>Slide to be shown as students/teachers leave</a:t>
            </a:r>
          </a:p>
        </p:txBody>
      </p:sp>
      <p:sp>
        <p:nvSpPr>
          <p:cNvPr id="4" name="Slide Number Placeholder 3"/>
          <p:cNvSpPr>
            <a:spLocks noGrp="1"/>
          </p:cNvSpPr>
          <p:nvPr>
            <p:ph type="sldNum" sz="quarter" idx="10"/>
          </p:nvPr>
        </p:nvSpPr>
        <p:spPr/>
        <p:txBody>
          <a:bodyPr/>
          <a:lstStyle/>
          <a:p>
            <a:fld id="{80712C0E-B200-4C71-90D5-2BAF59E3BBD1}" type="slidenum">
              <a:rPr lang="en-GB" smtClean="0"/>
              <a:t>38</a:t>
            </a:fld>
            <a:endParaRPr lang="en-GB"/>
          </a:p>
        </p:txBody>
      </p:sp>
    </p:spTree>
    <p:extLst>
      <p:ext uri="{BB962C8B-B14F-4D97-AF65-F5344CB8AC3E}">
        <p14:creationId xmlns:p14="http://schemas.microsoft.com/office/powerpoint/2010/main" val="1937325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5" y="4572000"/>
            <a:ext cx="5505473" cy="2648729"/>
          </a:xfrm>
        </p:spPr>
        <p:txBody>
          <a:bodyPr/>
          <a:lstStyle/>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1 minute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first step in our project flow is the brief from our client, in this case the Airbus team.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Watch the video carefully to see what Airbus want you to do today.</a:t>
            </a: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80712C0E-B200-4C71-90D5-2BAF59E3BBD1}" type="slidenum">
              <a:rPr lang="en-GB" smtClean="0"/>
              <a:t>4</a:t>
            </a:fld>
            <a:endParaRPr lang="en-GB"/>
          </a:p>
        </p:txBody>
      </p:sp>
    </p:spTree>
    <p:extLst>
      <p:ext uri="{BB962C8B-B14F-4D97-AF65-F5344CB8AC3E}">
        <p14:creationId xmlns:p14="http://schemas.microsoft.com/office/powerpoint/2010/main" val="3591279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09:50</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Video is not embedded, you will either need to insert the video into the PowerPoint presentation or play it from the stand alone video on </a:t>
            </a:r>
            <a:r>
              <a:rPr lang="en-GB">
                <a:latin typeface="Arial" panose="020B0604020202020204" pitchFamily="34" charset="0"/>
                <a:cs typeface="Arial" panose="020B0604020202020204" pitchFamily="34" charset="0"/>
              </a:rPr>
              <a:t>the website.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712C0E-B200-4C71-90D5-2BAF59E3BBD1}" type="slidenum">
              <a:rPr lang="en-GB" smtClean="0"/>
              <a:t>5</a:t>
            </a:fld>
            <a:endParaRPr lang="en-GB"/>
          </a:p>
        </p:txBody>
      </p:sp>
    </p:spTree>
    <p:extLst>
      <p:ext uri="{BB962C8B-B14F-4D97-AF65-F5344CB8AC3E}">
        <p14:creationId xmlns:p14="http://schemas.microsoft.com/office/powerpoint/2010/main" val="2804138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C9D36F9-9E1A-48C2-81AB-EA7DD1B768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56CAA33-5E35-474E-B2A3-800C6D0179FC}"/>
              </a:ext>
            </a:extLst>
          </p:cNvPr>
          <p:cNvSpPr>
            <a:spLocks noGrp="1"/>
          </p:cNvSpPr>
          <p:nvPr>
            <p:ph type="body" idx="1"/>
          </p:nvPr>
        </p:nvSpPr>
        <p:spPr>
          <a:xfrm>
            <a:off x="672280" y="4384726"/>
            <a:ext cx="5513439" cy="4759274"/>
          </a:xfrm>
        </p:spPr>
        <p:txBody>
          <a:bodyPr/>
          <a:lstStyle/>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sz="1100" b="1" dirty="0">
                <a:latin typeface="Arial" panose="020B0604020202020204" pitchFamily="34" charset="0"/>
                <a:cs typeface="Arial" panose="020B0604020202020204" pitchFamily="34" charset="0"/>
              </a:rPr>
              <a:t>On click: Give overview of brief. </a:t>
            </a:r>
          </a:p>
          <a:p>
            <a:pPr marL="273050">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sz="1100" dirty="0">
                <a:latin typeface="Arial" panose="020B0604020202020204" pitchFamily="34" charset="0"/>
                <a:cs typeface="Arial" panose="020B0604020202020204" pitchFamily="34" charset="0"/>
              </a:rPr>
              <a:t>Let’s think about what kinds of disaster you may want to help Airbus support – give examples (earthquakes forest fire, flooding, etc.) or, if time, get students to do it. </a:t>
            </a:r>
          </a:p>
          <a:p>
            <a:pPr marL="273050">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sz="1100" dirty="0">
              <a:latin typeface="Arial" panose="020B0604020202020204" pitchFamily="34" charset="0"/>
              <a:cs typeface="Arial" panose="020B0604020202020204" pitchFamily="34" charset="0"/>
            </a:endParaRPr>
          </a:p>
          <a:p>
            <a:pPr marL="273050">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sz="1100" dirty="0">
                <a:latin typeface="Arial" panose="020B0604020202020204" pitchFamily="34" charset="0"/>
                <a:cs typeface="Arial" panose="020B0604020202020204" pitchFamily="34" charset="0"/>
              </a:rPr>
              <a:t>Now let’s think about whether your team might want to do to help Airbus transport the aid </a:t>
            </a:r>
            <a:r>
              <a:rPr lang="en-GB" sz="1100" b="1" u="sng" dirty="0">
                <a:latin typeface="Arial" panose="020B0604020202020204" pitchFamily="34" charset="0"/>
                <a:cs typeface="Arial" panose="020B0604020202020204" pitchFamily="34" charset="0"/>
              </a:rPr>
              <a:t>or</a:t>
            </a:r>
            <a:r>
              <a:rPr lang="en-GB" sz="1100" dirty="0">
                <a:latin typeface="Arial" panose="020B0604020202020204" pitchFamily="34" charset="0"/>
                <a:cs typeface="Arial" panose="020B0604020202020204" pitchFamily="34" charset="0"/>
              </a:rPr>
              <a:t> the type of aid you want to take to help the people. Remember it could be international transport or local transport. You are not designing an aeroplane or a helicopter but it could be something to help with your mode of transport. </a:t>
            </a: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sz="1100" dirty="0">
              <a:latin typeface="Arial" panose="020B0604020202020204" pitchFamily="34" charset="0"/>
              <a:cs typeface="Arial" panose="020B0604020202020204" pitchFamily="34" charset="0"/>
            </a:endParaRP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sz="1100" dirty="0">
                <a:latin typeface="Arial" panose="020B0604020202020204" pitchFamily="34" charset="0"/>
                <a:cs typeface="Arial" panose="020B0604020202020204" pitchFamily="34" charset="0"/>
              </a:rPr>
              <a:t>What might people need in these areas – could elicit some ideas such as bridges, shelter, something to help get water, etc. The laminated A3 sheet on your table may give you some ideas but </a:t>
            </a:r>
            <a:r>
              <a:rPr lang="en-GB" sz="1100" b="1" dirty="0">
                <a:latin typeface="Arial" panose="020B0604020202020204" pitchFamily="34" charset="0"/>
                <a:cs typeface="Arial" panose="020B0604020202020204" pitchFamily="34" charset="0"/>
              </a:rPr>
              <a:t>BE CREATIVE.</a:t>
            </a:r>
          </a:p>
          <a:p>
            <a:pP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sz="1100" b="1" dirty="0">
              <a:latin typeface="Arial" panose="020B0604020202020204" pitchFamily="34" charset="0"/>
              <a:cs typeface="Arial" panose="020B0604020202020204" pitchFamily="34" charset="0"/>
            </a:endParaRP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US" sz="1100" dirty="0">
                <a:latin typeface="Arial" panose="020B0604020202020204" pitchFamily="34" charset="0"/>
                <a:cs typeface="Arial" panose="020B0604020202020204" pitchFamily="34" charset="0"/>
              </a:rPr>
              <a:t>Your design will be a prototype. Does anyone know what I mean when I say prototype? (Seek responses from students and emphasize that their design may not be the finished product).</a:t>
            </a:r>
          </a:p>
          <a:p>
            <a:pP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sz="1100" dirty="0">
              <a:latin typeface="Arial" panose="020B0604020202020204" pitchFamily="34" charset="0"/>
              <a:cs typeface="Arial" panose="020B0604020202020204" pitchFamily="34" charset="0"/>
            </a:endParaRPr>
          </a:p>
          <a:p>
            <a:pPr marL="219315" indent="-219315">
              <a:buFont typeface="Arial" panose="020B0604020202020204" pitchFamily="34" charset="0"/>
              <a:buChar char="•"/>
              <a:defRPr/>
            </a:pPr>
            <a:r>
              <a:rPr lang="en-GB" sz="1100" b="1" dirty="0">
                <a:latin typeface="Arial" panose="020B0604020202020204" pitchFamily="34" charset="0"/>
                <a:cs typeface="Arial" panose="020B0604020202020204" pitchFamily="34" charset="0"/>
              </a:rPr>
              <a:t>On click: </a:t>
            </a:r>
            <a:r>
              <a:rPr lang="en-GB" sz="1100" dirty="0">
                <a:latin typeface="Arial" panose="020B0604020202020204" pitchFamily="34" charset="0"/>
                <a:cs typeface="Arial" panose="020B0604020202020204" pitchFamily="34" charset="0"/>
              </a:rPr>
              <a:t>Engineering is not just about the end result. The journey to this is just as important. You will need to complete the event log at key points during your development. We will explain this further later.</a:t>
            </a:r>
          </a:p>
          <a:p>
            <a:pPr>
              <a:defRPr/>
            </a:pPr>
            <a:endParaRPr lang="en-US" sz="1100" dirty="0">
              <a:latin typeface="Arial" panose="020B0604020202020204" pitchFamily="34" charset="0"/>
              <a:cs typeface="Arial" panose="020B0604020202020204" pitchFamily="34" charset="0"/>
            </a:endParaRPr>
          </a:p>
          <a:p>
            <a:pPr marL="219315" indent="-219315">
              <a:buFont typeface="Arial" panose="020B0604020202020204" pitchFamily="34" charset="0"/>
              <a:buChar char="•"/>
              <a:defRPr/>
            </a:pPr>
            <a:r>
              <a:rPr lang="en-GB" sz="1100" b="1" dirty="0">
                <a:latin typeface="Arial" panose="020B0604020202020204" pitchFamily="34" charset="0"/>
                <a:cs typeface="Arial" panose="020B0604020202020204" pitchFamily="34" charset="0"/>
              </a:rPr>
              <a:t>On click: </a:t>
            </a:r>
            <a:r>
              <a:rPr lang="en-US" sz="1100" dirty="0">
                <a:latin typeface="Arial" panose="020B0604020202020204" pitchFamily="34" charset="0"/>
                <a:cs typeface="Arial" panose="020B0604020202020204" pitchFamily="34" charset="0"/>
              </a:rPr>
              <a:t>Finally you will need to present your product to the judge(s) this afternoon. Engineers need to be able to tell people about these so that they can be used in the real world – we don’t want these ideas to be a secret! I will brief you about what should be in your presentation at 12.20 so don’t start writing this until then.</a:t>
            </a:r>
          </a:p>
        </p:txBody>
      </p:sp>
      <p:sp>
        <p:nvSpPr>
          <p:cNvPr id="48132" name="Slide Number Placeholder 3">
            <a:extLst>
              <a:ext uri="{FF2B5EF4-FFF2-40B4-BE49-F238E27FC236}">
                <a16:creationId xmlns:a16="http://schemas.microsoft.com/office/drawing/2014/main" id="{B8950E98-AF95-430E-9764-5F2F47A5F4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3CBA437-42B0-40F1-A0C3-1706F5907EA3}" type="slidenum">
              <a:rPr lang="en-GB" altLang="en-US" smtClean="0"/>
              <a:pPr/>
              <a:t>6</a:t>
            </a:fld>
            <a:endParaRPr lang="en-GB" altLang="en-US" dirty="0"/>
          </a:p>
        </p:txBody>
      </p:sp>
    </p:spTree>
    <p:extLst>
      <p:ext uri="{BB962C8B-B14F-4D97-AF65-F5344CB8AC3E}">
        <p14:creationId xmlns:p14="http://schemas.microsoft.com/office/powerpoint/2010/main" val="39825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C9D36F9-9E1A-48C2-81AB-EA7DD1B768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56CAA33-5E35-474E-B2A3-800C6D0179FC}"/>
              </a:ext>
            </a:extLst>
          </p:cNvPr>
          <p:cNvSpPr>
            <a:spLocks noGrp="1"/>
          </p:cNvSpPr>
          <p:nvPr>
            <p:ph type="body" idx="1"/>
          </p:nvPr>
        </p:nvSpPr>
        <p:spPr>
          <a:xfrm>
            <a:off x="672280" y="4574932"/>
            <a:ext cx="5513439" cy="3760292"/>
          </a:xfrm>
        </p:spPr>
        <p:txBody>
          <a:bodyPr/>
          <a:lstStyle/>
          <a:p>
            <a:pPr marL="369564" indent="-359415">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SCRIPT:</a:t>
            </a:r>
          </a:p>
          <a:p>
            <a:pPr marL="369564" indent="-359415">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dirty="0">
              <a:latin typeface="Arial" panose="020B0604020202020204" pitchFamily="34" charset="0"/>
              <a:cs typeface="Arial" panose="020B0604020202020204" pitchFamily="34" charset="0"/>
            </a:endParaRP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panose="020B0604020202020204" pitchFamily="34" charset="0"/>
                <a:cs typeface="Arial" panose="020B0604020202020204" pitchFamily="34" charset="0"/>
              </a:rPr>
              <a:t>On click: </a:t>
            </a:r>
            <a:r>
              <a:rPr lang="en-GB" dirty="0">
                <a:latin typeface="Arial" panose="020B0604020202020204" pitchFamily="34" charset="0"/>
                <a:cs typeface="Arial" panose="020B0604020202020204" pitchFamily="34" charset="0"/>
              </a:rPr>
              <a:t>You will need to think about the weight of something you design. How will we get it to the area of disaster? Remember heavy things are more difficult to transport both in the air and on land and large things take up more space.</a:t>
            </a: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panose="020B0604020202020204" pitchFamily="34" charset="0"/>
              <a:cs typeface="Arial" panose="020B0604020202020204" pitchFamily="34" charset="0"/>
            </a:endParaRP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panose="020B0604020202020204" pitchFamily="34" charset="0"/>
                <a:cs typeface="Arial" panose="020B0604020202020204" pitchFamily="34" charset="0"/>
              </a:rPr>
              <a:t>On click: </a:t>
            </a:r>
            <a:r>
              <a:rPr lang="en-GB" dirty="0">
                <a:latin typeface="Arial" panose="020B0604020202020204" pitchFamily="34" charset="0"/>
                <a:cs typeface="Arial" panose="020B0604020202020204" pitchFamily="34" charset="0"/>
              </a:rPr>
              <a:t>Think about how your prototype will get the energy it needs to power it. Consider the areas you might be going into in times of disaster.</a:t>
            </a: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panose="020B0604020202020204" pitchFamily="34" charset="0"/>
              <a:cs typeface="Arial" panose="020B0604020202020204" pitchFamily="34" charset="0"/>
            </a:endParaRP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panose="020B0604020202020204" pitchFamily="34" charset="0"/>
                <a:cs typeface="Arial" panose="020B0604020202020204" pitchFamily="34" charset="0"/>
              </a:rPr>
              <a:t>On click: </a:t>
            </a:r>
            <a:r>
              <a:rPr lang="en-GB" dirty="0">
                <a:latin typeface="Arial" panose="020B0604020202020204" pitchFamily="34" charset="0"/>
                <a:cs typeface="Arial" panose="020B0604020202020204" pitchFamily="34" charset="0"/>
              </a:rPr>
              <a:t>Think about what you will do with your prototype once it is no longer needed. Can we change things back to how they were before or can we use them in other ways?</a:t>
            </a: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panose="020B0604020202020204" pitchFamily="34" charset="0"/>
              <a:cs typeface="Arial" panose="020B0604020202020204" pitchFamily="34" charset="0"/>
            </a:endParaRP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panose="020B0604020202020204" pitchFamily="34" charset="0"/>
                <a:cs typeface="Arial" panose="020B0604020202020204" pitchFamily="34" charset="0"/>
              </a:rPr>
              <a:t>On click: </a:t>
            </a:r>
            <a:r>
              <a:rPr lang="en-GB" dirty="0">
                <a:latin typeface="Arial" panose="020B0604020202020204" pitchFamily="34" charset="0"/>
                <a:cs typeface="Arial" panose="020B0604020202020204" pitchFamily="34" charset="0"/>
              </a:rPr>
              <a:t>what will happen once the things you design are no longer needed? Will they just end up as rubbish in the area you were trying to help?</a:t>
            </a: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panose="020B0604020202020204" pitchFamily="34" charset="0"/>
              <a:cs typeface="Arial" panose="020B0604020202020204" pitchFamily="34" charset="0"/>
            </a:endParaRPr>
          </a:p>
          <a:p>
            <a:pPr marL="219303" indent="-219303">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panose="020B0604020202020204" pitchFamily="34" charset="0"/>
                <a:cs typeface="Arial" panose="020B0604020202020204" pitchFamily="34" charset="0"/>
              </a:rPr>
              <a:t>The brief can be found on page 5 of your student booklet so don’t forget to refer to this during your planning and development.</a:t>
            </a:r>
          </a:p>
        </p:txBody>
      </p:sp>
      <p:sp>
        <p:nvSpPr>
          <p:cNvPr id="48132" name="Slide Number Placeholder 3">
            <a:extLst>
              <a:ext uri="{FF2B5EF4-FFF2-40B4-BE49-F238E27FC236}">
                <a16:creationId xmlns:a16="http://schemas.microsoft.com/office/drawing/2014/main" id="{B8950E98-AF95-430E-9764-5F2F47A5F4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3CBA437-42B0-40F1-A0C3-1706F5907EA3}" type="slidenum">
              <a:rPr lang="en-GB" altLang="en-US" smtClean="0"/>
              <a:pPr/>
              <a:t>7</a:t>
            </a:fld>
            <a:endParaRPr lang="en-GB" altLang="en-US" dirty="0"/>
          </a:p>
        </p:txBody>
      </p:sp>
    </p:spTree>
    <p:extLst>
      <p:ext uri="{BB962C8B-B14F-4D97-AF65-F5344CB8AC3E}">
        <p14:creationId xmlns:p14="http://schemas.microsoft.com/office/powerpoint/2010/main" val="1557905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7929C93-54E9-4AD2-8539-FDBEC02D01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51083BE-C3C9-4A1A-A9CD-64898767FFE9}"/>
              </a:ext>
            </a:extLst>
          </p:cNvPr>
          <p:cNvSpPr>
            <a:spLocks noGrp="1"/>
          </p:cNvSpPr>
          <p:nvPr>
            <p:ph type="body" idx="1"/>
          </p:nvPr>
        </p:nvSpPr>
        <p:spPr>
          <a:xfrm>
            <a:off x="672280" y="4576371"/>
            <a:ext cx="5513439" cy="3958029"/>
          </a:xfrm>
        </p:spPr>
        <p:txBody>
          <a:bodyPr/>
          <a:lstStyle/>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SCRIPT:</a:t>
            </a: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b="1" dirty="0">
              <a:latin typeface="Arial" charset="0"/>
              <a:ea typeface="Microsoft YaHei" pitchFamily="34" charset="-122"/>
            </a:endParaRPr>
          </a:p>
          <a:p>
            <a:pPr marL="223495" indent="-223495">
              <a:spcBef>
                <a:spcPct val="0"/>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charset="0"/>
              </a:rPr>
              <a:t>You will be scored on all of your work today. It isn’t just about your finished product, engineering is a journey and we want to know how you have arrived at your final prototype.</a:t>
            </a:r>
          </a:p>
          <a:p>
            <a:pPr>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ndParaRPr>
          </a:p>
          <a:p>
            <a:pPr marL="223495" indent="-223495">
              <a:spcBef>
                <a:spcPct val="0"/>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charset="0"/>
              </a:rPr>
              <a:t>The marking criteria can be found on the back pages of your Airbus Student Booklet (direct students to look at pages 12 and 13) so it is a good idea to have a look at this to see how you can score marks. You will need to do well in all the areas in order to score highly.</a:t>
            </a:r>
          </a:p>
          <a:p>
            <a:pPr>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ndParaRPr>
          </a:p>
          <a:p>
            <a:pPr marL="223495" indent="-223495">
              <a:spcBef>
                <a:spcPct val="0"/>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charset="0"/>
              </a:rPr>
              <a:t>You do not get marks for having money left at the end of the challenge but we are looking at how you have spent your budget.</a:t>
            </a:r>
          </a:p>
          <a:p>
            <a:pPr>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ndParaRPr>
          </a:p>
          <a:p>
            <a:pPr marL="219303" indent="-219303">
              <a:spcBef>
                <a:spcPct val="0"/>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a typeface="Microsoft YaHei" pitchFamily="34" charset="-122"/>
            </a:endParaRPr>
          </a:p>
          <a:p>
            <a:pPr>
              <a:spcBef>
                <a:spcPct val="0"/>
              </a:spcBef>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ndParaRPr>
          </a:p>
          <a:p>
            <a:pPr>
              <a:defRPr/>
            </a:pPr>
            <a:endParaRPr lang="en-GB" dirty="0"/>
          </a:p>
        </p:txBody>
      </p:sp>
      <p:sp>
        <p:nvSpPr>
          <p:cNvPr id="52228" name="Slide Number Placeholder 3">
            <a:extLst>
              <a:ext uri="{FF2B5EF4-FFF2-40B4-BE49-F238E27FC236}">
                <a16:creationId xmlns:a16="http://schemas.microsoft.com/office/drawing/2014/main" id="{525AF75A-C622-4DE6-A63B-07A145B0AB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51DECC-FEB5-40AD-8B7D-964D244190D4}" type="slidenum">
              <a:rPr lang="en-GB" altLang="en-US" smtClean="0"/>
              <a:pPr/>
              <a:t>8</a:t>
            </a:fld>
            <a:endParaRPr lang="en-GB" altLang="en-US"/>
          </a:p>
        </p:txBody>
      </p:sp>
    </p:spTree>
    <p:extLst>
      <p:ext uri="{BB962C8B-B14F-4D97-AF65-F5344CB8AC3E}">
        <p14:creationId xmlns:p14="http://schemas.microsoft.com/office/powerpoint/2010/main" val="4221020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546B4C6-8B5E-4E94-800A-64D6C0A4DD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FDAB70D-34CA-4602-9C13-61FBB7B04C14}"/>
              </a:ext>
            </a:extLst>
          </p:cNvPr>
          <p:cNvSpPr>
            <a:spLocks noGrp="1"/>
          </p:cNvSpPr>
          <p:nvPr>
            <p:ph type="body" idx="1"/>
          </p:nvPr>
        </p:nvSpPr>
        <p:spPr>
          <a:xfrm>
            <a:off x="443496" y="4261716"/>
            <a:ext cx="5971008" cy="4882283"/>
          </a:xfrm>
        </p:spPr>
        <p:txBody>
          <a:bodyPr/>
          <a:lstStyle/>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endParaRPr lang="en-GB" b="1" dirty="0">
              <a:latin typeface="Arial" charset="0"/>
              <a:ea typeface="Microsoft YaHei" pitchFamily="34" charset="-122"/>
            </a:endParaRPr>
          </a:p>
          <a:p>
            <a:pPr marL="369564" indent="-359415">
              <a:spcBef>
                <a:spcPct val="0"/>
              </a:spcBef>
              <a:tabLst>
                <a:tab pos="369564" algn="l"/>
                <a:tab pos="942190" algn="l"/>
                <a:tab pos="1516844" algn="l"/>
                <a:tab pos="2091496" algn="l"/>
                <a:tab pos="2666152" algn="l"/>
                <a:tab pos="3240805" algn="l"/>
                <a:tab pos="3815461" algn="l"/>
                <a:tab pos="4390114" algn="l"/>
                <a:tab pos="4964769" algn="l"/>
                <a:tab pos="5539422" algn="l"/>
                <a:tab pos="6114078" algn="l"/>
                <a:tab pos="6688729" algn="l"/>
                <a:tab pos="7263384" algn="l"/>
                <a:tab pos="7838038" algn="l"/>
                <a:tab pos="8412693" algn="l"/>
                <a:tab pos="8987347" algn="l"/>
                <a:tab pos="9562000" algn="l"/>
                <a:tab pos="10136655" algn="l"/>
                <a:tab pos="10711310" algn="l"/>
                <a:tab pos="11285962" algn="l"/>
                <a:tab pos="11860618" algn="l"/>
              </a:tabLst>
              <a:defRPr/>
            </a:pPr>
            <a:r>
              <a:rPr lang="en-GB" b="1" dirty="0">
                <a:latin typeface="Arial" charset="0"/>
                <a:ea typeface="Microsoft YaHei" pitchFamily="34" charset="-122"/>
              </a:rPr>
              <a:t>SCRIPT:</a:t>
            </a:r>
          </a:p>
          <a:p>
            <a:pPr marL="219303" indent="-219303">
              <a:spcBef>
                <a:spcPts val="702"/>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charset="0"/>
                <a:ea typeface="Microsoft YaHei" pitchFamily="34" charset="-122"/>
              </a:rPr>
              <a:t>Engineering Shop </a:t>
            </a:r>
            <a:r>
              <a:rPr lang="en-GB" dirty="0">
                <a:latin typeface="Arial" charset="0"/>
                <a:ea typeface="Microsoft YaHei" pitchFamily="34" charset="-122"/>
              </a:rPr>
              <a:t>– This will open later. You have 120 Faradays to spend in the shop but supplies are limited. If you buy something you don’t need/want you can sell some of these back to the shop for half price as long as they unused but we will be looking at how often you do this as it tells us how good your team is at planning. The shop does not negotiate and does not do deals so don’t even try! </a:t>
            </a:r>
          </a:p>
          <a:p>
            <a:pPr marL="219303" indent="-219303">
              <a:spcBef>
                <a:spcPts val="702"/>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i="1" dirty="0">
                <a:latin typeface="Arial" charset="0"/>
                <a:ea typeface="Microsoft YaHei" pitchFamily="34" charset="-122"/>
              </a:rPr>
              <a:t>Mention Bargain Bin if using</a:t>
            </a:r>
          </a:p>
          <a:p>
            <a:pPr marL="219303" indent="-219303">
              <a:spcBef>
                <a:spcPts val="702"/>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charset="0"/>
                <a:ea typeface="Microsoft YaHei" pitchFamily="34" charset="-122"/>
              </a:rPr>
              <a:t>Details of what is available to buy are in your Student Handbook. You MUST read this as it tells you important information and will prevent you buying things you cannot use.</a:t>
            </a:r>
          </a:p>
          <a:p>
            <a:pPr marL="219303" indent="-219303" defTabSz="1070066">
              <a:spcBef>
                <a:spcPts val="702"/>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dirty="0">
                <a:latin typeface="Arial" charset="0"/>
                <a:ea typeface="Microsoft YaHei" pitchFamily="34" charset="-122"/>
              </a:rPr>
              <a:t>Point out the </a:t>
            </a:r>
            <a:r>
              <a:rPr lang="en-GB" b="1" dirty="0">
                <a:latin typeface="Arial" charset="0"/>
                <a:ea typeface="Microsoft YaHei" pitchFamily="34" charset="-122"/>
              </a:rPr>
              <a:t>Cutting Station </a:t>
            </a:r>
            <a:r>
              <a:rPr lang="en-GB" dirty="0">
                <a:latin typeface="Arial" charset="0"/>
                <a:ea typeface="Microsoft YaHei" pitchFamily="34" charset="-122"/>
              </a:rPr>
              <a:t>and</a:t>
            </a:r>
            <a:r>
              <a:rPr lang="en-GB" b="1" dirty="0">
                <a:latin typeface="Arial" charset="0"/>
                <a:ea typeface="Microsoft YaHei" pitchFamily="34" charset="-122"/>
              </a:rPr>
              <a:t> Hire centre </a:t>
            </a:r>
            <a:r>
              <a:rPr lang="en-GB" dirty="0">
                <a:latin typeface="Arial" charset="0"/>
                <a:ea typeface="Microsoft YaHei" pitchFamily="34" charset="-122"/>
              </a:rPr>
              <a:t>and explain rules for trade card.</a:t>
            </a:r>
          </a:p>
          <a:p>
            <a:pPr marL="219303" indent="-219303" defTabSz="1070066">
              <a:spcBef>
                <a:spcPts val="702"/>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charset="0"/>
                <a:ea typeface="Microsoft YaHei" pitchFamily="34" charset="-122"/>
              </a:rPr>
              <a:t>How To sheets </a:t>
            </a:r>
            <a:r>
              <a:rPr lang="en-GB" dirty="0">
                <a:latin typeface="Arial" charset="0"/>
                <a:ea typeface="Microsoft YaHei" pitchFamily="34" charset="-122"/>
              </a:rPr>
              <a:t>– you can take two at a time to your table but please return them to the centre table when you have finished with them. These sheets will help you with some of the aspects of your designs and some of them </a:t>
            </a:r>
            <a:r>
              <a:rPr lang="en-GB" b="1" dirty="0">
                <a:latin typeface="Arial" charset="0"/>
                <a:ea typeface="Microsoft YaHei" pitchFamily="34" charset="-122"/>
              </a:rPr>
              <a:t>MUST </a:t>
            </a:r>
            <a:r>
              <a:rPr lang="en-GB" dirty="0">
                <a:latin typeface="Arial" charset="0"/>
                <a:ea typeface="Microsoft YaHei" pitchFamily="34" charset="-122"/>
              </a:rPr>
              <a:t>be read before you try to connect some of the equipment.</a:t>
            </a:r>
          </a:p>
          <a:p>
            <a:pPr marL="219303" indent="-219303">
              <a:spcBef>
                <a:spcPts val="702"/>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charset="0"/>
                <a:ea typeface="Microsoft YaHei" pitchFamily="34" charset="-122"/>
              </a:rPr>
              <a:t>Airbus student booklet</a:t>
            </a:r>
            <a:r>
              <a:rPr lang="en-GB" dirty="0">
                <a:latin typeface="Arial" charset="0"/>
                <a:ea typeface="Microsoft YaHei" pitchFamily="34" charset="-122"/>
              </a:rPr>
              <a:t>.  This </a:t>
            </a:r>
            <a:r>
              <a:rPr lang="en-GB" b="1" dirty="0">
                <a:latin typeface="Arial" charset="0"/>
                <a:ea typeface="Microsoft YaHei" pitchFamily="34" charset="-122"/>
              </a:rPr>
              <a:t>MUST</a:t>
            </a:r>
            <a:r>
              <a:rPr lang="en-GB" dirty="0">
                <a:latin typeface="Arial" charset="0"/>
                <a:ea typeface="Microsoft YaHei" pitchFamily="34" charset="-122"/>
              </a:rPr>
              <a:t> be read if you want to have any chance of winning.  There are many things in the book that are essential to score marks that your challenge leader will not tell you and you will only find out by reading. </a:t>
            </a:r>
            <a:r>
              <a:rPr lang="en-GB" dirty="0" err="1">
                <a:latin typeface="Arial" charset="0"/>
                <a:ea typeface="Microsoft YaHei" pitchFamily="34" charset="-122"/>
              </a:rPr>
              <a:t>Yhou</a:t>
            </a:r>
            <a:r>
              <a:rPr lang="en-GB" dirty="0">
                <a:latin typeface="Arial" charset="0"/>
                <a:ea typeface="Microsoft YaHei" pitchFamily="34" charset="-122"/>
              </a:rPr>
              <a:t> can write in this booklet if you want as it is yours to keep.</a:t>
            </a:r>
          </a:p>
          <a:p>
            <a:pPr marL="219303" indent="-219303">
              <a:spcBef>
                <a:spcPts val="702"/>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r>
              <a:rPr lang="en-GB" b="1" dirty="0">
                <a:latin typeface="Arial" charset="0"/>
                <a:ea typeface="Microsoft YaHei" pitchFamily="34" charset="-122"/>
              </a:rPr>
              <a:t>STEM consultant </a:t>
            </a:r>
            <a:r>
              <a:rPr lang="en-GB" dirty="0">
                <a:latin typeface="Arial" charset="0"/>
                <a:ea typeface="Microsoft YaHei" pitchFamily="34" charset="-122"/>
              </a:rPr>
              <a:t>– </a:t>
            </a:r>
            <a:r>
              <a:rPr lang="en-GB" dirty="0">
                <a:solidFill>
                  <a:srgbClr val="000000"/>
                </a:solidFill>
                <a:latin typeface="Arial" charset="0"/>
                <a:ea typeface="Microsoft YaHei" pitchFamily="34" charset="-122"/>
              </a:rPr>
              <a:t>We will help you but we will not tell you what to do or do it for you.</a:t>
            </a:r>
          </a:p>
          <a:p>
            <a:pPr marL="219303" indent="-219303">
              <a:spcBef>
                <a:spcPts val="702"/>
              </a:spcBef>
              <a:buFont typeface="Arial" pitchFamily="34" charset="0"/>
              <a:buChar char="•"/>
              <a:tabLst>
                <a:tab pos="0" algn="l"/>
                <a:tab pos="572624" algn="l"/>
                <a:tab pos="1147277" algn="l"/>
                <a:tab pos="1721930" algn="l"/>
                <a:tab pos="2296586" algn="l"/>
                <a:tab pos="2871240" algn="l"/>
                <a:tab pos="3445894" algn="l"/>
                <a:tab pos="4020548" algn="l"/>
                <a:tab pos="4595202" algn="l"/>
                <a:tab pos="5169855" algn="l"/>
                <a:tab pos="5744511" algn="l"/>
                <a:tab pos="6319164" algn="l"/>
                <a:tab pos="6893819" algn="l"/>
                <a:tab pos="7468472" algn="l"/>
                <a:tab pos="8043129" algn="l"/>
                <a:tab pos="8617783" algn="l"/>
                <a:tab pos="9192437" algn="l"/>
                <a:tab pos="9767088" algn="l"/>
                <a:tab pos="10341742" algn="l"/>
                <a:tab pos="10916399" algn="l"/>
                <a:tab pos="11491055" algn="l"/>
              </a:tabLst>
              <a:defRPr/>
            </a:pPr>
            <a:endParaRPr lang="en-GB" dirty="0">
              <a:latin typeface="Arial" charset="0"/>
              <a:ea typeface="Microsoft YaHei" pitchFamily="34" charset="-122"/>
            </a:endParaRPr>
          </a:p>
        </p:txBody>
      </p:sp>
      <p:sp>
        <p:nvSpPr>
          <p:cNvPr id="54276" name="Slide Number Placeholder 3">
            <a:extLst>
              <a:ext uri="{FF2B5EF4-FFF2-40B4-BE49-F238E27FC236}">
                <a16:creationId xmlns:a16="http://schemas.microsoft.com/office/drawing/2014/main" id="{CE480A80-5CE2-4F5C-99E8-FF55AC5E87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914014" indent="-349258">
              <a:defRPr>
                <a:solidFill>
                  <a:schemeClr val="tx1"/>
                </a:solidFill>
                <a:latin typeface="Calibri" panose="020F0502020204030204" pitchFamily="34" charset="0"/>
                <a:cs typeface="Arial" panose="020B0604020202020204" pitchFamily="34" charset="0"/>
              </a:defRPr>
            </a:lvl2pPr>
            <a:lvl3pPr marL="1408178" indent="-278663">
              <a:defRPr>
                <a:solidFill>
                  <a:schemeClr val="tx1"/>
                </a:solidFill>
                <a:latin typeface="Calibri" panose="020F0502020204030204" pitchFamily="34" charset="0"/>
                <a:cs typeface="Arial" panose="020B0604020202020204" pitchFamily="34" charset="0"/>
              </a:defRPr>
            </a:lvl3pPr>
            <a:lvl4pPr marL="1972936" indent="-278663">
              <a:defRPr>
                <a:solidFill>
                  <a:schemeClr val="tx1"/>
                </a:solidFill>
                <a:latin typeface="Calibri" panose="020F0502020204030204" pitchFamily="34" charset="0"/>
                <a:cs typeface="Arial" panose="020B0604020202020204" pitchFamily="34" charset="0"/>
              </a:defRPr>
            </a:lvl4pPr>
            <a:lvl5pPr marL="2533977" indent="-278663">
              <a:defRPr>
                <a:solidFill>
                  <a:schemeClr val="tx1"/>
                </a:solidFill>
                <a:latin typeface="Calibri" panose="020F0502020204030204" pitchFamily="34" charset="0"/>
                <a:cs typeface="Arial" panose="020B0604020202020204" pitchFamily="34" charset="0"/>
              </a:defRPr>
            </a:lvl5pPr>
            <a:lvl6pPr marL="30690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604044"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139077"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674110" indent="-278663" defTabSz="53503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969C6BE-5CE1-4413-8B5E-B3B2D1738921}" type="slidenum">
              <a:rPr lang="en-GB" altLang="en-US" smtClean="0"/>
              <a:pPr/>
              <a:t>9</a:t>
            </a:fld>
            <a:endParaRPr lang="en-GB" altLang="en-US"/>
          </a:p>
        </p:txBody>
      </p:sp>
    </p:spTree>
    <p:extLst>
      <p:ext uri="{BB962C8B-B14F-4D97-AF65-F5344CB8AC3E}">
        <p14:creationId xmlns:p14="http://schemas.microsoft.com/office/powerpoint/2010/main" val="366084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4/20/2020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hyperlink" Target="https://pixabay.com/en/business-card-presentation-1015419/" TargetMode="External"/><Relationship Id="rId4" Type="http://schemas.openxmlformats.org/officeDocument/2006/relationships/image" Target="../media/image21.jpeg"/></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3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B747D2E6-4396-4CE7-88EB-9347024068EB}"/>
              </a:ext>
            </a:extLst>
          </p:cNvPr>
          <p:cNvSpPr>
            <a:spLocks noGrp="1"/>
          </p:cNvSpPr>
          <p:nvPr>
            <p:ph type="ctrTitle"/>
          </p:nvPr>
        </p:nvSpPr>
        <p:spPr>
          <a:xfrm>
            <a:off x="0" y="5231567"/>
            <a:ext cx="9144000" cy="937848"/>
          </a:xfrm>
        </p:spPr>
        <p:txBody>
          <a:bodyPr anchor="t">
            <a:normAutofit fontScale="90000"/>
          </a:bodyPr>
          <a:lstStyle/>
          <a:p>
            <a:pPr eaLnBrk="1" hangingPunct="1"/>
            <a:r>
              <a:rPr lang="en-GB" altLang="en-US" sz="5000" b="1" dirty="0">
                <a:solidFill>
                  <a:schemeClr val="accent1">
                    <a:lumMod val="50000"/>
                  </a:schemeClr>
                </a:solidFill>
                <a:latin typeface="Arial" panose="020B0604020202020204" pitchFamily="34" charset="0"/>
                <a:cs typeface="Arial" panose="020B0604020202020204" pitchFamily="34" charset="0"/>
              </a:rPr>
              <a:t>The IET Faraday Challenge Day</a:t>
            </a:r>
            <a:endParaRPr lang="en-GB" altLang="en-US" sz="5000" b="1" dirty="0">
              <a:solidFill>
                <a:schemeClr val="accent1">
                  <a:lumMod val="50000"/>
                </a:schemeClr>
              </a:solidFill>
            </a:endParaRPr>
          </a:p>
        </p:txBody>
      </p:sp>
      <p:sp>
        <p:nvSpPr>
          <p:cNvPr id="2" name="TextBox 1">
            <a:extLst>
              <a:ext uri="{FF2B5EF4-FFF2-40B4-BE49-F238E27FC236}">
                <a16:creationId xmlns:a16="http://schemas.microsoft.com/office/drawing/2014/main" id="{CAA94C16-ADC3-4B65-B5F4-9FA747B3DBEA}"/>
              </a:ext>
            </a:extLst>
          </p:cNvPr>
          <p:cNvSpPr txBox="1"/>
          <p:nvPr/>
        </p:nvSpPr>
        <p:spPr>
          <a:xfrm>
            <a:off x="194872" y="1633928"/>
            <a:ext cx="4377128" cy="3597639"/>
          </a:xfrm>
          <a:prstGeom prst="rect">
            <a:avLst/>
          </a:prstGeom>
          <a:noFill/>
        </p:spPr>
        <p:txBody>
          <a:bodyPr wrap="square" rtlCol="0">
            <a:spAutoFit/>
          </a:bodyPr>
          <a:lstStyle/>
          <a:p>
            <a:endParaRPr lang="en-GB" dirty="0"/>
          </a:p>
        </p:txBody>
      </p:sp>
      <p:pic>
        <p:nvPicPr>
          <p:cNvPr id="4" name="Picture 3">
            <a:extLst>
              <a:ext uri="{FF2B5EF4-FFF2-40B4-BE49-F238E27FC236}">
                <a16:creationId xmlns:a16="http://schemas.microsoft.com/office/drawing/2014/main" id="{07A6A319-F0A6-4A14-9AA8-45DAA551701A}"/>
              </a:ext>
            </a:extLst>
          </p:cNvPr>
          <p:cNvPicPr>
            <a:picLocks noChangeAspect="1"/>
          </p:cNvPicPr>
          <p:nvPr/>
        </p:nvPicPr>
        <p:blipFill>
          <a:blip r:embed="rId3"/>
          <a:stretch>
            <a:fillRect/>
          </a:stretch>
        </p:blipFill>
        <p:spPr>
          <a:xfrm>
            <a:off x="1805780" y="1180163"/>
            <a:ext cx="5532439" cy="3865129"/>
          </a:xfrm>
          <a:prstGeom prst="rect">
            <a:avLst/>
          </a:prstGeom>
        </p:spPr>
      </p:pic>
    </p:spTree>
    <p:extLst>
      <p:ext uri="{BB962C8B-B14F-4D97-AF65-F5344CB8AC3E}">
        <p14:creationId xmlns:p14="http://schemas.microsoft.com/office/powerpoint/2010/main" val="168790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77017" y="1781000"/>
            <a:ext cx="628835" cy="628835"/>
          </a:xfrm>
          <a:prstGeom prst="rect">
            <a:avLst/>
          </a:prstGeom>
        </p:spPr>
      </p:pic>
      <p:sp>
        <p:nvSpPr>
          <p:cNvPr id="18" name="Title 1">
            <a:extLst>
              <a:ext uri="{FF2B5EF4-FFF2-40B4-BE49-F238E27FC236}">
                <a16:creationId xmlns:a16="http://schemas.microsoft.com/office/drawing/2014/main" id="{02F61EA7-382B-4F77-8693-6A79F7F093B2}"/>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3188140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solidFill>
                  <a:schemeClr val="bg2">
                    <a:lumMod val="90000"/>
                  </a:schemeClr>
                </a:solidFill>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solidFill>
                  <a:schemeClr val="bg2">
                    <a:lumMod val="90000"/>
                  </a:schemeClr>
                </a:solidFill>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solidFill>
                  <a:schemeClr val="bg2">
                    <a:lumMod val="90000"/>
                  </a:schemeClr>
                </a:solidFill>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solidFill>
                  <a:schemeClr val="bg2">
                    <a:lumMod val="90000"/>
                  </a:schemeClr>
                </a:solidFill>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solidFill>
                  <a:schemeClr val="bg2">
                    <a:lumMod val="90000"/>
                  </a:schemeClr>
                </a:solidFill>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95386" y="1856044"/>
            <a:ext cx="628835" cy="628835"/>
          </a:xfrm>
          <a:prstGeom prst="rect">
            <a:avLst/>
          </a:prstGeom>
        </p:spPr>
      </p:pic>
      <p:sp>
        <p:nvSpPr>
          <p:cNvPr id="18" name="Title 1">
            <a:extLst>
              <a:ext uri="{FF2B5EF4-FFF2-40B4-BE49-F238E27FC236}">
                <a16:creationId xmlns:a16="http://schemas.microsoft.com/office/drawing/2014/main" id="{A531D350-4E14-4F76-8443-F6B1260B042D}"/>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2039041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a:extLst>
              <a:ext uri="{FF2B5EF4-FFF2-40B4-BE49-F238E27FC236}">
                <a16:creationId xmlns:a16="http://schemas.microsoft.com/office/drawing/2014/main" id="{67CA177A-F6B1-4E25-A7B4-7A57861381F1}"/>
              </a:ext>
            </a:extLst>
          </p:cNvPr>
          <p:cNvSpPr>
            <a:spLocks noChangeArrowheads="1"/>
          </p:cNvSpPr>
          <p:nvPr/>
        </p:nvSpPr>
        <p:spPr bwMode="auto">
          <a:xfrm>
            <a:off x="2148334" y="3356285"/>
            <a:ext cx="49688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9pPr>
          </a:lstStyle>
          <a:p>
            <a:pPr algn="ctr" eaLnBrk="1" hangingPunct="1">
              <a:lnSpc>
                <a:spcPct val="100000"/>
              </a:lnSpc>
              <a:spcBef>
                <a:spcPct val="0"/>
              </a:spcBef>
              <a:buFont typeface="Times New Roman" panose="02020603050405020304" pitchFamily="18" charset="0"/>
              <a:buNone/>
            </a:pPr>
            <a:r>
              <a:rPr lang="en-GB" altLang="en-US" sz="4400" b="1" dirty="0">
                <a:latin typeface="Arial" panose="020B0604020202020204" pitchFamily="34" charset="0"/>
                <a:ea typeface="Microsoft YaHei" panose="020B0503020204020204" pitchFamily="34" charset="-122"/>
              </a:rPr>
              <a:t>Planning</a:t>
            </a:r>
          </a:p>
        </p:txBody>
      </p:sp>
      <p:pic>
        <p:nvPicPr>
          <p:cNvPr id="61444" name="Picture 7">
            <a:extLst>
              <a:ext uri="{FF2B5EF4-FFF2-40B4-BE49-F238E27FC236}">
                <a16:creationId xmlns:a16="http://schemas.microsoft.com/office/drawing/2014/main" id="{525F2FB3-C29F-49E0-BE18-B3DB4FE2621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9683" y="3874653"/>
            <a:ext cx="1895475"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5" name="Picture 1">
            <a:extLst>
              <a:ext uri="{FF2B5EF4-FFF2-40B4-BE49-F238E27FC236}">
                <a16:creationId xmlns:a16="http://schemas.microsoft.com/office/drawing/2014/main" id="{60890940-149D-4322-9F4A-2703C35334B0}"/>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24824" y="1750805"/>
            <a:ext cx="17541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ABB53E06-91DE-4B2F-983F-1DB698D49C05}"/>
              </a:ext>
            </a:extLst>
          </p:cNvPr>
          <p:cNvSpPr txBox="1"/>
          <p:nvPr/>
        </p:nvSpPr>
        <p:spPr>
          <a:xfrm rot="20534171">
            <a:off x="136978" y="1782608"/>
            <a:ext cx="3737499" cy="1938992"/>
          </a:xfrm>
          <a:prstGeom prst="rect">
            <a:avLst/>
          </a:prstGeom>
          <a:noFill/>
        </p:spPr>
        <p:txBody>
          <a:bodyPr wrap="square" rtlCol="0">
            <a:spAutoFit/>
          </a:bodyPr>
          <a:lstStyle/>
          <a:p>
            <a:pPr algn="ctr"/>
            <a:r>
              <a:rPr lang="en-GB" sz="4000" dirty="0">
                <a:solidFill>
                  <a:srgbClr val="FF0000"/>
                </a:solidFill>
                <a:latin typeface="Comic Sans MS" panose="030F0702030302020204" pitchFamily="66" charset="0"/>
              </a:rPr>
              <a:t>“Failing to plan is planning to fail”</a:t>
            </a:r>
          </a:p>
        </p:txBody>
      </p:sp>
      <p:sp>
        <p:nvSpPr>
          <p:cNvPr id="3" name="TextBox 2">
            <a:extLst>
              <a:ext uri="{FF2B5EF4-FFF2-40B4-BE49-F238E27FC236}">
                <a16:creationId xmlns:a16="http://schemas.microsoft.com/office/drawing/2014/main" id="{275AEFA6-AF94-4F1C-AE46-6A4B00C6C1F5}"/>
              </a:ext>
            </a:extLst>
          </p:cNvPr>
          <p:cNvSpPr txBox="1"/>
          <p:nvPr/>
        </p:nvSpPr>
        <p:spPr>
          <a:xfrm rot="696038">
            <a:off x="3974345" y="1707322"/>
            <a:ext cx="2712526" cy="1200329"/>
          </a:xfrm>
          <a:prstGeom prst="rect">
            <a:avLst/>
          </a:prstGeom>
          <a:noFill/>
        </p:spPr>
        <p:txBody>
          <a:bodyPr wrap="square" rtlCol="0">
            <a:spAutoFit/>
          </a:bodyPr>
          <a:lstStyle/>
          <a:p>
            <a:pPr algn="ctr"/>
            <a:r>
              <a:rPr lang="en-GB" sz="3600" dirty="0">
                <a:solidFill>
                  <a:schemeClr val="accent6">
                    <a:lumMod val="75000"/>
                  </a:schemeClr>
                </a:solidFill>
                <a:latin typeface="Lucida Console" panose="020B0609040504020204" pitchFamily="49" charset="0"/>
              </a:rPr>
              <a:t>Be creative!</a:t>
            </a:r>
          </a:p>
        </p:txBody>
      </p:sp>
      <p:sp>
        <p:nvSpPr>
          <p:cNvPr id="4" name="TextBox 3">
            <a:extLst>
              <a:ext uri="{FF2B5EF4-FFF2-40B4-BE49-F238E27FC236}">
                <a16:creationId xmlns:a16="http://schemas.microsoft.com/office/drawing/2014/main" id="{B93907EB-94C5-46D6-8398-B55B5F17DFB6}"/>
              </a:ext>
            </a:extLst>
          </p:cNvPr>
          <p:cNvSpPr txBox="1"/>
          <p:nvPr/>
        </p:nvSpPr>
        <p:spPr>
          <a:xfrm>
            <a:off x="2990693" y="4746341"/>
            <a:ext cx="5743624" cy="830997"/>
          </a:xfrm>
          <a:prstGeom prst="rect">
            <a:avLst/>
          </a:prstGeom>
          <a:noFill/>
        </p:spPr>
        <p:txBody>
          <a:bodyPr wrap="none" rtlCol="0">
            <a:spAutoFit/>
          </a:bodyPr>
          <a:lstStyle/>
          <a:p>
            <a:r>
              <a:rPr lang="en-GB" sz="4800" dirty="0">
                <a:solidFill>
                  <a:schemeClr val="bg1">
                    <a:lumMod val="65000"/>
                  </a:schemeClr>
                </a:solidFill>
                <a:latin typeface="Copperplate Gothic Light" panose="020E0507020206020404" pitchFamily="34" charset="0"/>
              </a:rPr>
              <a:t>Think </a:t>
            </a:r>
            <a:r>
              <a:rPr lang="en-GB" sz="4800" dirty="0" err="1">
                <a:solidFill>
                  <a:schemeClr val="bg1">
                    <a:lumMod val="65000"/>
                  </a:schemeClr>
                </a:solidFill>
                <a:latin typeface="Copperplate Gothic Light" panose="020E0507020206020404" pitchFamily="34" charset="0"/>
              </a:rPr>
              <a:t>think</a:t>
            </a:r>
            <a:r>
              <a:rPr lang="en-GB" sz="4800" dirty="0">
                <a:solidFill>
                  <a:schemeClr val="bg1">
                    <a:lumMod val="65000"/>
                  </a:schemeClr>
                </a:solidFill>
                <a:latin typeface="Copperplate Gothic Light" panose="020E0507020206020404" pitchFamily="34" charset="0"/>
              </a:rPr>
              <a:t> </a:t>
            </a:r>
            <a:r>
              <a:rPr lang="en-GB" sz="4800" dirty="0" err="1">
                <a:solidFill>
                  <a:schemeClr val="bg1">
                    <a:lumMod val="65000"/>
                  </a:schemeClr>
                </a:solidFill>
                <a:latin typeface="Copperplate Gothic Light" panose="020E0507020206020404" pitchFamily="34" charset="0"/>
              </a:rPr>
              <a:t>think</a:t>
            </a:r>
            <a:endParaRPr lang="en-GB" sz="4800" dirty="0">
              <a:solidFill>
                <a:schemeClr val="bg1">
                  <a:lumMod val="65000"/>
                </a:schemeClr>
              </a:solidFill>
              <a:latin typeface="Copperplate Gothic Light" panose="020E0507020206020404" pitchFamily="34" charset="0"/>
            </a:endParaRPr>
          </a:p>
        </p:txBody>
      </p:sp>
    </p:spTree>
    <p:extLst>
      <p:ext uri="{BB962C8B-B14F-4D97-AF65-F5344CB8AC3E}">
        <p14:creationId xmlns:p14="http://schemas.microsoft.com/office/powerpoint/2010/main" val="328861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6DA7AED-8C86-4C49-A3BA-9826175CBC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01330" y="2070429"/>
            <a:ext cx="5275736" cy="3517157"/>
          </a:xfrm>
          <a:prstGeom prst="rect">
            <a:avLst/>
          </a:prstGeom>
        </p:spPr>
      </p:pic>
      <p:sp>
        <p:nvSpPr>
          <p:cNvPr id="6" name="Rectangle 5">
            <a:extLst>
              <a:ext uri="{FF2B5EF4-FFF2-40B4-BE49-F238E27FC236}">
                <a16:creationId xmlns:a16="http://schemas.microsoft.com/office/drawing/2014/main" id="{1743A5D3-F3D4-4DB7-BCC2-F0599DC8D8CD}"/>
              </a:ext>
            </a:extLst>
          </p:cNvPr>
          <p:cNvSpPr/>
          <p:nvPr/>
        </p:nvSpPr>
        <p:spPr>
          <a:xfrm rot="20001431">
            <a:off x="4050475" y="2873590"/>
            <a:ext cx="4405373" cy="1600438"/>
          </a:xfrm>
          <a:prstGeom prst="rect">
            <a:avLst/>
          </a:prstGeom>
          <a:noFill/>
        </p:spPr>
        <p:txBody>
          <a:bodyPr wrap="none" lIns="91440" tIns="45720" rIns="91440" bIns="45720">
            <a:spAutoFit/>
          </a:bodyPr>
          <a:lstStyle/>
          <a:p>
            <a:pPr algn="ctr"/>
            <a:r>
              <a:rPr lang="en-US" sz="98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Time up</a:t>
            </a:r>
          </a:p>
        </p:txBody>
      </p:sp>
      <p:sp>
        <p:nvSpPr>
          <p:cNvPr id="104" name="TextBox 103">
            <a:extLst>
              <a:ext uri="{FF2B5EF4-FFF2-40B4-BE49-F238E27FC236}">
                <a16:creationId xmlns:a16="http://schemas.microsoft.com/office/drawing/2014/main" id="{61E8B485-E3AD-4459-815F-7218F281C5D8}"/>
              </a:ext>
            </a:extLst>
          </p:cNvPr>
          <p:cNvSpPr txBox="1"/>
          <p:nvPr/>
        </p:nvSpPr>
        <p:spPr>
          <a:xfrm>
            <a:off x="356077" y="2150315"/>
            <a:ext cx="2934002" cy="3046988"/>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Explain how your idea will help the Airbus team </a:t>
            </a:r>
          </a:p>
          <a:p>
            <a:r>
              <a:rPr lang="en-GB" sz="1600" b="1" dirty="0">
                <a:latin typeface="Arial" panose="020B0604020202020204" pitchFamily="34" charset="0"/>
                <a:cs typeface="Arial" panose="020B0604020202020204" pitchFamily="34" charset="0"/>
              </a:rPr>
              <a:t>(3 marks).</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Draw out your idea with labels. Provide as much detail of the construction as possible </a:t>
            </a:r>
            <a:r>
              <a:rPr lang="en-GB" sz="1600" b="1" dirty="0">
                <a:latin typeface="Arial" panose="020B0604020202020204" pitchFamily="34" charset="0"/>
                <a:cs typeface="Arial" panose="020B0604020202020204" pitchFamily="34" charset="0"/>
              </a:rPr>
              <a:t>(5 marks).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Draw the electronic circuit(s) you will use </a:t>
            </a:r>
            <a:r>
              <a:rPr lang="en-GB" sz="1600" b="1" dirty="0">
                <a:latin typeface="Arial" panose="020B0604020202020204" pitchFamily="34" charset="0"/>
                <a:cs typeface="Arial" panose="020B0604020202020204" pitchFamily="34" charset="0"/>
              </a:rPr>
              <a:t>(5 marks).</a:t>
            </a:r>
          </a:p>
          <a:p>
            <a:endParaRPr lang="en-GB" sz="1600" dirty="0">
              <a:latin typeface="Arial" panose="020B0604020202020204" pitchFamily="34" charset="0"/>
              <a:cs typeface="Arial" panose="020B0604020202020204" pitchFamily="34" charset="0"/>
            </a:endParaRPr>
          </a:p>
        </p:txBody>
      </p:sp>
      <p:grpSp>
        <p:nvGrpSpPr>
          <p:cNvPr id="40" name="Group 39">
            <a:extLst>
              <a:ext uri="{FF2B5EF4-FFF2-40B4-BE49-F238E27FC236}">
                <a16:creationId xmlns:a16="http://schemas.microsoft.com/office/drawing/2014/main" id="{DC5CAC90-4AD4-46CF-8195-18A44F6373B9}"/>
              </a:ext>
            </a:extLst>
          </p:cNvPr>
          <p:cNvGrpSpPr/>
          <p:nvPr/>
        </p:nvGrpSpPr>
        <p:grpSpPr>
          <a:xfrm>
            <a:off x="4653697" y="1993615"/>
            <a:ext cx="1072002" cy="1209372"/>
            <a:chOff x="5584738" y="2499815"/>
            <a:chExt cx="1105307" cy="1006568"/>
          </a:xfrm>
        </p:grpSpPr>
        <p:sp>
          <p:nvSpPr>
            <p:cNvPr id="41" name="Rectangle 40">
              <a:extLst>
                <a:ext uri="{FF2B5EF4-FFF2-40B4-BE49-F238E27FC236}">
                  <a16:creationId xmlns:a16="http://schemas.microsoft.com/office/drawing/2014/main" id="{D03DDF80-9B5A-4B57-87DE-9F34E64E65DF}"/>
                </a:ext>
              </a:extLst>
            </p:cNvPr>
            <p:cNvSpPr/>
            <p:nvPr/>
          </p:nvSpPr>
          <p:spPr>
            <a:xfrm>
              <a:off x="5584738" y="2499815"/>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TextBox 41">
              <a:extLst>
                <a:ext uri="{FF2B5EF4-FFF2-40B4-BE49-F238E27FC236}">
                  <a16:creationId xmlns:a16="http://schemas.microsoft.com/office/drawing/2014/main" id="{7E4FFF11-F833-4DDA-B90A-DABC46FE85CB}"/>
                </a:ext>
              </a:extLst>
            </p:cNvPr>
            <p:cNvSpPr txBox="1"/>
            <p:nvPr/>
          </p:nvSpPr>
          <p:spPr>
            <a:xfrm>
              <a:off x="5592765" y="2679390"/>
              <a:ext cx="1097280" cy="537945"/>
            </a:xfrm>
            <a:prstGeom prst="rect">
              <a:avLst/>
            </a:prstGeom>
            <a:noFill/>
          </p:spPr>
          <p:txBody>
            <a:bodyPr wrap="square" rtlCol="0">
              <a:spAutoFit/>
            </a:bodyPr>
            <a:lstStyle/>
            <a:p>
              <a:pPr algn="ctr"/>
              <a:r>
                <a:rPr lang="en-GB" b="1" dirty="0"/>
                <a:t>14 </a:t>
              </a:r>
            </a:p>
            <a:p>
              <a:pPr algn="ctr"/>
              <a:r>
                <a:rPr lang="en-GB" b="1" dirty="0"/>
                <a:t>minutes</a:t>
              </a:r>
            </a:p>
          </p:txBody>
        </p:sp>
      </p:grpSp>
      <p:grpSp>
        <p:nvGrpSpPr>
          <p:cNvPr id="25" name="Group 24">
            <a:extLst>
              <a:ext uri="{FF2B5EF4-FFF2-40B4-BE49-F238E27FC236}">
                <a16:creationId xmlns:a16="http://schemas.microsoft.com/office/drawing/2014/main" id="{7673E525-72B0-469C-9E61-1197E8F114B1}"/>
              </a:ext>
            </a:extLst>
          </p:cNvPr>
          <p:cNvGrpSpPr/>
          <p:nvPr/>
        </p:nvGrpSpPr>
        <p:grpSpPr>
          <a:xfrm>
            <a:off x="3586339" y="3186837"/>
            <a:ext cx="1064217" cy="1209372"/>
            <a:chOff x="3601329" y="1947647"/>
            <a:chExt cx="1097280" cy="1006568"/>
          </a:xfrm>
        </p:grpSpPr>
        <p:sp>
          <p:nvSpPr>
            <p:cNvPr id="26" name="Rectangle 25">
              <a:extLst>
                <a:ext uri="{FF2B5EF4-FFF2-40B4-BE49-F238E27FC236}">
                  <a16:creationId xmlns:a16="http://schemas.microsoft.com/office/drawing/2014/main" id="{F73BB370-8308-4D21-A330-5DFE700F8271}"/>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Box 26">
              <a:extLst>
                <a:ext uri="{FF2B5EF4-FFF2-40B4-BE49-F238E27FC236}">
                  <a16:creationId xmlns:a16="http://schemas.microsoft.com/office/drawing/2014/main" id="{0AC04CB5-A1AE-4A23-A6CD-C2B4015D771A}"/>
                </a:ext>
              </a:extLst>
            </p:cNvPr>
            <p:cNvSpPr txBox="1"/>
            <p:nvPr/>
          </p:nvSpPr>
          <p:spPr>
            <a:xfrm>
              <a:off x="3601329" y="2127765"/>
              <a:ext cx="1097280" cy="537945"/>
            </a:xfrm>
            <a:prstGeom prst="rect">
              <a:avLst/>
            </a:prstGeom>
            <a:noFill/>
          </p:spPr>
          <p:txBody>
            <a:bodyPr wrap="square" rtlCol="0">
              <a:spAutoFit/>
            </a:bodyPr>
            <a:lstStyle/>
            <a:p>
              <a:pPr algn="ctr"/>
              <a:r>
                <a:rPr lang="en-GB" b="1" dirty="0"/>
                <a:t>4 </a:t>
              </a:r>
            </a:p>
            <a:p>
              <a:pPr algn="ctr"/>
              <a:r>
                <a:rPr lang="en-GB" b="1" dirty="0"/>
                <a:t>minutes</a:t>
              </a:r>
            </a:p>
          </p:txBody>
        </p:sp>
      </p:grpSp>
      <p:grpSp>
        <p:nvGrpSpPr>
          <p:cNvPr id="34" name="Group 33">
            <a:extLst>
              <a:ext uri="{FF2B5EF4-FFF2-40B4-BE49-F238E27FC236}">
                <a16:creationId xmlns:a16="http://schemas.microsoft.com/office/drawing/2014/main" id="{A726DCD0-27FA-49CF-B68A-B5096C557052}"/>
              </a:ext>
            </a:extLst>
          </p:cNvPr>
          <p:cNvGrpSpPr/>
          <p:nvPr/>
        </p:nvGrpSpPr>
        <p:grpSpPr>
          <a:xfrm>
            <a:off x="3586339" y="4396209"/>
            <a:ext cx="1064217" cy="1209372"/>
            <a:chOff x="3601329" y="1947647"/>
            <a:chExt cx="1097280" cy="1006568"/>
          </a:xfrm>
        </p:grpSpPr>
        <p:sp>
          <p:nvSpPr>
            <p:cNvPr id="35" name="Rectangle 34">
              <a:extLst>
                <a:ext uri="{FF2B5EF4-FFF2-40B4-BE49-F238E27FC236}">
                  <a16:creationId xmlns:a16="http://schemas.microsoft.com/office/drawing/2014/main" id="{7ADE031A-BE83-498F-8860-809DE16384F4}"/>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TextBox 35">
              <a:extLst>
                <a:ext uri="{FF2B5EF4-FFF2-40B4-BE49-F238E27FC236}">
                  <a16:creationId xmlns:a16="http://schemas.microsoft.com/office/drawing/2014/main" id="{2E70E319-BF99-445D-8EBE-26618FCFCB70}"/>
                </a:ext>
              </a:extLst>
            </p:cNvPr>
            <p:cNvSpPr txBox="1"/>
            <p:nvPr/>
          </p:nvSpPr>
          <p:spPr>
            <a:xfrm>
              <a:off x="3601329" y="2127765"/>
              <a:ext cx="1097280" cy="537945"/>
            </a:xfrm>
            <a:prstGeom prst="rect">
              <a:avLst/>
            </a:prstGeom>
            <a:noFill/>
          </p:spPr>
          <p:txBody>
            <a:bodyPr wrap="square" rtlCol="0">
              <a:spAutoFit/>
            </a:bodyPr>
            <a:lstStyle/>
            <a:p>
              <a:pPr algn="ctr"/>
              <a:r>
                <a:rPr lang="en-GB" b="1" dirty="0"/>
                <a:t>5 </a:t>
              </a:r>
            </a:p>
            <a:p>
              <a:pPr algn="ctr"/>
              <a:r>
                <a:rPr lang="en-GB" b="1" dirty="0"/>
                <a:t>minutes</a:t>
              </a:r>
            </a:p>
          </p:txBody>
        </p:sp>
      </p:grpSp>
      <p:grpSp>
        <p:nvGrpSpPr>
          <p:cNvPr id="46" name="Group 45">
            <a:extLst>
              <a:ext uri="{FF2B5EF4-FFF2-40B4-BE49-F238E27FC236}">
                <a16:creationId xmlns:a16="http://schemas.microsoft.com/office/drawing/2014/main" id="{1339610C-DB1B-4D5F-8E2D-AC4B8CC7C828}"/>
              </a:ext>
            </a:extLst>
          </p:cNvPr>
          <p:cNvGrpSpPr/>
          <p:nvPr/>
        </p:nvGrpSpPr>
        <p:grpSpPr>
          <a:xfrm>
            <a:off x="5721054" y="1993615"/>
            <a:ext cx="1064217" cy="1209372"/>
            <a:chOff x="3601329" y="1947647"/>
            <a:chExt cx="1097280" cy="1006568"/>
          </a:xfrm>
        </p:grpSpPr>
        <p:sp>
          <p:nvSpPr>
            <p:cNvPr id="47" name="Rectangle 46">
              <a:extLst>
                <a:ext uri="{FF2B5EF4-FFF2-40B4-BE49-F238E27FC236}">
                  <a16:creationId xmlns:a16="http://schemas.microsoft.com/office/drawing/2014/main" id="{C10EB618-71CE-41E4-8A0D-3A639F807935}"/>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TextBox 47">
              <a:extLst>
                <a:ext uri="{FF2B5EF4-FFF2-40B4-BE49-F238E27FC236}">
                  <a16:creationId xmlns:a16="http://schemas.microsoft.com/office/drawing/2014/main" id="{5CBABF18-2D82-4ED7-A1FE-37786DC60F81}"/>
                </a:ext>
              </a:extLst>
            </p:cNvPr>
            <p:cNvSpPr txBox="1"/>
            <p:nvPr/>
          </p:nvSpPr>
          <p:spPr>
            <a:xfrm>
              <a:off x="3601329" y="2127765"/>
              <a:ext cx="1097280" cy="537945"/>
            </a:xfrm>
            <a:prstGeom prst="rect">
              <a:avLst/>
            </a:prstGeom>
            <a:noFill/>
          </p:spPr>
          <p:txBody>
            <a:bodyPr wrap="square" rtlCol="0">
              <a:spAutoFit/>
            </a:bodyPr>
            <a:lstStyle/>
            <a:p>
              <a:pPr algn="ctr"/>
              <a:r>
                <a:rPr lang="en-GB" b="1" dirty="0"/>
                <a:t>13 </a:t>
              </a:r>
            </a:p>
            <a:p>
              <a:pPr algn="ctr"/>
              <a:r>
                <a:rPr lang="en-GB" b="1" dirty="0"/>
                <a:t>minutes</a:t>
              </a:r>
            </a:p>
          </p:txBody>
        </p:sp>
      </p:grpSp>
      <p:grpSp>
        <p:nvGrpSpPr>
          <p:cNvPr id="55" name="Group 54">
            <a:extLst>
              <a:ext uri="{FF2B5EF4-FFF2-40B4-BE49-F238E27FC236}">
                <a16:creationId xmlns:a16="http://schemas.microsoft.com/office/drawing/2014/main" id="{D0BEFAB0-8110-4F39-9921-5F95472F23CA}"/>
              </a:ext>
            </a:extLst>
          </p:cNvPr>
          <p:cNvGrpSpPr/>
          <p:nvPr/>
        </p:nvGrpSpPr>
        <p:grpSpPr>
          <a:xfrm>
            <a:off x="6781206" y="1993615"/>
            <a:ext cx="1064217" cy="1209372"/>
            <a:chOff x="3601329" y="1947647"/>
            <a:chExt cx="1097280" cy="1006568"/>
          </a:xfrm>
        </p:grpSpPr>
        <p:sp>
          <p:nvSpPr>
            <p:cNvPr id="56" name="Rectangle 55">
              <a:extLst>
                <a:ext uri="{FF2B5EF4-FFF2-40B4-BE49-F238E27FC236}">
                  <a16:creationId xmlns:a16="http://schemas.microsoft.com/office/drawing/2014/main" id="{EBFF8221-B1ED-4241-8ECE-E49B0E2AC3F8}"/>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TextBox 56">
              <a:extLst>
                <a:ext uri="{FF2B5EF4-FFF2-40B4-BE49-F238E27FC236}">
                  <a16:creationId xmlns:a16="http://schemas.microsoft.com/office/drawing/2014/main" id="{9B379F9F-EF72-466C-B06C-1D8267E1A530}"/>
                </a:ext>
              </a:extLst>
            </p:cNvPr>
            <p:cNvSpPr txBox="1"/>
            <p:nvPr/>
          </p:nvSpPr>
          <p:spPr>
            <a:xfrm>
              <a:off x="3601329" y="2127765"/>
              <a:ext cx="1097280" cy="537945"/>
            </a:xfrm>
            <a:prstGeom prst="rect">
              <a:avLst/>
            </a:prstGeom>
            <a:noFill/>
          </p:spPr>
          <p:txBody>
            <a:bodyPr wrap="square" rtlCol="0">
              <a:spAutoFit/>
            </a:bodyPr>
            <a:lstStyle/>
            <a:p>
              <a:pPr algn="ctr"/>
              <a:r>
                <a:rPr lang="en-GB" b="1" dirty="0"/>
                <a:t>12 </a:t>
              </a:r>
            </a:p>
            <a:p>
              <a:pPr algn="ctr"/>
              <a:r>
                <a:rPr lang="en-GB" b="1" dirty="0"/>
                <a:t>minutes</a:t>
              </a:r>
            </a:p>
          </p:txBody>
        </p:sp>
      </p:grpSp>
      <p:grpSp>
        <p:nvGrpSpPr>
          <p:cNvPr id="58" name="Group 57">
            <a:extLst>
              <a:ext uri="{FF2B5EF4-FFF2-40B4-BE49-F238E27FC236}">
                <a16:creationId xmlns:a16="http://schemas.microsoft.com/office/drawing/2014/main" id="{E50062B8-ECD8-4B87-9959-0699F3A4C809}"/>
              </a:ext>
            </a:extLst>
          </p:cNvPr>
          <p:cNvGrpSpPr/>
          <p:nvPr/>
        </p:nvGrpSpPr>
        <p:grpSpPr>
          <a:xfrm>
            <a:off x="7855769" y="1993940"/>
            <a:ext cx="1064217" cy="1209372"/>
            <a:chOff x="3601329" y="1947647"/>
            <a:chExt cx="1097280" cy="1006568"/>
          </a:xfrm>
        </p:grpSpPr>
        <p:sp>
          <p:nvSpPr>
            <p:cNvPr id="59" name="Rectangle 58">
              <a:extLst>
                <a:ext uri="{FF2B5EF4-FFF2-40B4-BE49-F238E27FC236}">
                  <a16:creationId xmlns:a16="http://schemas.microsoft.com/office/drawing/2014/main" id="{C171CEB9-ED00-439C-BFF2-DFF653072AD8}"/>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TextBox 59">
              <a:extLst>
                <a:ext uri="{FF2B5EF4-FFF2-40B4-BE49-F238E27FC236}">
                  <a16:creationId xmlns:a16="http://schemas.microsoft.com/office/drawing/2014/main" id="{9015912D-21C0-40EB-8922-1D5C54C13AF6}"/>
                </a:ext>
              </a:extLst>
            </p:cNvPr>
            <p:cNvSpPr txBox="1"/>
            <p:nvPr/>
          </p:nvSpPr>
          <p:spPr>
            <a:xfrm>
              <a:off x="3601329" y="2127765"/>
              <a:ext cx="1097280" cy="537945"/>
            </a:xfrm>
            <a:prstGeom prst="rect">
              <a:avLst/>
            </a:prstGeom>
            <a:noFill/>
          </p:spPr>
          <p:txBody>
            <a:bodyPr wrap="square" rtlCol="0">
              <a:spAutoFit/>
            </a:bodyPr>
            <a:lstStyle/>
            <a:p>
              <a:pPr algn="ctr"/>
              <a:r>
                <a:rPr lang="en-GB" b="1" dirty="0"/>
                <a:t>11 </a:t>
              </a:r>
            </a:p>
            <a:p>
              <a:pPr algn="ctr"/>
              <a:r>
                <a:rPr lang="en-GB" b="1" dirty="0"/>
                <a:t>minutes</a:t>
              </a:r>
            </a:p>
          </p:txBody>
        </p:sp>
      </p:grpSp>
      <p:grpSp>
        <p:nvGrpSpPr>
          <p:cNvPr id="62" name="Group 61">
            <a:extLst>
              <a:ext uri="{FF2B5EF4-FFF2-40B4-BE49-F238E27FC236}">
                <a16:creationId xmlns:a16="http://schemas.microsoft.com/office/drawing/2014/main" id="{8D16BA99-D1A0-4A62-AD8B-BBDE0910107B}"/>
              </a:ext>
            </a:extLst>
          </p:cNvPr>
          <p:cNvGrpSpPr/>
          <p:nvPr/>
        </p:nvGrpSpPr>
        <p:grpSpPr>
          <a:xfrm>
            <a:off x="4653697" y="3186837"/>
            <a:ext cx="1064217" cy="1209372"/>
            <a:chOff x="3601329" y="1947647"/>
            <a:chExt cx="1097280" cy="1006568"/>
          </a:xfrm>
        </p:grpSpPr>
        <p:sp>
          <p:nvSpPr>
            <p:cNvPr id="63" name="Rectangle 62">
              <a:extLst>
                <a:ext uri="{FF2B5EF4-FFF2-40B4-BE49-F238E27FC236}">
                  <a16:creationId xmlns:a16="http://schemas.microsoft.com/office/drawing/2014/main" id="{F3AF4E76-4C86-4E5D-86A3-7973CE65EC7D}"/>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TextBox 64">
              <a:extLst>
                <a:ext uri="{FF2B5EF4-FFF2-40B4-BE49-F238E27FC236}">
                  <a16:creationId xmlns:a16="http://schemas.microsoft.com/office/drawing/2014/main" id="{E2A35784-0567-4495-80E8-348ADF5E0CA8}"/>
                </a:ext>
              </a:extLst>
            </p:cNvPr>
            <p:cNvSpPr txBox="1"/>
            <p:nvPr/>
          </p:nvSpPr>
          <p:spPr>
            <a:xfrm>
              <a:off x="3601329" y="2127765"/>
              <a:ext cx="1097280" cy="537945"/>
            </a:xfrm>
            <a:prstGeom prst="rect">
              <a:avLst/>
            </a:prstGeom>
            <a:noFill/>
          </p:spPr>
          <p:txBody>
            <a:bodyPr wrap="square" rtlCol="0">
              <a:spAutoFit/>
            </a:bodyPr>
            <a:lstStyle/>
            <a:p>
              <a:pPr algn="ctr"/>
              <a:r>
                <a:rPr lang="en-GB" b="1" dirty="0"/>
                <a:t>3</a:t>
              </a:r>
            </a:p>
            <a:p>
              <a:pPr algn="ctr"/>
              <a:r>
                <a:rPr lang="en-GB" b="1" dirty="0"/>
                <a:t>minutes</a:t>
              </a:r>
            </a:p>
          </p:txBody>
        </p:sp>
      </p:grpSp>
      <p:grpSp>
        <p:nvGrpSpPr>
          <p:cNvPr id="66" name="Group 65">
            <a:extLst>
              <a:ext uri="{FF2B5EF4-FFF2-40B4-BE49-F238E27FC236}">
                <a16:creationId xmlns:a16="http://schemas.microsoft.com/office/drawing/2014/main" id="{07599D1F-8392-4EFD-AF3B-995F2118ADBD}"/>
              </a:ext>
            </a:extLst>
          </p:cNvPr>
          <p:cNvGrpSpPr/>
          <p:nvPr/>
        </p:nvGrpSpPr>
        <p:grpSpPr>
          <a:xfrm>
            <a:off x="5721054" y="3186837"/>
            <a:ext cx="1064217" cy="1209372"/>
            <a:chOff x="3601329" y="1947648"/>
            <a:chExt cx="1097280" cy="1006568"/>
          </a:xfrm>
        </p:grpSpPr>
        <p:sp>
          <p:nvSpPr>
            <p:cNvPr id="68" name="Rectangle 67">
              <a:extLst>
                <a:ext uri="{FF2B5EF4-FFF2-40B4-BE49-F238E27FC236}">
                  <a16:creationId xmlns:a16="http://schemas.microsoft.com/office/drawing/2014/main" id="{985C41F9-4BC1-4574-A6C4-E76AF94252F3}"/>
                </a:ext>
              </a:extLst>
            </p:cNvPr>
            <p:cNvSpPr/>
            <p:nvPr/>
          </p:nvSpPr>
          <p:spPr>
            <a:xfrm>
              <a:off x="3601329" y="1947648"/>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9" name="TextBox 68">
              <a:extLst>
                <a:ext uri="{FF2B5EF4-FFF2-40B4-BE49-F238E27FC236}">
                  <a16:creationId xmlns:a16="http://schemas.microsoft.com/office/drawing/2014/main" id="{2803C0F1-0ECE-48CA-BB7B-A0709623358E}"/>
                </a:ext>
              </a:extLst>
            </p:cNvPr>
            <p:cNvSpPr txBox="1"/>
            <p:nvPr/>
          </p:nvSpPr>
          <p:spPr>
            <a:xfrm>
              <a:off x="3601329" y="2127765"/>
              <a:ext cx="1097280" cy="537945"/>
            </a:xfrm>
            <a:prstGeom prst="rect">
              <a:avLst/>
            </a:prstGeom>
            <a:noFill/>
          </p:spPr>
          <p:txBody>
            <a:bodyPr wrap="square" rtlCol="0">
              <a:spAutoFit/>
            </a:bodyPr>
            <a:lstStyle/>
            <a:p>
              <a:pPr algn="ctr"/>
              <a:r>
                <a:rPr lang="en-GB" b="1" dirty="0"/>
                <a:t>2 </a:t>
              </a:r>
            </a:p>
            <a:p>
              <a:pPr algn="ctr"/>
              <a:r>
                <a:rPr lang="en-GB" b="1" dirty="0"/>
                <a:t>minutes</a:t>
              </a:r>
            </a:p>
          </p:txBody>
        </p:sp>
      </p:grpSp>
      <p:grpSp>
        <p:nvGrpSpPr>
          <p:cNvPr id="71" name="Group 70">
            <a:extLst>
              <a:ext uri="{FF2B5EF4-FFF2-40B4-BE49-F238E27FC236}">
                <a16:creationId xmlns:a16="http://schemas.microsoft.com/office/drawing/2014/main" id="{D89D7C31-9BCF-4DC3-BE89-B01D68E8DAFA}"/>
              </a:ext>
            </a:extLst>
          </p:cNvPr>
          <p:cNvGrpSpPr/>
          <p:nvPr/>
        </p:nvGrpSpPr>
        <p:grpSpPr>
          <a:xfrm>
            <a:off x="6781206" y="3186837"/>
            <a:ext cx="1064217" cy="1209372"/>
            <a:chOff x="3601329" y="1947647"/>
            <a:chExt cx="1097280" cy="1006568"/>
          </a:xfrm>
        </p:grpSpPr>
        <p:sp>
          <p:nvSpPr>
            <p:cNvPr id="74" name="Rectangle 73">
              <a:extLst>
                <a:ext uri="{FF2B5EF4-FFF2-40B4-BE49-F238E27FC236}">
                  <a16:creationId xmlns:a16="http://schemas.microsoft.com/office/drawing/2014/main" id="{633BAA66-7815-4B69-BA49-4F3B8F26C27D}"/>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TextBox 76">
              <a:extLst>
                <a:ext uri="{FF2B5EF4-FFF2-40B4-BE49-F238E27FC236}">
                  <a16:creationId xmlns:a16="http://schemas.microsoft.com/office/drawing/2014/main" id="{C877EB88-D5C1-4771-B696-7C78B1E369CF}"/>
                </a:ext>
              </a:extLst>
            </p:cNvPr>
            <p:cNvSpPr txBox="1"/>
            <p:nvPr/>
          </p:nvSpPr>
          <p:spPr>
            <a:xfrm>
              <a:off x="3601329" y="2127765"/>
              <a:ext cx="1097280" cy="537945"/>
            </a:xfrm>
            <a:prstGeom prst="rect">
              <a:avLst/>
            </a:prstGeom>
            <a:noFill/>
          </p:spPr>
          <p:txBody>
            <a:bodyPr wrap="square" rtlCol="0">
              <a:spAutoFit/>
            </a:bodyPr>
            <a:lstStyle/>
            <a:p>
              <a:pPr algn="ctr"/>
              <a:r>
                <a:rPr lang="en-GB" b="1" dirty="0"/>
                <a:t>1</a:t>
              </a:r>
            </a:p>
            <a:p>
              <a:pPr algn="ctr"/>
              <a:r>
                <a:rPr lang="en-GB" b="1" dirty="0"/>
                <a:t>minute</a:t>
              </a:r>
            </a:p>
          </p:txBody>
        </p:sp>
      </p:grpSp>
      <p:grpSp>
        <p:nvGrpSpPr>
          <p:cNvPr id="78" name="Group 77">
            <a:extLst>
              <a:ext uri="{FF2B5EF4-FFF2-40B4-BE49-F238E27FC236}">
                <a16:creationId xmlns:a16="http://schemas.microsoft.com/office/drawing/2014/main" id="{CFFFCE23-C86F-4821-A539-7ABD9A30ED1E}"/>
              </a:ext>
            </a:extLst>
          </p:cNvPr>
          <p:cNvGrpSpPr/>
          <p:nvPr/>
        </p:nvGrpSpPr>
        <p:grpSpPr>
          <a:xfrm>
            <a:off x="7855769" y="3186837"/>
            <a:ext cx="1064217" cy="1209372"/>
            <a:chOff x="3601329" y="1947647"/>
            <a:chExt cx="1097280" cy="1006568"/>
          </a:xfrm>
        </p:grpSpPr>
        <p:sp>
          <p:nvSpPr>
            <p:cNvPr id="80" name="Rectangle 79">
              <a:extLst>
                <a:ext uri="{FF2B5EF4-FFF2-40B4-BE49-F238E27FC236}">
                  <a16:creationId xmlns:a16="http://schemas.microsoft.com/office/drawing/2014/main" id="{1A6B56F8-1273-4D95-9DD7-5CF6377F632A}"/>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TextBox 80">
              <a:extLst>
                <a:ext uri="{FF2B5EF4-FFF2-40B4-BE49-F238E27FC236}">
                  <a16:creationId xmlns:a16="http://schemas.microsoft.com/office/drawing/2014/main" id="{2F86AA51-0119-48CF-9827-8673D74D6F69}"/>
                </a:ext>
              </a:extLst>
            </p:cNvPr>
            <p:cNvSpPr txBox="1"/>
            <p:nvPr/>
          </p:nvSpPr>
          <p:spPr>
            <a:xfrm>
              <a:off x="3601329" y="2127765"/>
              <a:ext cx="1097280" cy="537945"/>
            </a:xfrm>
            <a:prstGeom prst="rect">
              <a:avLst/>
            </a:prstGeom>
            <a:noFill/>
          </p:spPr>
          <p:txBody>
            <a:bodyPr wrap="square" rtlCol="0">
              <a:spAutoFit/>
            </a:bodyPr>
            <a:lstStyle/>
            <a:p>
              <a:pPr algn="ctr"/>
              <a:r>
                <a:rPr lang="en-GB" b="1" dirty="0"/>
                <a:t>10 </a:t>
              </a:r>
            </a:p>
            <a:p>
              <a:pPr algn="ctr"/>
              <a:r>
                <a:rPr lang="en-GB" b="1" dirty="0"/>
                <a:t>minutes</a:t>
              </a:r>
            </a:p>
          </p:txBody>
        </p:sp>
      </p:grpSp>
      <p:grpSp>
        <p:nvGrpSpPr>
          <p:cNvPr id="82" name="Group 81">
            <a:extLst>
              <a:ext uri="{FF2B5EF4-FFF2-40B4-BE49-F238E27FC236}">
                <a16:creationId xmlns:a16="http://schemas.microsoft.com/office/drawing/2014/main" id="{1496D7B7-3600-42A7-8589-6AE1A3C04ADA}"/>
              </a:ext>
            </a:extLst>
          </p:cNvPr>
          <p:cNvGrpSpPr/>
          <p:nvPr/>
        </p:nvGrpSpPr>
        <p:grpSpPr>
          <a:xfrm>
            <a:off x="4653697" y="4396209"/>
            <a:ext cx="1064217" cy="1209372"/>
            <a:chOff x="3601329" y="1947647"/>
            <a:chExt cx="1097280" cy="1006568"/>
          </a:xfrm>
        </p:grpSpPr>
        <p:sp>
          <p:nvSpPr>
            <p:cNvPr id="86" name="Rectangle 85">
              <a:extLst>
                <a:ext uri="{FF2B5EF4-FFF2-40B4-BE49-F238E27FC236}">
                  <a16:creationId xmlns:a16="http://schemas.microsoft.com/office/drawing/2014/main" id="{CE97B3B4-C10F-4860-AC30-965CC95E72D9}"/>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TextBox 86">
              <a:extLst>
                <a:ext uri="{FF2B5EF4-FFF2-40B4-BE49-F238E27FC236}">
                  <a16:creationId xmlns:a16="http://schemas.microsoft.com/office/drawing/2014/main" id="{53508DB0-6B9A-4D0B-95BB-29673BD235E7}"/>
                </a:ext>
              </a:extLst>
            </p:cNvPr>
            <p:cNvSpPr txBox="1"/>
            <p:nvPr/>
          </p:nvSpPr>
          <p:spPr>
            <a:xfrm>
              <a:off x="3601329" y="2127765"/>
              <a:ext cx="1097280" cy="537945"/>
            </a:xfrm>
            <a:prstGeom prst="rect">
              <a:avLst/>
            </a:prstGeom>
            <a:noFill/>
          </p:spPr>
          <p:txBody>
            <a:bodyPr wrap="square" rtlCol="0">
              <a:spAutoFit/>
            </a:bodyPr>
            <a:lstStyle/>
            <a:p>
              <a:pPr algn="ctr"/>
              <a:r>
                <a:rPr lang="en-GB" b="1" dirty="0"/>
                <a:t>6 </a:t>
              </a:r>
            </a:p>
            <a:p>
              <a:pPr algn="ctr"/>
              <a:r>
                <a:rPr lang="en-GB" b="1" dirty="0"/>
                <a:t>minutes</a:t>
              </a:r>
            </a:p>
          </p:txBody>
        </p:sp>
      </p:grpSp>
      <p:grpSp>
        <p:nvGrpSpPr>
          <p:cNvPr id="88" name="Group 87">
            <a:extLst>
              <a:ext uri="{FF2B5EF4-FFF2-40B4-BE49-F238E27FC236}">
                <a16:creationId xmlns:a16="http://schemas.microsoft.com/office/drawing/2014/main" id="{67EE7498-CA9E-45C8-B703-4679B9CA1C13}"/>
              </a:ext>
            </a:extLst>
          </p:cNvPr>
          <p:cNvGrpSpPr/>
          <p:nvPr/>
        </p:nvGrpSpPr>
        <p:grpSpPr>
          <a:xfrm>
            <a:off x="5721054" y="4396209"/>
            <a:ext cx="1064217" cy="1209372"/>
            <a:chOff x="3601329" y="1947647"/>
            <a:chExt cx="1097280" cy="1006568"/>
          </a:xfrm>
        </p:grpSpPr>
        <p:sp>
          <p:nvSpPr>
            <p:cNvPr id="89" name="Rectangle 88">
              <a:extLst>
                <a:ext uri="{FF2B5EF4-FFF2-40B4-BE49-F238E27FC236}">
                  <a16:creationId xmlns:a16="http://schemas.microsoft.com/office/drawing/2014/main" id="{3EA9B19A-DAE9-40DF-B0F5-C479911D9BB1}"/>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0" name="TextBox 89">
              <a:extLst>
                <a:ext uri="{FF2B5EF4-FFF2-40B4-BE49-F238E27FC236}">
                  <a16:creationId xmlns:a16="http://schemas.microsoft.com/office/drawing/2014/main" id="{06F67771-B88D-4A8D-8210-673677072FC3}"/>
                </a:ext>
              </a:extLst>
            </p:cNvPr>
            <p:cNvSpPr txBox="1"/>
            <p:nvPr/>
          </p:nvSpPr>
          <p:spPr>
            <a:xfrm>
              <a:off x="3601329" y="2127765"/>
              <a:ext cx="1097280" cy="537945"/>
            </a:xfrm>
            <a:prstGeom prst="rect">
              <a:avLst/>
            </a:prstGeom>
            <a:noFill/>
          </p:spPr>
          <p:txBody>
            <a:bodyPr wrap="square" rtlCol="0">
              <a:spAutoFit/>
            </a:bodyPr>
            <a:lstStyle/>
            <a:p>
              <a:pPr algn="ctr"/>
              <a:r>
                <a:rPr lang="en-GB" b="1" dirty="0"/>
                <a:t>7 </a:t>
              </a:r>
            </a:p>
            <a:p>
              <a:pPr algn="ctr"/>
              <a:r>
                <a:rPr lang="en-GB" b="1" dirty="0"/>
                <a:t>minutes</a:t>
              </a:r>
            </a:p>
          </p:txBody>
        </p:sp>
      </p:grpSp>
      <p:grpSp>
        <p:nvGrpSpPr>
          <p:cNvPr id="91" name="Group 90">
            <a:extLst>
              <a:ext uri="{FF2B5EF4-FFF2-40B4-BE49-F238E27FC236}">
                <a16:creationId xmlns:a16="http://schemas.microsoft.com/office/drawing/2014/main" id="{3AF2B230-F5A2-412A-9F23-9BD163D75136}"/>
              </a:ext>
            </a:extLst>
          </p:cNvPr>
          <p:cNvGrpSpPr/>
          <p:nvPr/>
        </p:nvGrpSpPr>
        <p:grpSpPr>
          <a:xfrm>
            <a:off x="6781206" y="4396209"/>
            <a:ext cx="1064217" cy="1209372"/>
            <a:chOff x="3601329" y="1947647"/>
            <a:chExt cx="1097280" cy="1006568"/>
          </a:xfrm>
        </p:grpSpPr>
        <p:sp>
          <p:nvSpPr>
            <p:cNvPr id="92" name="Rectangle 91">
              <a:extLst>
                <a:ext uri="{FF2B5EF4-FFF2-40B4-BE49-F238E27FC236}">
                  <a16:creationId xmlns:a16="http://schemas.microsoft.com/office/drawing/2014/main" id="{6177F111-1C21-419B-9A08-92A6A08B7FC1}"/>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TextBox 92">
              <a:extLst>
                <a:ext uri="{FF2B5EF4-FFF2-40B4-BE49-F238E27FC236}">
                  <a16:creationId xmlns:a16="http://schemas.microsoft.com/office/drawing/2014/main" id="{F15FA475-AEAB-4CE8-A4F0-7693630D4EBD}"/>
                </a:ext>
              </a:extLst>
            </p:cNvPr>
            <p:cNvSpPr txBox="1"/>
            <p:nvPr/>
          </p:nvSpPr>
          <p:spPr>
            <a:xfrm>
              <a:off x="3601329" y="2127765"/>
              <a:ext cx="1097280" cy="537945"/>
            </a:xfrm>
            <a:prstGeom prst="rect">
              <a:avLst/>
            </a:prstGeom>
            <a:noFill/>
          </p:spPr>
          <p:txBody>
            <a:bodyPr wrap="square" rtlCol="0">
              <a:spAutoFit/>
            </a:bodyPr>
            <a:lstStyle/>
            <a:p>
              <a:pPr algn="ctr"/>
              <a:r>
                <a:rPr lang="en-GB" b="1" dirty="0"/>
                <a:t>8 </a:t>
              </a:r>
            </a:p>
            <a:p>
              <a:pPr algn="ctr"/>
              <a:r>
                <a:rPr lang="en-GB" b="1" dirty="0"/>
                <a:t>minutes</a:t>
              </a:r>
            </a:p>
          </p:txBody>
        </p:sp>
      </p:grpSp>
      <p:grpSp>
        <p:nvGrpSpPr>
          <p:cNvPr id="94" name="Group 93">
            <a:extLst>
              <a:ext uri="{FF2B5EF4-FFF2-40B4-BE49-F238E27FC236}">
                <a16:creationId xmlns:a16="http://schemas.microsoft.com/office/drawing/2014/main" id="{D21AAD4B-BA94-494A-A493-03DD0FFE9BD7}"/>
              </a:ext>
            </a:extLst>
          </p:cNvPr>
          <p:cNvGrpSpPr/>
          <p:nvPr/>
        </p:nvGrpSpPr>
        <p:grpSpPr>
          <a:xfrm>
            <a:off x="7855769" y="4396209"/>
            <a:ext cx="1064217" cy="1209372"/>
            <a:chOff x="3601329" y="1947647"/>
            <a:chExt cx="1097280" cy="1006568"/>
          </a:xfrm>
        </p:grpSpPr>
        <p:sp>
          <p:nvSpPr>
            <p:cNvPr id="95" name="Rectangle 94">
              <a:extLst>
                <a:ext uri="{FF2B5EF4-FFF2-40B4-BE49-F238E27FC236}">
                  <a16:creationId xmlns:a16="http://schemas.microsoft.com/office/drawing/2014/main" id="{9720E364-05D6-4E4F-AE93-6E84BDFC6215}"/>
                </a:ext>
              </a:extLst>
            </p:cNvPr>
            <p:cNvSpPr/>
            <p:nvPr/>
          </p:nvSpPr>
          <p:spPr>
            <a:xfrm>
              <a:off x="3601329" y="1947647"/>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TextBox 95">
              <a:extLst>
                <a:ext uri="{FF2B5EF4-FFF2-40B4-BE49-F238E27FC236}">
                  <a16:creationId xmlns:a16="http://schemas.microsoft.com/office/drawing/2014/main" id="{B38759F2-B568-488A-905F-BBC213624446}"/>
                </a:ext>
              </a:extLst>
            </p:cNvPr>
            <p:cNvSpPr txBox="1"/>
            <p:nvPr/>
          </p:nvSpPr>
          <p:spPr>
            <a:xfrm>
              <a:off x="3601329" y="2127765"/>
              <a:ext cx="1097280" cy="537945"/>
            </a:xfrm>
            <a:prstGeom prst="rect">
              <a:avLst/>
            </a:prstGeom>
            <a:noFill/>
          </p:spPr>
          <p:txBody>
            <a:bodyPr wrap="square" rtlCol="0">
              <a:spAutoFit/>
            </a:bodyPr>
            <a:lstStyle/>
            <a:p>
              <a:pPr algn="ctr"/>
              <a:r>
                <a:rPr lang="en-GB" b="1" dirty="0"/>
                <a:t>9 </a:t>
              </a:r>
            </a:p>
            <a:p>
              <a:pPr algn="ctr"/>
              <a:r>
                <a:rPr lang="en-GB" b="1" dirty="0"/>
                <a:t>minutes</a:t>
              </a:r>
            </a:p>
          </p:txBody>
        </p:sp>
      </p:grpSp>
      <p:grpSp>
        <p:nvGrpSpPr>
          <p:cNvPr id="49" name="Group 48">
            <a:extLst>
              <a:ext uri="{FF2B5EF4-FFF2-40B4-BE49-F238E27FC236}">
                <a16:creationId xmlns:a16="http://schemas.microsoft.com/office/drawing/2014/main" id="{18601C5F-87A0-440B-9C15-A0EE9A1D01F0}"/>
              </a:ext>
            </a:extLst>
          </p:cNvPr>
          <p:cNvGrpSpPr/>
          <p:nvPr/>
        </p:nvGrpSpPr>
        <p:grpSpPr>
          <a:xfrm>
            <a:off x="3586340" y="1993940"/>
            <a:ext cx="1067358" cy="1192897"/>
            <a:chOff x="3601329" y="1947646"/>
            <a:chExt cx="1097280" cy="1006568"/>
          </a:xfrm>
        </p:grpSpPr>
        <p:sp>
          <p:nvSpPr>
            <p:cNvPr id="50" name="Rectangle 49">
              <a:extLst>
                <a:ext uri="{FF2B5EF4-FFF2-40B4-BE49-F238E27FC236}">
                  <a16:creationId xmlns:a16="http://schemas.microsoft.com/office/drawing/2014/main" id="{DF37D6BE-BFA8-4FFA-B291-5CA4226566E5}"/>
                </a:ext>
              </a:extLst>
            </p:cNvPr>
            <p:cNvSpPr/>
            <p:nvPr/>
          </p:nvSpPr>
          <p:spPr>
            <a:xfrm>
              <a:off x="3601329" y="1947646"/>
              <a:ext cx="1097280" cy="100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TextBox 50">
              <a:extLst>
                <a:ext uri="{FF2B5EF4-FFF2-40B4-BE49-F238E27FC236}">
                  <a16:creationId xmlns:a16="http://schemas.microsoft.com/office/drawing/2014/main" id="{A3EE1A74-96A5-471C-AA48-436B7FF28621}"/>
                </a:ext>
              </a:extLst>
            </p:cNvPr>
            <p:cNvSpPr txBox="1"/>
            <p:nvPr/>
          </p:nvSpPr>
          <p:spPr>
            <a:xfrm>
              <a:off x="3601329" y="2127765"/>
              <a:ext cx="1097280" cy="537945"/>
            </a:xfrm>
            <a:prstGeom prst="rect">
              <a:avLst/>
            </a:prstGeom>
            <a:noFill/>
          </p:spPr>
          <p:txBody>
            <a:bodyPr wrap="square" rtlCol="0">
              <a:spAutoFit/>
            </a:bodyPr>
            <a:lstStyle/>
            <a:p>
              <a:pPr algn="ctr"/>
              <a:r>
                <a:rPr lang="en-GB" b="1" dirty="0"/>
                <a:t>15 </a:t>
              </a:r>
            </a:p>
            <a:p>
              <a:pPr algn="ctr"/>
              <a:r>
                <a:rPr lang="en-GB" b="1" dirty="0"/>
                <a:t>minutes</a:t>
              </a:r>
            </a:p>
          </p:txBody>
        </p:sp>
      </p:grpSp>
      <p:sp>
        <p:nvSpPr>
          <p:cNvPr id="53" name="Title 1">
            <a:extLst>
              <a:ext uri="{FF2B5EF4-FFF2-40B4-BE49-F238E27FC236}">
                <a16:creationId xmlns:a16="http://schemas.microsoft.com/office/drawing/2014/main" id="{E218868B-3A1F-4247-86A9-54B75259B660}"/>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Planning</a:t>
            </a:r>
          </a:p>
        </p:txBody>
      </p:sp>
      <p:sp>
        <p:nvSpPr>
          <p:cNvPr id="2" name="Rectangle 1">
            <a:extLst>
              <a:ext uri="{FF2B5EF4-FFF2-40B4-BE49-F238E27FC236}">
                <a16:creationId xmlns:a16="http://schemas.microsoft.com/office/drawing/2014/main" id="{D65BF450-8A8A-43B7-B8A0-74942E803633}"/>
              </a:ext>
            </a:extLst>
          </p:cNvPr>
          <p:cNvSpPr/>
          <p:nvPr/>
        </p:nvSpPr>
        <p:spPr>
          <a:xfrm>
            <a:off x="3516198" y="1838227"/>
            <a:ext cx="5486400" cy="392079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7752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par>
                          <p:cTn id="7" fill="hold">
                            <p:stCondLst>
                              <p:cond delay="0"/>
                            </p:stCondLst>
                            <p:childTnLst>
                              <p:par>
                                <p:cTn id="8" presetID="10" presetClass="exit" presetSubtype="0" fill="hold" nodeType="afterEffect">
                                  <p:stCondLst>
                                    <p:cond delay="59000"/>
                                  </p:stCondLst>
                                  <p:childTnLst>
                                    <p:animEffect transition="out" filter="fade">
                                      <p:cBhvr>
                                        <p:cTn id="9" dur="500"/>
                                        <p:tgtEl>
                                          <p:spTgt spid="49"/>
                                        </p:tgtEl>
                                      </p:cBhvr>
                                    </p:animEffect>
                                    <p:set>
                                      <p:cBhvr>
                                        <p:cTn id="10" dur="1" fill="hold">
                                          <p:stCondLst>
                                            <p:cond delay="499"/>
                                          </p:stCondLst>
                                        </p:cTn>
                                        <p:tgtEl>
                                          <p:spTgt spid="49"/>
                                        </p:tgtEl>
                                        <p:attrNameLst>
                                          <p:attrName>style.visibility</p:attrName>
                                        </p:attrNameLst>
                                      </p:cBhvr>
                                      <p:to>
                                        <p:strVal val="hidden"/>
                                      </p:to>
                                    </p:set>
                                  </p:childTnLst>
                                </p:cTn>
                              </p:par>
                            </p:childTnLst>
                          </p:cTn>
                        </p:par>
                        <p:par>
                          <p:cTn id="11" fill="hold">
                            <p:stCondLst>
                              <p:cond delay="59500"/>
                            </p:stCondLst>
                            <p:childTnLst>
                              <p:par>
                                <p:cTn id="12" presetID="10" presetClass="exit" presetSubtype="0" fill="hold" nodeType="afterEffect">
                                  <p:stCondLst>
                                    <p:cond delay="59000"/>
                                  </p:stCondLst>
                                  <p:childTnLst>
                                    <p:animEffect transition="out" filter="fade">
                                      <p:cBhvr>
                                        <p:cTn id="13" dur="500"/>
                                        <p:tgtEl>
                                          <p:spTgt spid="40"/>
                                        </p:tgtEl>
                                      </p:cBhvr>
                                    </p:animEffect>
                                    <p:set>
                                      <p:cBhvr>
                                        <p:cTn id="14" dur="1" fill="hold">
                                          <p:stCondLst>
                                            <p:cond delay="499"/>
                                          </p:stCondLst>
                                        </p:cTn>
                                        <p:tgtEl>
                                          <p:spTgt spid="40"/>
                                        </p:tgtEl>
                                        <p:attrNameLst>
                                          <p:attrName>style.visibility</p:attrName>
                                        </p:attrNameLst>
                                      </p:cBhvr>
                                      <p:to>
                                        <p:strVal val="hidden"/>
                                      </p:to>
                                    </p:set>
                                  </p:childTnLst>
                                </p:cTn>
                              </p:par>
                            </p:childTnLst>
                          </p:cTn>
                        </p:par>
                        <p:par>
                          <p:cTn id="15" fill="hold">
                            <p:stCondLst>
                              <p:cond delay="119000"/>
                            </p:stCondLst>
                            <p:childTnLst>
                              <p:par>
                                <p:cTn id="16" presetID="10" presetClass="exit" presetSubtype="0" fill="hold" nodeType="afterEffect">
                                  <p:stCondLst>
                                    <p:cond delay="59000"/>
                                  </p:stCondLst>
                                  <p:childTnLst>
                                    <p:animEffect transition="out" filter="fade">
                                      <p:cBhvr>
                                        <p:cTn id="17" dur="500"/>
                                        <p:tgtEl>
                                          <p:spTgt spid="46"/>
                                        </p:tgtEl>
                                      </p:cBhvr>
                                    </p:animEffect>
                                    <p:set>
                                      <p:cBhvr>
                                        <p:cTn id="18" dur="1" fill="hold">
                                          <p:stCondLst>
                                            <p:cond delay="499"/>
                                          </p:stCondLst>
                                        </p:cTn>
                                        <p:tgtEl>
                                          <p:spTgt spid="46"/>
                                        </p:tgtEl>
                                        <p:attrNameLst>
                                          <p:attrName>style.visibility</p:attrName>
                                        </p:attrNameLst>
                                      </p:cBhvr>
                                      <p:to>
                                        <p:strVal val="hidden"/>
                                      </p:to>
                                    </p:set>
                                  </p:childTnLst>
                                </p:cTn>
                              </p:par>
                            </p:childTnLst>
                          </p:cTn>
                        </p:par>
                        <p:par>
                          <p:cTn id="19" fill="hold">
                            <p:stCondLst>
                              <p:cond delay="178500"/>
                            </p:stCondLst>
                            <p:childTnLst>
                              <p:par>
                                <p:cTn id="20" presetID="10" presetClass="exit" presetSubtype="0" fill="hold" nodeType="afterEffect">
                                  <p:stCondLst>
                                    <p:cond delay="59000"/>
                                  </p:stCondLst>
                                  <p:childTnLst>
                                    <p:animEffect transition="out" filter="fade">
                                      <p:cBhvr>
                                        <p:cTn id="21" dur="500"/>
                                        <p:tgtEl>
                                          <p:spTgt spid="55"/>
                                        </p:tgtEl>
                                      </p:cBhvr>
                                    </p:animEffect>
                                    <p:set>
                                      <p:cBhvr>
                                        <p:cTn id="22" dur="1" fill="hold">
                                          <p:stCondLst>
                                            <p:cond delay="499"/>
                                          </p:stCondLst>
                                        </p:cTn>
                                        <p:tgtEl>
                                          <p:spTgt spid="55"/>
                                        </p:tgtEl>
                                        <p:attrNameLst>
                                          <p:attrName>style.visibility</p:attrName>
                                        </p:attrNameLst>
                                      </p:cBhvr>
                                      <p:to>
                                        <p:strVal val="hidden"/>
                                      </p:to>
                                    </p:set>
                                  </p:childTnLst>
                                </p:cTn>
                              </p:par>
                            </p:childTnLst>
                          </p:cTn>
                        </p:par>
                        <p:par>
                          <p:cTn id="23" fill="hold">
                            <p:stCondLst>
                              <p:cond delay="238000"/>
                            </p:stCondLst>
                            <p:childTnLst>
                              <p:par>
                                <p:cTn id="24" presetID="10" presetClass="exit" presetSubtype="0" fill="hold" nodeType="afterEffect">
                                  <p:stCondLst>
                                    <p:cond delay="59000"/>
                                  </p:stCondLst>
                                  <p:childTnLst>
                                    <p:animEffect transition="out" filter="fade">
                                      <p:cBhvr>
                                        <p:cTn id="25" dur="500"/>
                                        <p:tgtEl>
                                          <p:spTgt spid="58"/>
                                        </p:tgtEl>
                                      </p:cBhvr>
                                    </p:animEffect>
                                    <p:set>
                                      <p:cBhvr>
                                        <p:cTn id="26" dur="1" fill="hold">
                                          <p:stCondLst>
                                            <p:cond delay="499"/>
                                          </p:stCondLst>
                                        </p:cTn>
                                        <p:tgtEl>
                                          <p:spTgt spid="58"/>
                                        </p:tgtEl>
                                        <p:attrNameLst>
                                          <p:attrName>style.visibility</p:attrName>
                                        </p:attrNameLst>
                                      </p:cBhvr>
                                      <p:to>
                                        <p:strVal val="hidden"/>
                                      </p:to>
                                    </p:set>
                                  </p:childTnLst>
                                </p:cTn>
                              </p:par>
                            </p:childTnLst>
                          </p:cTn>
                        </p:par>
                        <p:par>
                          <p:cTn id="27" fill="hold">
                            <p:stCondLst>
                              <p:cond delay="297500"/>
                            </p:stCondLst>
                            <p:childTnLst>
                              <p:par>
                                <p:cTn id="28" presetID="10" presetClass="exit" presetSubtype="0" fill="hold" nodeType="afterEffect">
                                  <p:stCondLst>
                                    <p:cond delay="59000"/>
                                  </p:stCondLst>
                                  <p:childTnLst>
                                    <p:animEffect transition="out" filter="fade">
                                      <p:cBhvr>
                                        <p:cTn id="29" dur="500"/>
                                        <p:tgtEl>
                                          <p:spTgt spid="78"/>
                                        </p:tgtEl>
                                      </p:cBhvr>
                                    </p:animEffect>
                                    <p:set>
                                      <p:cBhvr>
                                        <p:cTn id="30" dur="1" fill="hold">
                                          <p:stCondLst>
                                            <p:cond delay="499"/>
                                          </p:stCondLst>
                                        </p:cTn>
                                        <p:tgtEl>
                                          <p:spTgt spid="78"/>
                                        </p:tgtEl>
                                        <p:attrNameLst>
                                          <p:attrName>style.visibility</p:attrName>
                                        </p:attrNameLst>
                                      </p:cBhvr>
                                      <p:to>
                                        <p:strVal val="hidden"/>
                                      </p:to>
                                    </p:set>
                                  </p:childTnLst>
                                </p:cTn>
                              </p:par>
                            </p:childTnLst>
                          </p:cTn>
                        </p:par>
                        <p:par>
                          <p:cTn id="31" fill="hold">
                            <p:stCondLst>
                              <p:cond delay="357000"/>
                            </p:stCondLst>
                            <p:childTnLst>
                              <p:par>
                                <p:cTn id="32" presetID="10" presetClass="exit" presetSubtype="0" fill="hold" nodeType="afterEffect">
                                  <p:stCondLst>
                                    <p:cond delay="59000"/>
                                  </p:stCondLst>
                                  <p:childTnLst>
                                    <p:animEffect transition="out" filter="fade">
                                      <p:cBhvr>
                                        <p:cTn id="33" dur="500"/>
                                        <p:tgtEl>
                                          <p:spTgt spid="94"/>
                                        </p:tgtEl>
                                      </p:cBhvr>
                                    </p:animEffect>
                                    <p:set>
                                      <p:cBhvr>
                                        <p:cTn id="34" dur="1" fill="hold">
                                          <p:stCondLst>
                                            <p:cond delay="499"/>
                                          </p:stCondLst>
                                        </p:cTn>
                                        <p:tgtEl>
                                          <p:spTgt spid="94"/>
                                        </p:tgtEl>
                                        <p:attrNameLst>
                                          <p:attrName>style.visibility</p:attrName>
                                        </p:attrNameLst>
                                      </p:cBhvr>
                                      <p:to>
                                        <p:strVal val="hidden"/>
                                      </p:to>
                                    </p:set>
                                  </p:childTnLst>
                                </p:cTn>
                              </p:par>
                            </p:childTnLst>
                          </p:cTn>
                        </p:par>
                        <p:par>
                          <p:cTn id="35" fill="hold">
                            <p:stCondLst>
                              <p:cond delay="416500"/>
                            </p:stCondLst>
                            <p:childTnLst>
                              <p:par>
                                <p:cTn id="36" presetID="10" presetClass="exit" presetSubtype="0" fill="hold" nodeType="afterEffect">
                                  <p:stCondLst>
                                    <p:cond delay="59000"/>
                                  </p:stCondLst>
                                  <p:childTnLst>
                                    <p:animEffect transition="out" filter="fade">
                                      <p:cBhvr>
                                        <p:cTn id="37" dur="500"/>
                                        <p:tgtEl>
                                          <p:spTgt spid="91"/>
                                        </p:tgtEl>
                                      </p:cBhvr>
                                    </p:animEffect>
                                    <p:set>
                                      <p:cBhvr>
                                        <p:cTn id="38" dur="1" fill="hold">
                                          <p:stCondLst>
                                            <p:cond delay="499"/>
                                          </p:stCondLst>
                                        </p:cTn>
                                        <p:tgtEl>
                                          <p:spTgt spid="91"/>
                                        </p:tgtEl>
                                        <p:attrNameLst>
                                          <p:attrName>style.visibility</p:attrName>
                                        </p:attrNameLst>
                                      </p:cBhvr>
                                      <p:to>
                                        <p:strVal val="hidden"/>
                                      </p:to>
                                    </p:set>
                                  </p:childTnLst>
                                </p:cTn>
                              </p:par>
                            </p:childTnLst>
                          </p:cTn>
                        </p:par>
                        <p:par>
                          <p:cTn id="39" fill="hold">
                            <p:stCondLst>
                              <p:cond delay="476000"/>
                            </p:stCondLst>
                            <p:childTnLst>
                              <p:par>
                                <p:cTn id="40" presetID="10" presetClass="exit" presetSubtype="0" fill="hold" nodeType="afterEffect">
                                  <p:stCondLst>
                                    <p:cond delay="59000"/>
                                  </p:stCondLst>
                                  <p:childTnLst>
                                    <p:animEffect transition="out" filter="fade">
                                      <p:cBhvr>
                                        <p:cTn id="41" dur="500"/>
                                        <p:tgtEl>
                                          <p:spTgt spid="88"/>
                                        </p:tgtEl>
                                      </p:cBhvr>
                                    </p:animEffect>
                                    <p:set>
                                      <p:cBhvr>
                                        <p:cTn id="42" dur="1" fill="hold">
                                          <p:stCondLst>
                                            <p:cond delay="499"/>
                                          </p:stCondLst>
                                        </p:cTn>
                                        <p:tgtEl>
                                          <p:spTgt spid="88"/>
                                        </p:tgtEl>
                                        <p:attrNameLst>
                                          <p:attrName>style.visibility</p:attrName>
                                        </p:attrNameLst>
                                      </p:cBhvr>
                                      <p:to>
                                        <p:strVal val="hidden"/>
                                      </p:to>
                                    </p:set>
                                  </p:childTnLst>
                                </p:cTn>
                              </p:par>
                            </p:childTnLst>
                          </p:cTn>
                        </p:par>
                        <p:par>
                          <p:cTn id="43" fill="hold">
                            <p:stCondLst>
                              <p:cond delay="535500"/>
                            </p:stCondLst>
                            <p:childTnLst>
                              <p:par>
                                <p:cTn id="44" presetID="10" presetClass="exit" presetSubtype="0" fill="hold" nodeType="afterEffect">
                                  <p:stCondLst>
                                    <p:cond delay="59000"/>
                                  </p:stCondLst>
                                  <p:childTnLst>
                                    <p:animEffect transition="out" filter="fade">
                                      <p:cBhvr>
                                        <p:cTn id="45" dur="500"/>
                                        <p:tgtEl>
                                          <p:spTgt spid="82"/>
                                        </p:tgtEl>
                                      </p:cBhvr>
                                    </p:animEffect>
                                    <p:set>
                                      <p:cBhvr>
                                        <p:cTn id="46" dur="1" fill="hold">
                                          <p:stCondLst>
                                            <p:cond delay="499"/>
                                          </p:stCondLst>
                                        </p:cTn>
                                        <p:tgtEl>
                                          <p:spTgt spid="82"/>
                                        </p:tgtEl>
                                        <p:attrNameLst>
                                          <p:attrName>style.visibility</p:attrName>
                                        </p:attrNameLst>
                                      </p:cBhvr>
                                      <p:to>
                                        <p:strVal val="hidden"/>
                                      </p:to>
                                    </p:set>
                                  </p:childTnLst>
                                </p:cTn>
                              </p:par>
                            </p:childTnLst>
                          </p:cTn>
                        </p:par>
                        <p:par>
                          <p:cTn id="47" fill="hold">
                            <p:stCondLst>
                              <p:cond delay="595000"/>
                            </p:stCondLst>
                            <p:childTnLst>
                              <p:par>
                                <p:cTn id="48" presetID="10" presetClass="exit" presetSubtype="0" fill="hold" nodeType="afterEffect">
                                  <p:stCondLst>
                                    <p:cond delay="59000"/>
                                  </p:stCondLst>
                                  <p:childTnLst>
                                    <p:animEffect transition="out" filter="fade">
                                      <p:cBhvr>
                                        <p:cTn id="49" dur="500"/>
                                        <p:tgtEl>
                                          <p:spTgt spid="34"/>
                                        </p:tgtEl>
                                      </p:cBhvr>
                                    </p:animEffect>
                                    <p:set>
                                      <p:cBhvr>
                                        <p:cTn id="50" dur="1" fill="hold">
                                          <p:stCondLst>
                                            <p:cond delay="499"/>
                                          </p:stCondLst>
                                        </p:cTn>
                                        <p:tgtEl>
                                          <p:spTgt spid="34"/>
                                        </p:tgtEl>
                                        <p:attrNameLst>
                                          <p:attrName>style.visibility</p:attrName>
                                        </p:attrNameLst>
                                      </p:cBhvr>
                                      <p:to>
                                        <p:strVal val="hidden"/>
                                      </p:to>
                                    </p:set>
                                  </p:childTnLst>
                                </p:cTn>
                              </p:par>
                            </p:childTnLst>
                          </p:cTn>
                        </p:par>
                        <p:par>
                          <p:cTn id="51" fill="hold">
                            <p:stCondLst>
                              <p:cond delay="654500"/>
                            </p:stCondLst>
                            <p:childTnLst>
                              <p:par>
                                <p:cTn id="52" presetID="10" presetClass="exit" presetSubtype="0" fill="hold" nodeType="afterEffect">
                                  <p:stCondLst>
                                    <p:cond delay="59000"/>
                                  </p:stCondLst>
                                  <p:childTnLst>
                                    <p:animEffect transition="out" filter="fade">
                                      <p:cBhvr>
                                        <p:cTn id="53" dur="500"/>
                                        <p:tgtEl>
                                          <p:spTgt spid="25"/>
                                        </p:tgtEl>
                                      </p:cBhvr>
                                    </p:animEffect>
                                    <p:set>
                                      <p:cBhvr>
                                        <p:cTn id="54" dur="1" fill="hold">
                                          <p:stCondLst>
                                            <p:cond delay="499"/>
                                          </p:stCondLst>
                                        </p:cTn>
                                        <p:tgtEl>
                                          <p:spTgt spid="25"/>
                                        </p:tgtEl>
                                        <p:attrNameLst>
                                          <p:attrName>style.visibility</p:attrName>
                                        </p:attrNameLst>
                                      </p:cBhvr>
                                      <p:to>
                                        <p:strVal val="hidden"/>
                                      </p:to>
                                    </p:set>
                                  </p:childTnLst>
                                </p:cTn>
                              </p:par>
                            </p:childTnLst>
                          </p:cTn>
                        </p:par>
                        <p:par>
                          <p:cTn id="55" fill="hold">
                            <p:stCondLst>
                              <p:cond delay="714000"/>
                            </p:stCondLst>
                            <p:childTnLst>
                              <p:par>
                                <p:cTn id="56" presetID="10" presetClass="exit" presetSubtype="0" fill="hold" nodeType="afterEffect">
                                  <p:stCondLst>
                                    <p:cond delay="59000"/>
                                  </p:stCondLst>
                                  <p:childTnLst>
                                    <p:animEffect transition="out" filter="fade">
                                      <p:cBhvr>
                                        <p:cTn id="57" dur="500"/>
                                        <p:tgtEl>
                                          <p:spTgt spid="62"/>
                                        </p:tgtEl>
                                      </p:cBhvr>
                                    </p:animEffect>
                                    <p:set>
                                      <p:cBhvr>
                                        <p:cTn id="58" dur="1" fill="hold">
                                          <p:stCondLst>
                                            <p:cond delay="499"/>
                                          </p:stCondLst>
                                        </p:cTn>
                                        <p:tgtEl>
                                          <p:spTgt spid="62"/>
                                        </p:tgtEl>
                                        <p:attrNameLst>
                                          <p:attrName>style.visibility</p:attrName>
                                        </p:attrNameLst>
                                      </p:cBhvr>
                                      <p:to>
                                        <p:strVal val="hidden"/>
                                      </p:to>
                                    </p:set>
                                  </p:childTnLst>
                                </p:cTn>
                              </p:par>
                            </p:childTnLst>
                          </p:cTn>
                        </p:par>
                        <p:par>
                          <p:cTn id="59" fill="hold">
                            <p:stCondLst>
                              <p:cond delay="773500"/>
                            </p:stCondLst>
                            <p:childTnLst>
                              <p:par>
                                <p:cTn id="60" presetID="10" presetClass="exit" presetSubtype="0" fill="hold" nodeType="afterEffect">
                                  <p:stCondLst>
                                    <p:cond delay="59000"/>
                                  </p:stCondLst>
                                  <p:childTnLst>
                                    <p:animEffect transition="out" filter="fade">
                                      <p:cBhvr>
                                        <p:cTn id="61" dur="500"/>
                                        <p:tgtEl>
                                          <p:spTgt spid="66"/>
                                        </p:tgtEl>
                                      </p:cBhvr>
                                    </p:animEffect>
                                    <p:set>
                                      <p:cBhvr>
                                        <p:cTn id="62" dur="1" fill="hold">
                                          <p:stCondLst>
                                            <p:cond delay="499"/>
                                          </p:stCondLst>
                                        </p:cTn>
                                        <p:tgtEl>
                                          <p:spTgt spid="66"/>
                                        </p:tgtEl>
                                        <p:attrNameLst>
                                          <p:attrName>style.visibility</p:attrName>
                                        </p:attrNameLst>
                                      </p:cBhvr>
                                      <p:to>
                                        <p:strVal val="hidden"/>
                                      </p:to>
                                    </p:set>
                                  </p:childTnLst>
                                </p:cTn>
                              </p:par>
                            </p:childTnLst>
                          </p:cTn>
                        </p:par>
                        <p:par>
                          <p:cTn id="63" fill="hold">
                            <p:stCondLst>
                              <p:cond delay="833000"/>
                            </p:stCondLst>
                            <p:childTnLst>
                              <p:par>
                                <p:cTn id="64" presetID="10" presetClass="exit" presetSubtype="0" fill="hold" nodeType="afterEffect">
                                  <p:stCondLst>
                                    <p:cond delay="59000"/>
                                  </p:stCondLst>
                                  <p:childTnLst>
                                    <p:animEffect transition="out" filter="fade">
                                      <p:cBhvr>
                                        <p:cTn id="65" dur="500"/>
                                        <p:tgtEl>
                                          <p:spTgt spid="71"/>
                                        </p:tgtEl>
                                      </p:cBhvr>
                                    </p:animEffect>
                                    <p:set>
                                      <p:cBhvr>
                                        <p:cTn id="66" dur="1" fill="hold">
                                          <p:stCondLst>
                                            <p:cond delay="499"/>
                                          </p:stCondLst>
                                        </p:cTn>
                                        <p:tgtEl>
                                          <p:spTgt spid="71"/>
                                        </p:tgtEl>
                                        <p:attrNameLst>
                                          <p:attrName>style.visibility</p:attrName>
                                        </p:attrNameLst>
                                      </p:cBhvr>
                                      <p:to>
                                        <p:strVal val="hidden"/>
                                      </p:to>
                                    </p:set>
                                  </p:childTnLst>
                                </p:cTn>
                              </p:par>
                            </p:childTnLst>
                          </p:cTn>
                        </p:par>
                        <p:par>
                          <p:cTn id="67" fill="hold">
                            <p:stCondLst>
                              <p:cond delay="892500"/>
                            </p:stCondLst>
                            <p:childTnLst>
                              <p:par>
                                <p:cTn id="68" presetID="2" presetClass="entr" presetSubtype="4" fill="hold" grpId="0" nodeType="afterEffect">
                                  <p:stCondLst>
                                    <p:cond delay="1000"/>
                                  </p:stCondLst>
                                  <p:childTnLst>
                                    <p:set>
                                      <p:cBhvr>
                                        <p:cTn id="69" dur="1" fill="hold">
                                          <p:stCondLst>
                                            <p:cond delay="0"/>
                                          </p:stCondLst>
                                        </p:cTn>
                                        <p:tgtEl>
                                          <p:spTgt spid="6"/>
                                        </p:tgtEl>
                                        <p:attrNameLst>
                                          <p:attrName>style.visibility</p:attrName>
                                        </p:attrNameLst>
                                      </p:cBhvr>
                                      <p:to>
                                        <p:strVal val="visible"/>
                                      </p:to>
                                    </p:set>
                                    <p:anim calcmode="lin" valueType="num">
                                      <p:cBhvr additive="base">
                                        <p:cTn id="70" dur="500" fill="hold"/>
                                        <p:tgtEl>
                                          <p:spTgt spid="6"/>
                                        </p:tgtEl>
                                        <p:attrNameLst>
                                          <p:attrName>ppt_x</p:attrName>
                                        </p:attrNameLst>
                                      </p:cBhvr>
                                      <p:tavLst>
                                        <p:tav tm="0">
                                          <p:val>
                                            <p:strVal val="#ppt_x"/>
                                          </p:val>
                                        </p:tav>
                                        <p:tav tm="100000">
                                          <p:val>
                                            <p:strVal val="#ppt_x"/>
                                          </p:val>
                                        </p:tav>
                                      </p:tavLst>
                                    </p:anim>
                                    <p:anim calcmode="lin" valueType="num">
                                      <p:cBhvr additive="base">
                                        <p:cTn id="7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77017" y="1781000"/>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2464969"/>
            <a:ext cx="628835" cy="628835"/>
          </a:xfrm>
          <a:prstGeom prst="rect">
            <a:avLst/>
          </a:prstGeom>
        </p:spPr>
      </p:pic>
      <p:sp>
        <p:nvSpPr>
          <p:cNvPr id="19" name="Title 1">
            <a:extLst>
              <a:ext uri="{FF2B5EF4-FFF2-40B4-BE49-F238E27FC236}">
                <a16:creationId xmlns:a16="http://schemas.microsoft.com/office/drawing/2014/main" id="{192D854F-55A4-46C2-B170-F55E1B0B71EC}"/>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2526419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722331" cy="461665"/>
          </a:xfrm>
          <a:prstGeom prst="rect">
            <a:avLst/>
          </a:prstGeom>
          <a:noFill/>
        </p:spPr>
        <p:txBody>
          <a:bodyPr wrap="none" rtlCol="0">
            <a:spAutoFit/>
          </a:bodyPr>
          <a:lstStyle/>
          <a:p>
            <a:r>
              <a:rPr lang="en-GB" sz="2400" dirty="0">
                <a:solidFill>
                  <a:schemeClr val="bg1">
                    <a:lumMod val="85000"/>
                  </a:schemeClr>
                </a:solidFill>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261884" cy="461665"/>
          </a:xfrm>
          <a:prstGeom prst="rect">
            <a:avLst/>
          </a:prstGeom>
          <a:noFill/>
        </p:spPr>
        <p:txBody>
          <a:bodyPr wrap="none" rtlCol="0">
            <a:spAutoFit/>
          </a:bodyPr>
          <a:lstStyle/>
          <a:p>
            <a:r>
              <a:rPr lang="en-GB" sz="2400" dirty="0">
                <a:solidFill>
                  <a:schemeClr val="bg1">
                    <a:lumMod val="85000"/>
                  </a:schemeClr>
                </a:solidFill>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074094" cy="461665"/>
          </a:xfrm>
          <a:prstGeom prst="rect">
            <a:avLst/>
          </a:prstGeom>
          <a:noFill/>
        </p:spPr>
        <p:txBody>
          <a:bodyPr wrap="none" rtlCol="0">
            <a:spAutoFit/>
          </a:bodyPr>
          <a:lstStyle/>
          <a:p>
            <a:r>
              <a:rPr lang="en-GB" sz="2400" dirty="0">
                <a:solidFill>
                  <a:schemeClr val="bg1">
                    <a:lumMod val="85000"/>
                  </a:schemeClr>
                </a:solidFill>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1871666" cy="461665"/>
          </a:xfrm>
          <a:prstGeom prst="rect">
            <a:avLst/>
          </a:prstGeom>
          <a:noFill/>
        </p:spPr>
        <p:txBody>
          <a:bodyPr wrap="none" rtlCol="0">
            <a:spAutoFit/>
          </a:bodyPr>
          <a:lstStyle/>
          <a:p>
            <a:r>
              <a:rPr lang="en-GB" sz="2400" dirty="0">
                <a:solidFill>
                  <a:schemeClr val="bg1">
                    <a:lumMod val="85000"/>
                  </a:schemeClr>
                </a:solidFill>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2859822" cy="461665"/>
          </a:xfrm>
          <a:prstGeom prst="rect">
            <a:avLst/>
          </a:prstGeom>
          <a:noFill/>
        </p:spPr>
        <p:txBody>
          <a:bodyPr wrap="none" rtlCol="0">
            <a:spAutoFit/>
          </a:bodyPr>
          <a:lstStyle/>
          <a:p>
            <a:r>
              <a:rPr lang="en-GB" sz="2400" dirty="0">
                <a:solidFill>
                  <a:schemeClr val="bg1">
                    <a:lumMod val="85000"/>
                  </a:schemeClr>
                </a:solidFill>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1800910"/>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37679" y="2484879"/>
            <a:ext cx="628835" cy="628835"/>
          </a:xfrm>
          <a:prstGeom prst="rect">
            <a:avLst/>
          </a:prstGeom>
        </p:spPr>
      </p:pic>
      <p:sp>
        <p:nvSpPr>
          <p:cNvPr id="19" name="Title 1">
            <a:extLst>
              <a:ext uri="{FF2B5EF4-FFF2-40B4-BE49-F238E27FC236}">
                <a16:creationId xmlns:a16="http://schemas.microsoft.com/office/drawing/2014/main" id="{1BF66A60-B2FA-468D-942F-417CB6D93310}"/>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386020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860550B2-8DF1-4AE6-94B4-9C2749E53D75}"/>
              </a:ext>
            </a:extLst>
          </p:cNvPr>
          <p:cNvSpPr>
            <a:spLocks noGrp="1"/>
          </p:cNvSpPr>
          <p:nvPr>
            <p:ph type="title"/>
          </p:nvPr>
        </p:nvSpPr>
        <p:spPr>
          <a:xfrm>
            <a:off x="628650" y="1162050"/>
            <a:ext cx="7886700" cy="971550"/>
          </a:xfrm>
        </p:spPr>
        <p:txBody>
          <a:bodyPr anchor="t"/>
          <a:lstStyle/>
          <a:p>
            <a:pPr algn="ctr" eaLnBrk="1" hangingPunct="1"/>
            <a:r>
              <a:rPr lang="en-GB" altLang="en-US" dirty="0">
                <a:solidFill>
                  <a:srgbClr val="000000"/>
                </a:solidFill>
                <a:latin typeface="Arial" panose="020B0604020202020204" pitchFamily="34" charset="0"/>
                <a:ea typeface="Microsoft YaHei" panose="020B0503020204020204" pitchFamily="34" charset="-122"/>
              </a:rPr>
              <a:t>Team Roles</a:t>
            </a:r>
            <a:endParaRPr lang="en-GB" altLang="en-US" dirty="0"/>
          </a:p>
        </p:txBody>
      </p:sp>
      <p:sp>
        <p:nvSpPr>
          <p:cNvPr id="2" name="TextBox 1">
            <a:extLst>
              <a:ext uri="{FF2B5EF4-FFF2-40B4-BE49-F238E27FC236}">
                <a16:creationId xmlns:a16="http://schemas.microsoft.com/office/drawing/2014/main" id="{EFA101DC-2CE5-41EB-B9D2-A2ECC50C8657}"/>
              </a:ext>
            </a:extLst>
          </p:cNvPr>
          <p:cNvSpPr txBox="1"/>
          <p:nvPr/>
        </p:nvSpPr>
        <p:spPr>
          <a:xfrm rot="881867">
            <a:off x="5462091" y="2204246"/>
            <a:ext cx="3687580" cy="430887"/>
          </a:xfrm>
          <a:prstGeom prst="rect">
            <a:avLst/>
          </a:prstGeom>
          <a:noFill/>
        </p:spPr>
        <p:txBody>
          <a:bodyPr wrap="square" rtlCol="0">
            <a:spAutoFit/>
          </a:bodyPr>
          <a:lstStyle/>
          <a:p>
            <a:r>
              <a:rPr lang="en-GB" sz="2200" dirty="0">
                <a:solidFill>
                  <a:srgbClr val="FF0000"/>
                </a:solidFill>
              </a:rPr>
              <a:t>Client communication officer</a:t>
            </a:r>
          </a:p>
        </p:txBody>
      </p:sp>
      <p:sp>
        <p:nvSpPr>
          <p:cNvPr id="5" name="TextBox 4">
            <a:extLst>
              <a:ext uri="{FF2B5EF4-FFF2-40B4-BE49-F238E27FC236}">
                <a16:creationId xmlns:a16="http://schemas.microsoft.com/office/drawing/2014/main" id="{36B4C6A2-365B-4384-9A3D-1E9968B4C457}"/>
              </a:ext>
            </a:extLst>
          </p:cNvPr>
          <p:cNvSpPr txBox="1"/>
          <p:nvPr/>
        </p:nvSpPr>
        <p:spPr>
          <a:xfrm rot="1315099">
            <a:off x="6133675" y="3492608"/>
            <a:ext cx="1824807" cy="430887"/>
          </a:xfrm>
          <a:prstGeom prst="rect">
            <a:avLst/>
          </a:prstGeom>
          <a:noFill/>
        </p:spPr>
        <p:txBody>
          <a:bodyPr wrap="square" rtlCol="0">
            <a:spAutoFit/>
          </a:bodyPr>
          <a:lstStyle/>
          <a:p>
            <a:r>
              <a:rPr lang="en-GB" sz="2200" dirty="0">
                <a:solidFill>
                  <a:srgbClr val="FF0000"/>
                </a:solidFill>
              </a:rPr>
              <a:t>Safety officer</a:t>
            </a:r>
          </a:p>
        </p:txBody>
      </p:sp>
      <p:sp>
        <p:nvSpPr>
          <p:cNvPr id="6" name="TextBox 5">
            <a:extLst>
              <a:ext uri="{FF2B5EF4-FFF2-40B4-BE49-F238E27FC236}">
                <a16:creationId xmlns:a16="http://schemas.microsoft.com/office/drawing/2014/main" id="{83B5D463-94C7-4FE9-8A12-5655F0EFB22F}"/>
              </a:ext>
            </a:extLst>
          </p:cNvPr>
          <p:cNvSpPr txBox="1"/>
          <p:nvPr/>
        </p:nvSpPr>
        <p:spPr>
          <a:xfrm rot="20579415">
            <a:off x="392436" y="2016072"/>
            <a:ext cx="2377606" cy="430887"/>
          </a:xfrm>
          <a:prstGeom prst="rect">
            <a:avLst/>
          </a:prstGeom>
          <a:noFill/>
        </p:spPr>
        <p:txBody>
          <a:bodyPr wrap="square" rtlCol="0">
            <a:spAutoFit/>
          </a:bodyPr>
          <a:lstStyle/>
          <a:p>
            <a:r>
              <a:rPr lang="en-GB" sz="2200" dirty="0">
                <a:solidFill>
                  <a:srgbClr val="FF0000"/>
                </a:solidFill>
              </a:rPr>
              <a:t>Design engineer</a:t>
            </a:r>
          </a:p>
        </p:txBody>
      </p:sp>
      <p:sp>
        <p:nvSpPr>
          <p:cNvPr id="7" name="TextBox 6">
            <a:extLst>
              <a:ext uri="{FF2B5EF4-FFF2-40B4-BE49-F238E27FC236}">
                <a16:creationId xmlns:a16="http://schemas.microsoft.com/office/drawing/2014/main" id="{C54B83DB-88BA-476B-B779-BA4104100EA9}"/>
              </a:ext>
            </a:extLst>
          </p:cNvPr>
          <p:cNvSpPr txBox="1"/>
          <p:nvPr/>
        </p:nvSpPr>
        <p:spPr>
          <a:xfrm rot="1315099">
            <a:off x="676352" y="3388970"/>
            <a:ext cx="2100193" cy="430887"/>
          </a:xfrm>
          <a:prstGeom prst="rect">
            <a:avLst/>
          </a:prstGeom>
          <a:noFill/>
        </p:spPr>
        <p:txBody>
          <a:bodyPr wrap="square" rtlCol="0">
            <a:spAutoFit/>
          </a:bodyPr>
          <a:lstStyle/>
          <a:p>
            <a:r>
              <a:rPr lang="en-GB" sz="2200" dirty="0">
                <a:solidFill>
                  <a:srgbClr val="FF0000"/>
                </a:solidFill>
              </a:rPr>
              <a:t>Stress engineer</a:t>
            </a:r>
          </a:p>
        </p:txBody>
      </p:sp>
      <p:sp>
        <p:nvSpPr>
          <p:cNvPr id="8" name="TextBox 7">
            <a:extLst>
              <a:ext uri="{FF2B5EF4-FFF2-40B4-BE49-F238E27FC236}">
                <a16:creationId xmlns:a16="http://schemas.microsoft.com/office/drawing/2014/main" id="{E5AD1748-B856-425F-BBA4-4BE4AD5C0D30}"/>
              </a:ext>
            </a:extLst>
          </p:cNvPr>
          <p:cNvSpPr txBox="1"/>
          <p:nvPr/>
        </p:nvSpPr>
        <p:spPr>
          <a:xfrm rot="1315099">
            <a:off x="5240498" y="7563386"/>
            <a:ext cx="2377606" cy="430887"/>
          </a:xfrm>
          <a:prstGeom prst="rect">
            <a:avLst/>
          </a:prstGeom>
          <a:noFill/>
        </p:spPr>
        <p:txBody>
          <a:bodyPr wrap="square" rtlCol="0">
            <a:spAutoFit/>
          </a:bodyPr>
          <a:lstStyle/>
          <a:p>
            <a:r>
              <a:rPr lang="en-GB" sz="2200" dirty="0">
                <a:solidFill>
                  <a:srgbClr val="FF0000"/>
                </a:solidFill>
              </a:rPr>
              <a:t>Design engineer</a:t>
            </a:r>
          </a:p>
        </p:txBody>
      </p:sp>
      <p:sp>
        <p:nvSpPr>
          <p:cNvPr id="9" name="TextBox 8">
            <a:extLst>
              <a:ext uri="{FF2B5EF4-FFF2-40B4-BE49-F238E27FC236}">
                <a16:creationId xmlns:a16="http://schemas.microsoft.com/office/drawing/2014/main" id="{3BFA1008-8723-46F4-A12F-260444FF27A9}"/>
              </a:ext>
            </a:extLst>
          </p:cNvPr>
          <p:cNvSpPr txBox="1"/>
          <p:nvPr/>
        </p:nvSpPr>
        <p:spPr>
          <a:xfrm rot="20770411">
            <a:off x="599793" y="4853688"/>
            <a:ext cx="2993945" cy="430887"/>
          </a:xfrm>
          <a:prstGeom prst="rect">
            <a:avLst/>
          </a:prstGeom>
          <a:noFill/>
        </p:spPr>
        <p:txBody>
          <a:bodyPr wrap="square" rtlCol="0">
            <a:spAutoFit/>
          </a:bodyPr>
          <a:lstStyle/>
          <a:p>
            <a:r>
              <a:rPr lang="en-GB" sz="2200" dirty="0">
                <a:solidFill>
                  <a:srgbClr val="FF0000"/>
                </a:solidFill>
              </a:rPr>
              <a:t>Manufacturing engineer</a:t>
            </a:r>
          </a:p>
        </p:txBody>
      </p:sp>
      <p:sp>
        <p:nvSpPr>
          <p:cNvPr id="10" name="TextBox 9">
            <a:extLst>
              <a:ext uri="{FF2B5EF4-FFF2-40B4-BE49-F238E27FC236}">
                <a16:creationId xmlns:a16="http://schemas.microsoft.com/office/drawing/2014/main" id="{FC991AD5-D586-4539-ADA9-311AC2AD39CB}"/>
              </a:ext>
            </a:extLst>
          </p:cNvPr>
          <p:cNvSpPr txBox="1"/>
          <p:nvPr/>
        </p:nvSpPr>
        <p:spPr>
          <a:xfrm rot="20586576">
            <a:off x="6274544" y="4570189"/>
            <a:ext cx="2676105" cy="430887"/>
          </a:xfrm>
          <a:prstGeom prst="rect">
            <a:avLst/>
          </a:prstGeom>
          <a:noFill/>
        </p:spPr>
        <p:txBody>
          <a:bodyPr wrap="square" rtlCol="0">
            <a:spAutoFit/>
          </a:bodyPr>
          <a:lstStyle/>
          <a:p>
            <a:r>
              <a:rPr lang="en-GB" sz="2200" dirty="0">
                <a:solidFill>
                  <a:srgbClr val="FF0000"/>
                </a:solidFill>
              </a:rPr>
              <a:t>Electronics engineer</a:t>
            </a:r>
          </a:p>
        </p:txBody>
      </p:sp>
      <p:sp>
        <p:nvSpPr>
          <p:cNvPr id="11" name="TextBox 10">
            <a:extLst>
              <a:ext uri="{FF2B5EF4-FFF2-40B4-BE49-F238E27FC236}">
                <a16:creationId xmlns:a16="http://schemas.microsoft.com/office/drawing/2014/main" id="{4AD5560E-7C48-4AC7-BC6D-7A88660EF773}"/>
              </a:ext>
            </a:extLst>
          </p:cNvPr>
          <p:cNvSpPr txBox="1"/>
          <p:nvPr/>
        </p:nvSpPr>
        <p:spPr>
          <a:xfrm rot="313188">
            <a:off x="3442646" y="5059474"/>
            <a:ext cx="2662479" cy="430887"/>
          </a:xfrm>
          <a:prstGeom prst="rect">
            <a:avLst/>
          </a:prstGeom>
          <a:noFill/>
        </p:spPr>
        <p:txBody>
          <a:bodyPr wrap="square" rtlCol="0">
            <a:spAutoFit/>
          </a:bodyPr>
          <a:lstStyle/>
          <a:p>
            <a:r>
              <a:rPr lang="en-GB" sz="2200" dirty="0">
                <a:solidFill>
                  <a:srgbClr val="FF0000"/>
                </a:solidFill>
              </a:rPr>
              <a:t>Mechanical engineer</a:t>
            </a:r>
          </a:p>
        </p:txBody>
      </p:sp>
      <p:sp>
        <p:nvSpPr>
          <p:cNvPr id="3" name="Rectangle 2">
            <a:extLst>
              <a:ext uri="{FF2B5EF4-FFF2-40B4-BE49-F238E27FC236}">
                <a16:creationId xmlns:a16="http://schemas.microsoft.com/office/drawing/2014/main" id="{219463E7-086A-4601-991D-C3CDD5543335}"/>
              </a:ext>
            </a:extLst>
          </p:cNvPr>
          <p:cNvSpPr/>
          <p:nvPr/>
        </p:nvSpPr>
        <p:spPr>
          <a:xfrm>
            <a:off x="2137235" y="2233398"/>
            <a:ext cx="490884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rPr>
              <a:t>Project manager</a:t>
            </a:r>
          </a:p>
        </p:txBody>
      </p:sp>
      <p:sp>
        <p:nvSpPr>
          <p:cNvPr id="13" name="Rectangle 12">
            <a:extLst>
              <a:ext uri="{FF2B5EF4-FFF2-40B4-BE49-F238E27FC236}">
                <a16:creationId xmlns:a16="http://schemas.microsoft.com/office/drawing/2014/main" id="{48A47DC5-8373-4A64-BC1B-65776D77C294}"/>
              </a:ext>
            </a:extLst>
          </p:cNvPr>
          <p:cNvSpPr/>
          <p:nvPr/>
        </p:nvSpPr>
        <p:spPr>
          <a:xfrm>
            <a:off x="2797757" y="3615905"/>
            <a:ext cx="3471912"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rPr>
              <a:t>Accountant</a:t>
            </a:r>
          </a:p>
        </p:txBody>
      </p:sp>
    </p:spTree>
    <p:extLst>
      <p:ext uri="{BB962C8B-B14F-4D97-AF65-F5344CB8AC3E}">
        <p14:creationId xmlns:p14="http://schemas.microsoft.com/office/powerpoint/2010/main" val="307500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77017" y="1781000"/>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2464969"/>
            <a:ext cx="628835" cy="628835"/>
          </a:xfrm>
          <a:prstGeom prst="rect">
            <a:avLst/>
          </a:prstGeom>
        </p:spPr>
      </p:pic>
      <p:pic>
        <p:nvPicPr>
          <p:cNvPr id="18" name="Graphic 17" descr="Checkmark">
            <a:extLst>
              <a:ext uri="{FF2B5EF4-FFF2-40B4-BE49-F238E27FC236}">
                <a16:creationId xmlns:a16="http://schemas.microsoft.com/office/drawing/2014/main" id="{D3AD90FC-3871-455A-8140-C7F813539D8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7" y="3133901"/>
            <a:ext cx="628835" cy="628835"/>
          </a:xfrm>
          <a:prstGeom prst="rect">
            <a:avLst/>
          </a:prstGeom>
        </p:spPr>
      </p:pic>
      <p:sp>
        <p:nvSpPr>
          <p:cNvPr id="20" name="Title 1">
            <a:extLst>
              <a:ext uri="{FF2B5EF4-FFF2-40B4-BE49-F238E27FC236}">
                <a16:creationId xmlns:a16="http://schemas.microsoft.com/office/drawing/2014/main" id="{2258F482-599C-4AD2-BE98-69C930EAFBC9}"/>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34877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722331" cy="461665"/>
          </a:xfrm>
          <a:prstGeom prst="rect">
            <a:avLst/>
          </a:prstGeom>
          <a:noFill/>
        </p:spPr>
        <p:txBody>
          <a:bodyPr wrap="none" rtlCol="0">
            <a:spAutoFit/>
          </a:bodyPr>
          <a:lstStyle/>
          <a:p>
            <a:r>
              <a:rPr lang="en-GB" sz="2400" dirty="0">
                <a:solidFill>
                  <a:schemeClr val="bg1">
                    <a:lumMod val="85000"/>
                  </a:schemeClr>
                </a:solidFill>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261884" cy="461665"/>
          </a:xfrm>
          <a:prstGeom prst="rect">
            <a:avLst/>
          </a:prstGeom>
          <a:noFill/>
        </p:spPr>
        <p:txBody>
          <a:bodyPr wrap="none" rtlCol="0">
            <a:spAutoFit/>
          </a:bodyPr>
          <a:lstStyle/>
          <a:p>
            <a:r>
              <a:rPr lang="en-GB" sz="2400" dirty="0">
                <a:solidFill>
                  <a:schemeClr val="bg1">
                    <a:lumMod val="85000"/>
                  </a:schemeClr>
                </a:solidFill>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819554" cy="461665"/>
          </a:xfrm>
          <a:prstGeom prst="rect">
            <a:avLst/>
          </a:prstGeom>
          <a:noFill/>
        </p:spPr>
        <p:txBody>
          <a:bodyPr wrap="none" rtlCol="0">
            <a:spAutoFit/>
          </a:bodyPr>
          <a:lstStyle/>
          <a:p>
            <a:r>
              <a:rPr lang="en-GB" sz="2400" dirty="0">
                <a:solidFill>
                  <a:schemeClr val="bg1">
                    <a:lumMod val="85000"/>
                  </a:schemeClr>
                </a:solidFill>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1871666" cy="461665"/>
          </a:xfrm>
          <a:prstGeom prst="rect">
            <a:avLst/>
          </a:prstGeom>
          <a:noFill/>
        </p:spPr>
        <p:txBody>
          <a:bodyPr wrap="none" rtlCol="0">
            <a:spAutoFit/>
          </a:bodyPr>
          <a:lstStyle/>
          <a:p>
            <a:r>
              <a:rPr lang="en-GB" sz="2400" dirty="0">
                <a:solidFill>
                  <a:schemeClr val="bg1">
                    <a:lumMod val="85000"/>
                  </a:schemeClr>
                </a:solidFill>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2859822" cy="461665"/>
          </a:xfrm>
          <a:prstGeom prst="rect">
            <a:avLst/>
          </a:prstGeom>
          <a:noFill/>
        </p:spPr>
        <p:txBody>
          <a:bodyPr wrap="none" rtlCol="0">
            <a:spAutoFit/>
          </a:bodyPr>
          <a:lstStyle/>
          <a:p>
            <a:r>
              <a:rPr lang="en-GB" sz="2400" dirty="0">
                <a:solidFill>
                  <a:schemeClr val="bg1">
                    <a:lumMod val="85000"/>
                  </a:schemeClr>
                </a:solidFill>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17057" y="1792920"/>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47388" y="2476889"/>
            <a:ext cx="628835" cy="628835"/>
          </a:xfrm>
          <a:prstGeom prst="rect">
            <a:avLst/>
          </a:prstGeom>
        </p:spPr>
      </p:pic>
      <p:pic>
        <p:nvPicPr>
          <p:cNvPr id="18" name="Graphic 17" descr="Checkmark">
            <a:extLst>
              <a:ext uri="{FF2B5EF4-FFF2-40B4-BE49-F238E27FC236}">
                <a16:creationId xmlns:a16="http://schemas.microsoft.com/office/drawing/2014/main" id="{D3AD90FC-3871-455A-8140-C7F813539D8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47387" y="3145821"/>
            <a:ext cx="628835" cy="628835"/>
          </a:xfrm>
          <a:prstGeom prst="rect">
            <a:avLst/>
          </a:prstGeom>
        </p:spPr>
      </p:pic>
      <p:sp>
        <p:nvSpPr>
          <p:cNvPr id="20" name="Title 1">
            <a:extLst>
              <a:ext uri="{FF2B5EF4-FFF2-40B4-BE49-F238E27FC236}">
                <a16:creationId xmlns:a16="http://schemas.microsoft.com/office/drawing/2014/main" id="{50094D19-9DC5-412E-9FE1-6F48496CB18A}"/>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3359782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860550B2-8DF1-4AE6-94B4-9C2749E53D75}"/>
              </a:ext>
            </a:extLst>
          </p:cNvPr>
          <p:cNvSpPr>
            <a:spLocks noGrp="1"/>
          </p:cNvSpPr>
          <p:nvPr>
            <p:ph type="title"/>
          </p:nvPr>
        </p:nvSpPr>
        <p:spPr>
          <a:xfrm>
            <a:off x="628650" y="1162050"/>
            <a:ext cx="7886700" cy="971550"/>
          </a:xfrm>
        </p:spPr>
        <p:txBody>
          <a:bodyPr anchor="t"/>
          <a:lstStyle/>
          <a:p>
            <a:pPr algn="ctr" eaLnBrk="1" hangingPunct="1"/>
            <a:r>
              <a:rPr lang="en-GB" altLang="en-US" dirty="0">
                <a:solidFill>
                  <a:srgbClr val="000000"/>
                </a:solidFill>
                <a:latin typeface="Arial" panose="020B0604020202020204" pitchFamily="34" charset="0"/>
                <a:ea typeface="Microsoft YaHei" panose="020B0503020204020204" pitchFamily="34" charset="-122"/>
              </a:rPr>
              <a:t>Engineering Apprenticeship</a:t>
            </a:r>
            <a:endParaRPr lang="en-GB" altLang="en-US" dirty="0"/>
          </a:p>
        </p:txBody>
      </p:sp>
      <p:sp>
        <p:nvSpPr>
          <p:cNvPr id="4" name="TextBox 3">
            <a:extLst>
              <a:ext uri="{FF2B5EF4-FFF2-40B4-BE49-F238E27FC236}">
                <a16:creationId xmlns:a16="http://schemas.microsoft.com/office/drawing/2014/main" id="{9B6B6943-BFFE-4D1F-86AF-4F23C98A17D6}"/>
              </a:ext>
            </a:extLst>
          </p:cNvPr>
          <p:cNvSpPr txBox="1"/>
          <p:nvPr/>
        </p:nvSpPr>
        <p:spPr>
          <a:xfrm>
            <a:off x="1063261" y="2298907"/>
            <a:ext cx="7210269" cy="3293209"/>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All teams </a:t>
            </a:r>
            <a:r>
              <a:rPr lang="en-GB" sz="2200" b="1" dirty="0">
                <a:latin typeface="Arial" panose="020B0604020202020204" pitchFamily="34" charset="0"/>
                <a:cs typeface="Arial" panose="020B0604020202020204" pitchFamily="34" charset="0"/>
              </a:rPr>
              <a:t>MUST</a:t>
            </a:r>
            <a:r>
              <a:rPr lang="en-GB" sz="2200" dirty="0">
                <a:latin typeface="Arial" panose="020B0604020202020204" pitchFamily="34" charset="0"/>
                <a:cs typeface="Arial" panose="020B0604020202020204" pitchFamily="34" charset="0"/>
              </a:rPr>
              <a:t> complete the Apprenticeship and everyone in your team </a:t>
            </a:r>
            <a:r>
              <a:rPr lang="en-GB" sz="2200" b="1" dirty="0">
                <a:latin typeface="Arial" panose="020B0604020202020204" pitchFamily="34" charset="0"/>
                <a:cs typeface="Arial" panose="020B0604020202020204" pitchFamily="34" charset="0"/>
              </a:rPr>
              <a:t>MUST</a:t>
            </a:r>
            <a:r>
              <a:rPr lang="en-GB" sz="2200" dirty="0">
                <a:latin typeface="Arial" panose="020B0604020202020204" pitchFamily="34" charset="0"/>
                <a:cs typeface="Arial" panose="020B0604020202020204" pitchFamily="34" charset="0"/>
              </a:rPr>
              <a:t> be involved.</a:t>
            </a:r>
          </a:p>
          <a:p>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Use the components in the box to connect the circuit shown in your student booklet on page 7.</a:t>
            </a:r>
          </a:p>
          <a:p>
            <a:endParaRPr lang="en-GB" sz="2200" dirty="0">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GB" sz="2200" dirty="0">
                <a:latin typeface="Arial" panose="020B0604020202020204" pitchFamily="34" charset="0"/>
                <a:cs typeface="Arial" panose="020B0604020202020204" pitchFamily="34" charset="0"/>
              </a:rPr>
              <a:t>What happens when you shine a light onto the Light Dependent Resistor? </a:t>
            </a:r>
          </a:p>
          <a:p>
            <a:pPr marL="342900" indent="-342900">
              <a:spcBef>
                <a:spcPts val="600"/>
              </a:spcBef>
              <a:buFont typeface="Arial" panose="020B0604020202020204" pitchFamily="34" charset="0"/>
              <a:buChar char="•"/>
            </a:pPr>
            <a:r>
              <a:rPr lang="en-GB" sz="2200" dirty="0">
                <a:latin typeface="Arial" panose="020B0604020202020204" pitchFamily="34" charset="0"/>
                <a:cs typeface="Arial" panose="020B0604020202020204" pitchFamily="34" charset="0"/>
              </a:rPr>
              <a:t>What happens when you cover it up? </a:t>
            </a:r>
          </a:p>
        </p:txBody>
      </p:sp>
    </p:spTree>
    <p:extLst>
      <p:ext uri="{BB962C8B-B14F-4D97-AF65-F5344CB8AC3E}">
        <p14:creationId xmlns:p14="http://schemas.microsoft.com/office/powerpoint/2010/main" val="297691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67C6-D717-4B39-964D-7B720E089C0C}"/>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6" name="Straight Arrow Connector 15">
            <a:extLst>
              <a:ext uri="{FF2B5EF4-FFF2-40B4-BE49-F238E27FC236}">
                <a16:creationId xmlns:a16="http://schemas.microsoft.com/office/drawing/2014/main" id="{4DE88966-2B29-41DD-AA38-288E3BA9BA8A}"/>
              </a:ext>
            </a:extLst>
          </p:cNvPr>
          <p:cNvCxnSpPr/>
          <p:nvPr/>
        </p:nvCxnSpPr>
        <p:spPr>
          <a:xfrm>
            <a:off x="584616" y="2128603"/>
            <a:ext cx="0" cy="3462728"/>
          </a:xfrm>
          <a:prstGeom prst="straightConnector1">
            <a:avLst/>
          </a:prstGeom>
          <a:ln w="444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8283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77017" y="1781000"/>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2464969"/>
            <a:ext cx="628835" cy="628835"/>
          </a:xfrm>
          <a:prstGeom prst="rect">
            <a:avLst/>
          </a:prstGeom>
        </p:spPr>
      </p:pic>
      <p:pic>
        <p:nvPicPr>
          <p:cNvPr id="18" name="Graphic 17" descr="Checkmark">
            <a:extLst>
              <a:ext uri="{FF2B5EF4-FFF2-40B4-BE49-F238E27FC236}">
                <a16:creationId xmlns:a16="http://schemas.microsoft.com/office/drawing/2014/main" id="{D3AD90FC-3871-455A-8140-C7F813539D8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7" y="3133901"/>
            <a:ext cx="628835" cy="628835"/>
          </a:xfrm>
          <a:prstGeom prst="rect">
            <a:avLst/>
          </a:prstGeom>
        </p:spPr>
      </p:pic>
      <p:pic>
        <p:nvPicPr>
          <p:cNvPr id="19" name="Graphic 18" descr="Checkmark">
            <a:extLst>
              <a:ext uri="{FF2B5EF4-FFF2-40B4-BE49-F238E27FC236}">
                <a16:creationId xmlns:a16="http://schemas.microsoft.com/office/drawing/2014/main" id="{3C46B667-06FF-4320-BD36-EA0637DF999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3837188"/>
            <a:ext cx="628835" cy="628835"/>
          </a:xfrm>
          <a:prstGeom prst="rect">
            <a:avLst/>
          </a:prstGeom>
        </p:spPr>
      </p:pic>
      <p:sp>
        <p:nvSpPr>
          <p:cNvPr id="21" name="Title 1">
            <a:extLst>
              <a:ext uri="{FF2B5EF4-FFF2-40B4-BE49-F238E27FC236}">
                <a16:creationId xmlns:a16="http://schemas.microsoft.com/office/drawing/2014/main" id="{A3F089BD-7BAC-43DB-A42D-1715E9B0C47F}"/>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3340991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722331" cy="461665"/>
          </a:xfrm>
          <a:prstGeom prst="rect">
            <a:avLst/>
          </a:prstGeom>
          <a:noFill/>
        </p:spPr>
        <p:txBody>
          <a:bodyPr wrap="none" rtlCol="0">
            <a:spAutoFit/>
          </a:bodyPr>
          <a:lstStyle/>
          <a:p>
            <a:r>
              <a:rPr lang="en-GB" sz="2400" dirty="0">
                <a:solidFill>
                  <a:schemeClr val="bg1">
                    <a:lumMod val="85000"/>
                  </a:schemeClr>
                </a:solidFill>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261884" cy="461665"/>
          </a:xfrm>
          <a:prstGeom prst="rect">
            <a:avLst/>
          </a:prstGeom>
          <a:noFill/>
        </p:spPr>
        <p:txBody>
          <a:bodyPr wrap="none" rtlCol="0">
            <a:spAutoFit/>
          </a:bodyPr>
          <a:lstStyle/>
          <a:p>
            <a:r>
              <a:rPr lang="en-GB" sz="2400" dirty="0">
                <a:solidFill>
                  <a:schemeClr val="bg1">
                    <a:lumMod val="85000"/>
                  </a:schemeClr>
                </a:solidFill>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819554" cy="461665"/>
          </a:xfrm>
          <a:prstGeom prst="rect">
            <a:avLst/>
          </a:prstGeom>
          <a:noFill/>
        </p:spPr>
        <p:txBody>
          <a:bodyPr wrap="none" rtlCol="0">
            <a:spAutoFit/>
          </a:bodyPr>
          <a:lstStyle/>
          <a:p>
            <a:r>
              <a:rPr lang="en-GB" sz="2400" dirty="0">
                <a:solidFill>
                  <a:schemeClr val="bg1">
                    <a:lumMod val="85000"/>
                  </a:schemeClr>
                </a:solidFill>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074094" cy="461665"/>
          </a:xfrm>
          <a:prstGeom prst="rect">
            <a:avLst/>
          </a:prstGeom>
          <a:noFill/>
        </p:spPr>
        <p:txBody>
          <a:bodyPr wrap="none" rtlCol="0">
            <a:spAutoFit/>
          </a:bodyPr>
          <a:lstStyle/>
          <a:p>
            <a:r>
              <a:rPr lang="en-GB" sz="2400" dirty="0">
                <a:solidFill>
                  <a:schemeClr val="bg1">
                    <a:lumMod val="85000"/>
                  </a:schemeClr>
                </a:solidFill>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2859822" cy="461665"/>
          </a:xfrm>
          <a:prstGeom prst="rect">
            <a:avLst/>
          </a:prstGeom>
          <a:noFill/>
        </p:spPr>
        <p:txBody>
          <a:bodyPr wrap="none" rtlCol="0">
            <a:spAutoFit/>
          </a:bodyPr>
          <a:lstStyle/>
          <a:p>
            <a:r>
              <a:rPr lang="en-GB" sz="2400" dirty="0">
                <a:solidFill>
                  <a:schemeClr val="bg1">
                    <a:lumMod val="85000"/>
                  </a:schemeClr>
                </a:solidFill>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31760" y="1836679"/>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62091" y="2520648"/>
            <a:ext cx="628835" cy="628835"/>
          </a:xfrm>
          <a:prstGeom prst="rect">
            <a:avLst/>
          </a:prstGeom>
        </p:spPr>
      </p:pic>
      <p:pic>
        <p:nvPicPr>
          <p:cNvPr id="18" name="Graphic 17" descr="Checkmark">
            <a:extLst>
              <a:ext uri="{FF2B5EF4-FFF2-40B4-BE49-F238E27FC236}">
                <a16:creationId xmlns:a16="http://schemas.microsoft.com/office/drawing/2014/main" id="{D3AD90FC-3871-455A-8140-C7F813539D8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62090" y="3189580"/>
            <a:ext cx="628835" cy="628835"/>
          </a:xfrm>
          <a:prstGeom prst="rect">
            <a:avLst/>
          </a:prstGeom>
        </p:spPr>
      </p:pic>
      <p:pic>
        <p:nvPicPr>
          <p:cNvPr id="19" name="Graphic 18" descr="Checkmark">
            <a:extLst>
              <a:ext uri="{FF2B5EF4-FFF2-40B4-BE49-F238E27FC236}">
                <a16:creationId xmlns:a16="http://schemas.microsoft.com/office/drawing/2014/main" id="{3C46B667-06FF-4320-BD36-EA0637DF999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62091" y="3892867"/>
            <a:ext cx="628835" cy="628835"/>
          </a:xfrm>
          <a:prstGeom prst="rect">
            <a:avLst/>
          </a:prstGeom>
        </p:spPr>
      </p:pic>
      <p:sp>
        <p:nvSpPr>
          <p:cNvPr id="21" name="Title 1">
            <a:extLst>
              <a:ext uri="{FF2B5EF4-FFF2-40B4-BE49-F238E27FC236}">
                <a16:creationId xmlns:a16="http://schemas.microsoft.com/office/drawing/2014/main" id="{2149DFE3-73CD-4EB2-9D79-4A2DD42D1B73}"/>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1970915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FCE0E45F-1218-45D5-A7AE-CADC0940F816}"/>
              </a:ext>
            </a:extLst>
          </p:cNvPr>
          <p:cNvSpPr>
            <a:spLocks noGrp="1"/>
          </p:cNvSpPr>
          <p:nvPr>
            <p:ph type="title"/>
          </p:nvPr>
        </p:nvSpPr>
        <p:spPr>
          <a:xfrm>
            <a:off x="1187450" y="1341438"/>
            <a:ext cx="7499350" cy="1143000"/>
          </a:xfrm>
        </p:spPr>
        <p:txBody>
          <a:bodyPr anchor="t"/>
          <a:lstStyle/>
          <a:p>
            <a:pPr eaLnBrk="1" hangingPunct="1"/>
            <a:r>
              <a:rPr lang="en-GB" altLang="en-US" dirty="0">
                <a:solidFill>
                  <a:srgbClr val="000000"/>
                </a:solidFill>
                <a:latin typeface="Arial" panose="020B0604020202020204" pitchFamily="34" charset="0"/>
                <a:ea typeface="Microsoft YaHei" panose="020B0503020204020204" pitchFamily="34" charset="-122"/>
              </a:rPr>
              <a:t>Health and safety briefing</a:t>
            </a:r>
            <a:endParaRPr lang="en-GB" altLang="en-US" dirty="0"/>
          </a:p>
        </p:txBody>
      </p:sp>
      <p:sp>
        <p:nvSpPr>
          <p:cNvPr id="3" name="Content Placeholder 2">
            <a:extLst>
              <a:ext uri="{FF2B5EF4-FFF2-40B4-BE49-F238E27FC236}">
                <a16:creationId xmlns:a16="http://schemas.microsoft.com/office/drawing/2014/main" id="{990EE530-169E-4C55-848C-8750CD01DCB6}"/>
              </a:ext>
            </a:extLst>
          </p:cNvPr>
          <p:cNvSpPr>
            <a:spLocks noGrp="1"/>
          </p:cNvSpPr>
          <p:nvPr>
            <p:ph idx="1"/>
          </p:nvPr>
        </p:nvSpPr>
        <p:spPr>
          <a:xfrm>
            <a:off x="457200" y="2205039"/>
            <a:ext cx="8229600" cy="3548648"/>
          </a:xfrm>
        </p:spPr>
        <p:txBody>
          <a:bodyPr rtlCol="0">
            <a:normAutofit fontScale="92500" lnSpcReduction="20000"/>
          </a:bodyPr>
          <a:lstStyle/>
          <a:p>
            <a:pPr marL="432000" indent="-432000" algn="just" defTabSz="449263" eaLnBrk="1" fontAlgn="auto" hangingPunct="1">
              <a:lnSpc>
                <a:spcPct val="93000"/>
              </a:lnSpc>
              <a:spcBef>
                <a:spcPct val="0"/>
              </a:spcBef>
              <a:spcAft>
                <a:spcPts val="0"/>
              </a:spcAft>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000000"/>
                </a:solidFill>
                <a:latin typeface="Arial" charset="0"/>
                <a:ea typeface="Microsoft YaHei" pitchFamily="34" charset="-122"/>
              </a:rPr>
              <a:t>Keep your work station tidy (including the floor around it).</a:t>
            </a:r>
          </a:p>
          <a:p>
            <a:pPr marL="432000" indent="-432000" algn="just" defTabSz="449263" eaLnBrk="1" fontAlgn="auto" hangingPunct="1">
              <a:lnSpc>
                <a:spcPct val="93000"/>
              </a:lnSpc>
              <a:spcBef>
                <a:spcPct val="0"/>
              </a:spcBef>
              <a:spcAft>
                <a:spcPts val="0"/>
              </a:spcAft>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200" dirty="0">
              <a:solidFill>
                <a:srgbClr val="000000"/>
              </a:solidFill>
              <a:latin typeface="Arial" charset="0"/>
              <a:ea typeface="Microsoft YaHei" pitchFamily="34" charset="-122"/>
            </a:endParaRPr>
          </a:p>
          <a:p>
            <a:pPr marL="432000" indent="-432000" algn="just" defTabSz="449263" eaLnBrk="1" fontAlgn="auto" hangingPunct="1">
              <a:lnSpc>
                <a:spcPct val="93000"/>
              </a:lnSpc>
              <a:spcBef>
                <a:spcPct val="0"/>
              </a:spcBef>
              <a:spcAft>
                <a:spcPts val="0"/>
              </a:spcAft>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000000"/>
                </a:solidFill>
                <a:latin typeface="Arial" charset="0"/>
                <a:ea typeface="Microsoft YaHei" pitchFamily="34" charset="-122"/>
              </a:rPr>
              <a:t>Take care with craft knives, hacksaw, scissors and staplers. </a:t>
            </a:r>
          </a:p>
          <a:p>
            <a:pPr marL="432000" indent="-432000" algn="just" defTabSz="449263" eaLnBrk="1" fontAlgn="auto" hangingPunct="1">
              <a:lnSpc>
                <a:spcPct val="93000"/>
              </a:lnSpc>
              <a:spcBef>
                <a:spcPct val="0"/>
              </a:spcBef>
              <a:spcAft>
                <a:spcPts val="0"/>
              </a:spcAft>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200" dirty="0">
              <a:solidFill>
                <a:srgbClr val="000000"/>
              </a:solidFill>
              <a:latin typeface="Arial" charset="0"/>
              <a:ea typeface="Microsoft YaHei" pitchFamily="34" charset="-122"/>
            </a:endParaRPr>
          </a:p>
          <a:p>
            <a:pPr marL="432000" indent="-432000" algn="just" defTabSz="449263">
              <a:lnSpc>
                <a:spcPct val="93000"/>
              </a:lnSpc>
              <a:spcBef>
                <a:spcPct val="0"/>
              </a:spcBef>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000000"/>
                </a:solidFill>
                <a:latin typeface="Arial" charset="0"/>
                <a:ea typeface="Microsoft YaHei" pitchFamily="34" charset="-122"/>
              </a:rPr>
              <a:t>Three people only at the cutting station at any time.</a:t>
            </a:r>
          </a:p>
          <a:p>
            <a:pPr marL="432000" indent="-432000" algn="just" defTabSz="449263">
              <a:lnSpc>
                <a:spcPct val="93000"/>
              </a:lnSpc>
              <a:spcBef>
                <a:spcPct val="0"/>
              </a:spcBef>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200" dirty="0">
              <a:solidFill>
                <a:srgbClr val="000000"/>
              </a:solidFill>
              <a:latin typeface="Arial" charset="0"/>
              <a:ea typeface="Microsoft YaHei" pitchFamily="34" charset="-122"/>
            </a:endParaRPr>
          </a:p>
          <a:p>
            <a:pPr marL="432000" indent="-432000" algn="just" defTabSz="449263">
              <a:lnSpc>
                <a:spcPct val="93000"/>
              </a:lnSpc>
              <a:spcBef>
                <a:spcPct val="0"/>
              </a:spcBef>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000000"/>
                </a:solidFill>
                <a:latin typeface="Arial" charset="0"/>
                <a:ea typeface="Microsoft YaHei" pitchFamily="34" charset="-122"/>
              </a:rPr>
              <a:t>No blades to be left open and no tools to be removed from the cutting station.</a:t>
            </a:r>
          </a:p>
          <a:p>
            <a:pPr marL="457200" indent="-457200" algn="just" defTabSz="449263">
              <a:lnSpc>
                <a:spcPct val="93000"/>
              </a:lnSpc>
              <a:spcBef>
                <a:spcPct val="0"/>
              </a:spcBef>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200" dirty="0">
              <a:solidFill>
                <a:srgbClr val="000000"/>
              </a:solidFill>
              <a:latin typeface="Arial" charset="0"/>
              <a:ea typeface="Microsoft YaHei" pitchFamily="34" charset="-122"/>
            </a:endParaRPr>
          </a:p>
          <a:p>
            <a:pPr marL="432000" indent="-432000" algn="just" defTabSz="449263">
              <a:lnSpc>
                <a:spcPct val="93000"/>
              </a:lnSpc>
              <a:spcBef>
                <a:spcPct val="0"/>
              </a:spcBef>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000000"/>
                </a:solidFill>
                <a:latin typeface="Arial" charset="0"/>
                <a:ea typeface="Microsoft YaHei" pitchFamily="34" charset="-122"/>
              </a:rPr>
              <a:t>Be careful of short circuits.</a:t>
            </a:r>
          </a:p>
          <a:p>
            <a:pPr marL="457200" indent="-457200" algn="just" defTabSz="449263" eaLnBrk="1" fontAlgn="auto" hangingPunct="1">
              <a:lnSpc>
                <a:spcPct val="93000"/>
              </a:lnSpc>
              <a:spcBef>
                <a:spcPct val="0"/>
              </a:spcBef>
              <a:spcAft>
                <a:spcPts val="0"/>
              </a:spcAft>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200" dirty="0">
              <a:solidFill>
                <a:srgbClr val="000000"/>
              </a:solidFill>
              <a:latin typeface="Arial" charset="0"/>
              <a:ea typeface="Microsoft YaHei" pitchFamily="34" charset="-122"/>
            </a:endParaRPr>
          </a:p>
          <a:p>
            <a:pPr marL="432000" indent="-432000" defTabSz="449263" eaLnBrk="1" fontAlgn="auto" hangingPunct="1">
              <a:lnSpc>
                <a:spcPct val="93000"/>
              </a:lnSpc>
              <a:spcBef>
                <a:spcPts val="300"/>
              </a:spcBef>
              <a:spcAft>
                <a:spcPts val="0"/>
              </a:spcAft>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000000"/>
                </a:solidFill>
                <a:latin typeface="Arial" charset="0"/>
                <a:ea typeface="Microsoft YaHei" pitchFamily="34" charset="-122"/>
              </a:rPr>
              <a:t>Report spillages, accidents or potential hazards to the Challenge Leader or STEM Consultant immediately.  </a:t>
            </a:r>
          </a:p>
          <a:p>
            <a:pPr marL="432000" indent="-432000" defTabSz="449263" eaLnBrk="1" fontAlgn="auto" hangingPunct="1">
              <a:lnSpc>
                <a:spcPct val="93000"/>
              </a:lnSpc>
              <a:spcBef>
                <a:spcPct val="0"/>
              </a:spcBef>
              <a:spcAft>
                <a:spcPts val="0"/>
              </a:spcAft>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200" b="1" dirty="0">
              <a:solidFill>
                <a:srgbClr val="000000"/>
              </a:solidFill>
              <a:latin typeface="Arial" charset="0"/>
              <a:ea typeface="Microsoft YaHei" pitchFamily="34" charset="-122"/>
            </a:endParaRPr>
          </a:p>
          <a:p>
            <a:pPr marL="432000" indent="-432000" defTabSz="449263" eaLnBrk="1" fontAlgn="auto" hangingPunct="1">
              <a:lnSpc>
                <a:spcPct val="93000"/>
              </a:lnSpc>
              <a:spcBef>
                <a:spcPct val="0"/>
              </a:spcBef>
              <a:spcAft>
                <a:spcPts val="0"/>
              </a:spcAft>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000000"/>
                </a:solidFill>
                <a:latin typeface="Arial" charset="0"/>
                <a:ea typeface="Microsoft YaHei" pitchFamily="34" charset="-122"/>
              </a:rPr>
              <a:t>No food or drink near work tables, shop or cutting station.</a:t>
            </a:r>
          </a:p>
          <a:p>
            <a:pPr marL="0" indent="0" algn="just" defTabSz="449263" eaLnBrk="1" fontAlgn="auto" hangingPunct="1">
              <a:lnSpc>
                <a:spcPct val="93000"/>
              </a:lnSpc>
              <a:spcBef>
                <a:spcPct val="0"/>
              </a:spcBef>
              <a:spcAft>
                <a:spcPts val="0"/>
              </a:spcAft>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dirty="0"/>
          </a:p>
        </p:txBody>
      </p:sp>
      <p:pic>
        <p:nvPicPr>
          <p:cNvPr id="57348" name="Picture 4">
            <a:extLst>
              <a:ext uri="{FF2B5EF4-FFF2-40B4-BE49-F238E27FC236}">
                <a16:creationId xmlns:a16="http://schemas.microsoft.com/office/drawing/2014/main" id="{3F380F23-C771-479C-B8F1-E70B6E6081B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5263" y="1276350"/>
            <a:ext cx="65563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5920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CECFDD52-10B4-4C86-83C5-746E83C8E3CB}"/>
              </a:ext>
            </a:extLst>
          </p:cNvPr>
          <p:cNvSpPr>
            <a:spLocks noGrp="1"/>
          </p:cNvSpPr>
          <p:nvPr>
            <p:ph type="title"/>
          </p:nvPr>
        </p:nvSpPr>
        <p:spPr>
          <a:xfrm>
            <a:off x="2875540" y="1961325"/>
            <a:ext cx="6012873" cy="1143000"/>
          </a:xfrm>
        </p:spPr>
        <p:txBody>
          <a:bodyPr anchor="t"/>
          <a:lstStyle/>
          <a:p>
            <a:pPr algn="ctr" eaLnBrk="1" hangingPunct="1"/>
            <a:r>
              <a:rPr lang="en-GB" altLang="en-US" b="1" dirty="0">
                <a:latin typeface="Arial" panose="020B0604020202020204" pitchFamily="34" charset="0"/>
              </a:rPr>
              <a:t>Development</a:t>
            </a:r>
            <a:endParaRPr lang="en-GB" altLang="en-US" b="1" dirty="0"/>
          </a:p>
        </p:txBody>
      </p:sp>
      <p:sp>
        <p:nvSpPr>
          <p:cNvPr id="3" name="Content Placeholder 2">
            <a:extLst>
              <a:ext uri="{FF2B5EF4-FFF2-40B4-BE49-F238E27FC236}">
                <a16:creationId xmlns:a16="http://schemas.microsoft.com/office/drawing/2014/main" id="{628AA0BE-CA46-4BE2-9A17-C3D33F08C3F9}"/>
              </a:ext>
            </a:extLst>
          </p:cNvPr>
          <p:cNvSpPr>
            <a:spLocks noGrp="1"/>
          </p:cNvSpPr>
          <p:nvPr>
            <p:ph idx="1"/>
          </p:nvPr>
        </p:nvSpPr>
        <p:spPr>
          <a:xfrm>
            <a:off x="658813" y="2600085"/>
            <a:ext cx="8229600" cy="3302240"/>
          </a:xfrm>
        </p:spPr>
        <p:txBody>
          <a:bodyPr rtlCol="0">
            <a:normAutofit/>
          </a:bodyPr>
          <a:lstStyle/>
          <a:p>
            <a:pPr marL="0" indent="0" algn="ctr" defTabSz="449263" eaLnBrk="1" fontAlgn="auto" hangingPunct="1">
              <a:spcBef>
                <a:spcPct val="0"/>
              </a:spcBef>
              <a:spcAft>
                <a:spcPts val="0"/>
              </a:spcAft>
              <a:buSzPct val="100000"/>
              <a:buFont typeface="Arial" panose="020B0604020202020204" pitchFamily="34" charset="0"/>
              <a:buNone/>
              <a:tabLst>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endParaRPr lang="en-GB" sz="1600" b="1" u="sng" dirty="0">
              <a:solidFill>
                <a:srgbClr val="000000"/>
              </a:solidFill>
              <a:latin typeface="Arial" charset="0"/>
              <a:ea typeface="Microsoft YaHei"/>
            </a:endParaRPr>
          </a:p>
          <a:p>
            <a:pPr marL="0" indent="0" algn="ctr" defTabSz="449263" eaLnBrk="1" fontAlgn="auto" hangingPunct="1">
              <a:spcBef>
                <a:spcPct val="0"/>
              </a:spcBef>
              <a:spcAft>
                <a:spcPts val="0"/>
              </a:spcAft>
              <a:buSzPct val="100000"/>
              <a:buFont typeface="Arial" panose="020B0604020202020204" pitchFamily="34" charset="0"/>
              <a:buNone/>
              <a:tabLst>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endParaRPr lang="en-GB" sz="1600" b="1" u="sng" dirty="0">
              <a:solidFill>
                <a:srgbClr val="000000"/>
              </a:solidFill>
              <a:latin typeface="Arial" charset="0"/>
              <a:ea typeface="Microsoft YaHei"/>
            </a:endParaRPr>
          </a:p>
          <a:p>
            <a:pPr marL="0" indent="0" algn="ctr" defTabSz="449263" eaLnBrk="1" fontAlgn="auto" hangingPunct="1">
              <a:spcBef>
                <a:spcPct val="0"/>
              </a:spcBef>
              <a:spcAft>
                <a:spcPts val="0"/>
              </a:spcAft>
              <a:buSzPct val="100000"/>
              <a:buFont typeface="Arial" panose="020B0604020202020204" pitchFamily="34" charset="0"/>
              <a:buNone/>
              <a:tabLst>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endParaRPr lang="en-GB" sz="1600" b="1" u="sng" dirty="0">
              <a:solidFill>
                <a:srgbClr val="000000"/>
              </a:solidFill>
              <a:latin typeface="Arial" charset="0"/>
              <a:ea typeface="Microsoft YaHei"/>
            </a:endParaRPr>
          </a:p>
          <a:p>
            <a:pPr marL="0" indent="0" algn="ctr" defTabSz="449263" eaLnBrk="1" fontAlgn="auto" hangingPunct="1">
              <a:spcBef>
                <a:spcPct val="0"/>
              </a:spcBef>
              <a:spcAft>
                <a:spcPts val="0"/>
              </a:spcAft>
              <a:buSzPct val="100000"/>
              <a:buFont typeface="Arial" panose="020B0604020202020204" pitchFamily="34" charset="0"/>
              <a:buNone/>
              <a:tabLst>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endParaRPr lang="en-GB" sz="1600" b="1" u="sng" dirty="0">
              <a:solidFill>
                <a:srgbClr val="000000"/>
              </a:solidFill>
              <a:latin typeface="Arial" charset="0"/>
              <a:ea typeface="Microsoft YaHei"/>
            </a:endParaRPr>
          </a:p>
          <a:p>
            <a:pPr marL="0" indent="0" algn="ctr" defTabSz="449263" eaLnBrk="1" fontAlgn="auto" hangingPunct="1">
              <a:spcBef>
                <a:spcPct val="0"/>
              </a:spcBef>
              <a:spcAft>
                <a:spcPts val="0"/>
              </a:spcAft>
              <a:buSzPct val="100000"/>
              <a:buFont typeface="Arial" panose="020B0604020202020204" pitchFamily="34" charset="0"/>
              <a:buNone/>
              <a:tabLst>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endParaRPr lang="en-GB" sz="1600" b="1" u="sng" dirty="0">
              <a:solidFill>
                <a:srgbClr val="000000"/>
              </a:solidFill>
              <a:latin typeface="Arial" charset="0"/>
              <a:ea typeface="Microsoft YaHei"/>
            </a:endParaRPr>
          </a:p>
          <a:p>
            <a:pPr marL="285750" indent="-285750" defTabSz="449263" eaLnBrk="1" fontAlgn="auto" hangingPunct="1">
              <a:spcBef>
                <a:spcPts val="600"/>
              </a:spcBef>
              <a:spcAft>
                <a:spcPts val="600"/>
              </a:spcAft>
              <a:buSzPct val="100000"/>
              <a:tabLst>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lang="en-GB" sz="2200" dirty="0">
                <a:solidFill>
                  <a:srgbClr val="000000"/>
                </a:solidFill>
                <a:latin typeface="Arial" charset="0"/>
                <a:ea typeface="Microsoft YaHei"/>
              </a:rPr>
              <a:t>Hand in your apprenticeship pack to begin using the shop.</a:t>
            </a:r>
          </a:p>
          <a:p>
            <a:pPr marL="285750" indent="-285750" defTabSz="449263" eaLnBrk="1" fontAlgn="auto" hangingPunct="1">
              <a:spcBef>
                <a:spcPts val="600"/>
              </a:spcBef>
              <a:spcAft>
                <a:spcPts val="600"/>
              </a:spcAft>
              <a:buSzPct val="100000"/>
              <a:tabLst>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lang="en-GB" sz="2200" dirty="0">
                <a:solidFill>
                  <a:srgbClr val="000000"/>
                </a:solidFill>
                <a:latin typeface="Arial" charset="0"/>
                <a:ea typeface="Microsoft YaHei"/>
              </a:rPr>
              <a:t>Begin to develop your product.</a:t>
            </a:r>
          </a:p>
          <a:p>
            <a:pPr marL="285750" indent="-285750" defTabSz="449263" eaLnBrk="1" fontAlgn="auto" hangingPunct="1">
              <a:spcBef>
                <a:spcPts val="600"/>
              </a:spcBef>
              <a:spcAft>
                <a:spcPts val="600"/>
              </a:spcAft>
              <a:buSzPct val="100000"/>
              <a:tabLst>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lang="en-GB" sz="2200" dirty="0">
                <a:solidFill>
                  <a:srgbClr val="000000"/>
                </a:solidFill>
                <a:latin typeface="Arial" charset="0"/>
                <a:ea typeface="Microsoft YaHei"/>
              </a:rPr>
              <a:t>Remember to go back to your Planning sheet to make sure it is completed.</a:t>
            </a:r>
          </a:p>
        </p:txBody>
      </p:sp>
      <p:grpSp>
        <p:nvGrpSpPr>
          <p:cNvPr id="5" name="Group 4">
            <a:extLst>
              <a:ext uri="{FF2B5EF4-FFF2-40B4-BE49-F238E27FC236}">
                <a16:creationId xmlns:a16="http://schemas.microsoft.com/office/drawing/2014/main" id="{8AB21C78-54ED-4E3D-9CCA-D4D5D807B3B8}"/>
              </a:ext>
            </a:extLst>
          </p:cNvPr>
          <p:cNvGrpSpPr/>
          <p:nvPr/>
        </p:nvGrpSpPr>
        <p:grpSpPr>
          <a:xfrm rot="19693227">
            <a:off x="-62133" y="960493"/>
            <a:ext cx="2666546" cy="2394858"/>
            <a:chOff x="6124766" y="2329542"/>
            <a:chExt cx="2666546" cy="2394858"/>
          </a:xfrm>
        </p:grpSpPr>
        <p:cxnSp>
          <p:nvCxnSpPr>
            <p:cNvPr id="6" name="Straight Connector 5">
              <a:extLst>
                <a:ext uri="{FF2B5EF4-FFF2-40B4-BE49-F238E27FC236}">
                  <a16:creationId xmlns:a16="http://schemas.microsoft.com/office/drawing/2014/main" id="{5A80C576-343B-4D17-9B0C-632F322AC0C5}"/>
                </a:ext>
              </a:extLst>
            </p:cNvPr>
            <p:cNvCxnSpPr>
              <a:cxnSpLocks/>
            </p:cNvCxnSpPr>
            <p:nvPr/>
          </p:nvCxnSpPr>
          <p:spPr>
            <a:xfrm flipV="1">
              <a:off x="6527615" y="2368731"/>
              <a:ext cx="1205596" cy="85169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176205F-87AC-46BF-B15C-94299523763C}"/>
                </a:ext>
              </a:extLst>
            </p:cNvPr>
            <p:cNvCxnSpPr>
              <a:cxnSpLocks/>
            </p:cNvCxnSpPr>
            <p:nvPr/>
          </p:nvCxnSpPr>
          <p:spPr>
            <a:xfrm>
              <a:off x="7733211" y="2368731"/>
              <a:ext cx="931818" cy="129757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EA24D640-6BA4-4F70-93A0-6E43A25A560C}"/>
                </a:ext>
              </a:extLst>
            </p:cNvPr>
            <p:cNvSpPr/>
            <p:nvPr/>
          </p:nvSpPr>
          <p:spPr>
            <a:xfrm flipH="1" flipV="1">
              <a:off x="7652503" y="2329542"/>
              <a:ext cx="139337" cy="143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68974C8D-930D-4285-A712-1B2E1C528986}"/>
                </a:ext>
              </a:extLst>
            </p:cNvPr>
            <p:cNvSpPr/>
            <p:nvPr/>
          </p:nvSpPr>
          <p:spPr>
            <a:xfrm rot="685343">
              <a:off x="6124766" y="3428999"/>
              <a:ext cx="2666546" cy="1295401"/>
            </a:xfrm>
            <a:prstGeom prst="roundRect">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C67C5A9-7B76-41A1-B25E-D85ACB38FA3F}"/>
                </a:ext>
              </a:extLst>
            </p:cNvPr>
            <p:cNvSpPr/>
            <p:nvPr/>
          </p:nvSpPr>
          <p:spPr>
            <a:xfrm rot="686112">
              <a:off x="6199356" y="3699212"/>
              <a:ext cx="2545375" cy="646331"/>
            </a:xfrm>
            <a:prstGeom prst="rect">
              <a:avLst/>
            </a:prstGeom>
            <a:noFill/>
          </p:spPr>
          <p:txBody>
            <a:bodyPr wrap="squar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Shop open</a:t>
              </a:r>
            </a:p>
          </p:txBody>
        </p:sp>
      </p:grpSp>
    </p:spTree>
    <p:extLst>
      <p:ext uri="{BB962C8B-B14F-4D97-AF65-F5344CB8AC3E}">
        <p14:creationId xmlns:p14="http://schemas.microsoft.com/office/powerpoint/2010/main" val="2765567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a:extLst>
              <a:ext uri="{FF2B5EF4-FFF2-40B4-BE49-F238E27FC236}">
                <a16:creationId xmlns:a16="http://schemas.microsoft.com/office/drawing/2014/main" id="{041C76DD-82FD-4305-AE36-9125E68B19AA}"/>
              </a:ext>
            </a:extLst>
          </p:cNvPr>
          <p:cNvSpPr>
            <a:spLocks noGrp="1"/>
          </p:cNvSpPr>
          <p:nvPr>
            <p:ph idx="1"/>
          </p:nvPr>
        </p:nvSpPr>
        <p:spPr>
          <a:xfrm>
            <a:off x="628650" y="2781583"/>
            <a:ext cx="7886700" cy="1280088"/>
          </a:xfrm>
        </p:spPr>
        <p:txBody>
          <a:bodyPr/>
          <a:lstStyle/>
          <a:p>
            <a:pPr marL="0" indent="0" algn="ctr" eaLnBrk="1" hangingPunct="1">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4000" b="1" dirty="0">
                <a:latin typeface="Arial" panose="020B0604020202020204" pitchFamily="34" charset="0"/>
              </a:rPr>
              <a:t>Morning break</a:t>
            </a:r>
          </a:p>
        </p:txBody>
      </p:sp>
    </p:spTree>
    <p:extLst>
      <p:ext uri="{BB962C8B-B14F-4D97-AF65-F5344CB8AC3E}">
        <p14:creationId xmlns:p14="http://schemas.microsoft.com/office/powerpoint/2010/main" val="1882327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DEB4D4F9-B6E5-4709-9D7F-3546402DF108}"/>
              </a:ext>
            </a:extLst>
          </p:cNvPr>
          <p:cNvSpPr>
            <a:spLocks noGrp="1"/>
          </p:cNvSpPr>
          <p:nvPr>
            <p:ph type="title"/>
          </p:nvPr>
        </p:nvSpPr>
        <p:spPr>
          <a:xfrm>
            <a:off x="628650" y="1350736"/>
            <a:ext cx="7886700" cy="971550"/>
          </a:xfrm>
          <a:solidFill>
            <a:srgbClr val="66FF33"/>
          </a:solidFill>
        </p:spPr>
        <p:txBody>
          <a:bodyPr anchor="t"/>
          <a:lstStyle/>
          <a:p>
            <a:pPr algn="ctr" eaLnBrk="1" hangingPunct="1"/>
            <a:r>
              <a:rPr lang="en-GB" altLang="en-US" dirty="0">
                <a:latin typeface="Arial" panose="020B0604020202020204" pitchFamily="34" charset="0"/>
              </a:rPr>
              <a:t>Event Log Entry 1</a:t>
            </a:r>
            <a:endParaRPr lang="en-GB" altLang="en-US" dirty="0"/>
          </a:p>
        </p:txBody>
      </p:sp>
      <p:sp>
        <p:nvSpPr>
          <p:cNvPr id="77827" name="Content Placeholder 2">
            <a:extLst>
              <a:ext uri="{FF2B5EF4-FFF2-40B4-BE49-F238E27FC236}">
                <a16:creationId xmlns:a16="http://schemas.microsoft.com/office/drawing/2014/main" id="{E80D1957-707A-4675-8C58-BECF461AEFCD}"/>
              </a:ext>
            </a:extLst>
          </p:cNvPr>
          <p:cNvSpPr>
            <a:spLocks noGrp="1"/>
          </p:cNvSpPr>
          <p:nvPr>
            <p:ph idx="1"/>
          </p:nvPr>
        </p:nvSpPr>
        <p:spPr>
          <a:xfrm>
            <a:off x="457200" y="2461147"/>
            <a:ext cx="8229600" cy="3221196"/>
          </a:xfrm>
        </p:spPr>
        <p:txBody>
          <a:bodyPr>
            <a:normAutofit fontScale="92500" lnSpcReduction="10000"/>
          </a:bodyPr>
          <a:lstStyle/>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Record your engineering developments during this period. Include how your team has worked and what problems you have faced and how you have solved these. </a:t>
            </a:r>
          </a:p>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GB" altLang="en-US" sz="2200" dirty="0">
              <a:solidFill>
                <a:srgbClr val="000000"/>
              </a:solidFill>
              <a:latin typeface="Arial" panose="020B0604020202020204" pitchFamily="34" charset="0"/>
              <a:ea typeface="Microsoft YaHei" panose="020B0503020204020204" pitchFamily="34" charset="-122"/>
            </a:endParaRPr>
          </a:p>
          <a:p>
            <a:pPr marL="352425" defTabSz="449263">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Be specific.</a:t>
            </a:r>
          </a:p>
          <a:p>
            <a:pPr marL="9525" indent="0" defTabSz="449263" eaLnBrk="1" hangingPunct="1">
              <a:lnSpc>
                <a:spcPct val="150000"/>
              </a:lnSpc>
              <a:spcBef>
                <a:spcPct val="0"/>
              </a:spcBef>
              <a:buClr>
                <a:srgbClr val="000000"/>
              </a:buClr>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GB" altLang="en-US" sz="2200" dirty="0">
              <a:solidFill>
                <a:srgbClr val="000000"/>
              </a:solidFill>
              <a:latin typeface="Arial" panose="020B0604020202020204" pitchFamily="34" charset="0"/>
              <a:ea typeface="Microsoft YaHei" panose="020B0503020204020204" pitchFamily="34" charset="-122"/>
            </a:endParaRPr>
          </a:p>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Be honest and accurate.</a:t>
            </a:r>
          </a:p>
        </p:txBody>
      </p:sp>
    </p:spTree>
    <p:extLst>
      <p:ext uri="{BB962C8B-B14F-4D97-AF65-F5344CB8AC3E}">
        <p14:creationId xmlns:p14="http://schemas.microsoft.com/office/powerpoint/2010/main" val="1905751568"/>
      </p:ext>
    </p:extLst>
  </p:cSld>
  <p:clrMapOvr>
    <a:masterClrMapping/>
  </p:clrMapOvr>
  <mc:AlternateContent xmlns:mc="http://schemas.openxmlformats.org/markup-compatibility/2006" xmlns:p14="http://schemas.microsoft.com/office/powerpoint/2010/main">
    <mc:Choice Requires="p14">
      <p:transition spd="slow" p14:dur="2000" advClick="0" advTm="86399000">
        <p:sndAc>
          <p:stSnd>
            <p:snd r:embed="rId3" name="drumroll.wav"/>
          </p:stSnd>
        </p:sndAc>
      </p:transition>
    </mc:Choice>
    <mc:Fallback xmlns="">
      <p:transition spd="slow" advClick="0" advTm="86399000">
        <p:sndAc>
          <p:stSnd>
            <p:snd r:embed="rId4" name="drumroll.wav"/>
          </p:stSnd>
        </p:sndAc>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Content Placeholder 2">
            <a:extLst>
              <a:ext uri="{FF2B5EF4-FFF2-40B4-BE49-F238E27FC236}">
                <a16:creationId xmlns:a16="http://schemas.microsoft.com/office/drawing/2014/main" id="{E80D1957-707A-4675-8C58-BECF461AEFCD}"/>
              </a:ext>
            </a:extLst>
          </p:cNvPr>
          <p:cNvSpPr>
            <a:spLocks noGrp="1"/>
          </p:cNvSpPr>
          <p:nvPr>
            <p:ph idx="1"/>
          </p:nvPr>
        </p:nvSpPr>
        <p:spPr>
          <a:xfrm>
            <a:off x="457200" y="2461147"/>
            <a:ext cx="8229600" cy="3253853"/>
          </a:xfrm>
        </p:spPr>
        <p:txBody>
          <a:bodyPr>
            <a:normAutofit fontScale="92500"/>
          </a:bodyPr>
          <a:lstStyle/>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Record your engineering developments during this period. Include how your team has worked and what problems you have faced and how you have solved these. </a:t>
            </a:r>
          </a:p>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GB" altLang="en-US" sz="2200" dirty="0">
              <a:solidFill>
                <a:srgbClr val="000000"/>
              </a:solidFill>
              <a:latin typeface="Arial" panose="020B0604020202020204" pitchFamily="34" charset="0"/>
              <a:ea typeface="Microsoft YaHei" panose="020B0503020204020204" pitchFamily="34" charset="-122"/>
            </a:endParaRPr>
          </a:p>
          <a:p>
            <a:pPr marL="352425" defTabSz="449263">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Be specific.</a:t>
            </a:r>
          </a:p>
          <a:p>
            <a:pPr marL="9525" indent="0" defTabSz="449263" eaLnBrk="1" hangingPunct="1">
              <a:lnSpc>
                <a:spcPct val="150000"/>
              </a:lnSpc>
              <a:spcBef>
                <a:spcPct val="0"/>
              </a:spcBef>
              <a:buClr>
                <a:srgbClr val="000000"/>
              </a:buClr>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GB" altLang="en-US" sz="2200" dirty="0">
              <a:solidFill>
                <a:srgbClr val="000000"/>
              </a:solidFill>
              <a:latin typeface="Arial" panose="020B0604020202020204" pitchFamily="34" charset="0"/>
              <a:ea typeface="Microsoft YaHei" panose="020B0503020204020204" pitchFamily="34" charset="-122"/>
            </a:endParaRPr>
          </a:p>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Be honest and accurate.</a:t>
            </a:r>
          </a:p>
        </p:txBody>
      </p:sp>
      <p:sp>
        <p:nvSpPr>
          <p:cNvPr id="4" name="Title 1">
            <a:extLst>
              <a:ext uri="{FF2B5EF4-FFF2-40B4-BE49-F238E27FC236}">
                <a16:creationId xmlns:a16="http://schemas.microsoft.com/office/drawing/2014/main" id="{96864C48-CDAC-46CE-AAC4-3D80BC2EA971}"/>
              </a:ext>
            </a:extLst>
          </p:cNvPr>
          <p:cNvSpPr txBox="1">
            <a:spLocks/>
          </p:cNvSpPr>
          <p:nvPr/>
        </p:nvSpPr>
        <p:spPr>
          <a:xfrm>
            <a:off x="628650" y="1417638"/>
            <a:ext cx="7886700" cy="971550"/>
          </a:xfrm>
          <a:prstGeom prst="rect">
            <a:avLst/>
          </a:prstGeom>
          <a:solidFill>
            <a:srgbClr val="FFFF00"/>
          </a:solidFill>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altLang="en-US" dirty="0">
                <a:latin typeface="Arial" panose="020B0604020202020204" pitchFamily="34" charset="0"/>
              </a:rPr>
              <a:t>Event Log Entry 2</a:t>
            </a:r>
            <a:endParaRPr lang="en-GB" altLang="en-US" dirty="0"/>
          </a:p>
        </p:txBody>
      </p:sp>
    </p:spTree>
    <p:extLst>
      <p:ext uri="{BB962C8B-B14F-4D97-AF65-F5344CB8AC3E}">
        <p14:creationId xmlns:p14="http://schemas.microsoft.com/office/powerpoint/2010/main" val="2633219766"/>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drumroll.wav"/>
          </p:stSnd>
        </p:sndAc>
      </p:transition>
    </mc:Choice>
    <mc:Fallback xmlns="">
      <p:transition spd="slow">
        <p:sndAc>
          <p:stSnd>
            <p:snd r:embed="rId4" name="drumroll.wav"/>
          </p:stSnd>
        </p:sndAc>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DEB4D4F9-B6E5-4709-9D7F-3546402DF108}"/>
              </a:ext>
            </a:extLst>
          </p:cNvPr>
          <p:cNvSpPr>
            <a:spLocks noGrp="1"/>
          </p:cNvSpPr>
          <p:nvPr>
            <p:ph type="title"/>
          </p:nvPr>
        </p:nvSpPr>
        <p:spPr>
          <a:xfrm>
            <a:off x="628650" y="1292678"/>
            <a:ext cx="7886700" cy="971550"/>
          </a:xfrm>
          <a:solidFill>
            <a:srgbClr val="FFC000"/>
          </a:solidFill>
        </p:spPr>
        <p:txBody>
          <a:bodyPr anchor="t"/>
          <a:lstStyle/>
          <a:p>
            <a:pPr algn="ctr" eaLnBrk="1" hangingPunct="1"/>
            <a:r>
              <a:rPr lang="en-GB" altLang="en-US" dirty="0">
                <a:latin typeface="Arial" panose="020B0604020202020204" pitchFamily="34" charset="0"/>
              </a:rPr>
              <a:t>Event Log Entry 3</a:t>
            </a:r>
            <a:endParaRPr lang="en-GB" altLang="en-US" dirty="0"/>
          </a:p>
        </p:txBody>
      </p:sp>
      <p:sp>
        <p:nvSpPr>
          <p:cNvPr id="77827" name="Content Placeholder 2">
            <a:extLst>
              <a:ext uri="{FF2B5EF4-FFF2-40B4-BE49-F238E27FC236}">
                <a16:creationId xmlns:a16="http://schemas.microsoft.com/office/drawing/2014/main" id="{E80D1957-707A-4675-8C58-BECF461AEFCD}"/>
              </a:ext>
            </a:extLst>
          </p:cNvPr>
          <p:cNvSpPr>
            <a:spLocks noGrp="1"/>
          </p:cNvSpPr>
          <p:nvPr>
            <p:ph idx="1"/>
          </p:nvPr>
        </p:nvSpPr>
        <p:spPr>
          <a:xfrm>
            <a:off x="457200" y="2461147"/>
            <a:ext cx="8229600" cy="3104175"/>
          </a:xfrm>
        </p:spPr>
        <p:txBody>
          <a:bodyPr>
            <a:normAutofit fontScale="92500" lnSpcReduction="10000"/>
          </a:bodyPr>
          <a:lstStyle/>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Record your engineering developments during this period. Include how your team has worked and what problems you have faced and how you have solved these. </a:t>
            </a:r>
          </a:p>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GB" altLang="en-US" sz="2200" dirty="0">
              <a:solidFill>
                <a:srgbClr val="000000"/>
              </a:solidFill>
              <a:latin typeface="Arial" panose="020B0604020202020204" pitchFamily="34" charset="0"/>
              <a:ea typeface="Microsoft YaHei" panose="020B0503020204020204" pitchFamily="34" charset="-122"/>
            </a:endParaRPr>
          </a:p>
          <a:p>
            <a:pPr marL="352425" defTabSz="449263">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Be specific.</a:t>
            </a:r>
          </a:p>
          <a:p>
            <a:pPr marL="9525" indent="0" defTabSz="449263" eaLnBrk="1" hangingPunct="1">
              <a:lnSpc>
                <a:spcPct val="150000"/>
              </a:lnSpc>
              <a:spcBef>
                <a:spcPct val="0"/>
              </a:spcBef>
              <a:buClr>
                <a:srgbClr val="000000"/>
              </a:buClr>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GB" altLang="en-US" sz="2200" dirty="0">
              <a:solidFill>
                <a:srgbClr val="000000"/>
              </a:solidFill>
              <a:latin typeface="Arial" panose="020B0604020202020204" pitchFamily="34" charset="0"/>
              <a:ea typeface="Microsoft YaHei" panose="020B0503020204020204" pitchFamily="34" charset="-122"/>
            </a:endParaRPr>
          </a:p>
          <a:p>
            <a:pPr marL="352425" defTabSz="449263" eaLnBrk="1" hangingPunct="1">
              <a:lnSpc>
                <a:spcPct val="150000"/>
              </a:lnSpc>
              <a:spcBef>
                <a:spcPct val="0"/>
              </a:spcBef>
              <a:buClr>
                <a:srgbClr val="000000"/>
              </a:buCl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Be honest and accurate.</a:t>
            </a:r>
          </a:p>
        </p:txBody>
      </p:sp>
    </p:spTree>
    <p:extLst>
      <p:ext uri="{BB962C8B-B14F-4D97-AF65-F5344CB8AC3E}">
        <p14:creationId xmlns:p14="http://schemas.microsoft.com/office/powerpoint/2010/main" val="2682870396"/>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drumroll.wav"/>
          </p:stSnd>
        </p:sndAc>
      </p:transition>
    </mc:Choice>
    <mc:Fallback xmlns="">
      <p:transition spd="slow">
        <p:sndAc>
          <p:stSnd>
            <p:snd r:embed="rId4" name="drumroll.wav"/>
          </p:stSnd>
        </p:sndAc>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floor, indoor, wall, sitting&#10;&#10;Description automatically generated">
            <a:extLst>
              <a:ext uri="{FF2B5EF4-FFF2-40B4-BE49-F238E27FC236}">
                <a16:creationId xmlns:a16="http://schemas.microsoft.com/office/drawing/2014/main" id="{6AE8B687-4B1B-4209-A9BB-4059EA80F562}"/>
              </a:ext>
            </a:extLst>
          </p:cNvPr>
          <p:cNvPicPr>
            <a:picLocks noChangeAspect="1"/>
          </p:cNvPicPr>
          <p:nvPr/>
        </p:nvPicPr>
        <p:blipFill rotWithShape="1">
          <a:blip r:embed="rId4" cstate="email">
            <a:extLst>
              <a:ext uri="{28A0092B-C50C-407E-A947-70E740481C1C}">
                <a14:useLocalDpi xmlns:a14="http://schemas.microsoft.com/office/drawing/2010/main"/>
              </a:ext>
              <a:ext uri="{837473B0-CC2E-450A-ABE3-18F120FF3D39}">
                <a1611:picAttrSrcUrl xmlns:a1611="http://schemas.microsoft.com/office/drawing/2016/11/main" r:id="rId5"/>
              </a:ext>
            </a:extLst>
          </a:blip>
          <a:srcRect/>
          <a:stretch/>
        </p:blipFill>
        <p:spPr>
          <a:xfrm>
            <a:off x="921657" y="966952"/>
            <a:ext cx="7300685" cy="5117515"/>
          </a:xfrm>
          <a:prstGeom prst="rect">
            <a:avLst/>
          </a:prstGeom>
        </p:spPr>
      </p:pic>
      <p:sp>
        <p:nvSpPr>
          <p:cNvPr id="9" name="Content Placeholder 2">
            <a:extLst>
              <a:ext uri="{FF2B5EF4-FFF2-40B4-BE49-F238E27FC236}">
                <a16:creationId xmlns:a16="http://schemas.microsoft.com/office/drawing/2014/main" id="{CEFE685F-E3BB-467D-ADA5-D901556D47BD}"/>
              </a:ext>
            </a:extLst>
          </p:cNvPr>
          <p:cNvSpPr txBox="1">
            <a:spLocks/>
          </p:cNvSpPr>
          <p:nvPr/>
        </p:nvSpPr>
        <p:spPr>
          <a:xfrm>
            <a:off x="2278742" y="993867"/>
            <a:ext cx="4754447" cy="311655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3825" indent="0" algn="ctr" defTabSz="449263">
              <a:lnSpc>
                <a:spcPct val="150000"/>
              </a:lnSpc>
              <a:spcBef>
                <a:spcPct val="0"/>
              </a:spcBef>
              <a:buClr>
                <a:srgbClr val="000000"/>
              </a:buClr>
              <a:buFont typeface="Arial" panose="020B0604020202020204" pitchFamily="34" charset="0"/>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4100" b="1" dirty="0">
                <a:latin typeface="Arial" panose="020B0604020202020204" pitchFamily="34" charset="0"/>
              </a:rPr>
              <a:t>Presentation briefing</a:t>
            </a:r>
            <a:endParaRPr lang="en-GB" altLang="en-US" sz="2200" dirty="0">
              <a:solidFill>
                <a:srgbClr val="000000"/>
              </a:solidFill>
              <a:latin typeface="Arial" panose="020B0604020202020204" pitchFamily="34" charset="0"/>
              <a:ea typeface="Microsoft YaHei" panose="020B0503020204020204" pitchFamily="34" charset="-122"/>
            </a:endParaRPr>
          </a:p>
          <a:p>
            <a:pPr marL="179388" indent="-179388" defTabSz="449263">
              <a:lnSpc>
                <a:spcPct val="150000"/>
              </a:lnSpc>
              <a:spcBef>
                <a:spcPts val="1200"/>
              </a:spcBef>
              <a:buClr>
                <a:srgbClr val="000000"/>
              </a:buCl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5 minutes, maximum, to present.</a:t>
            </a:r>
          </a:p>
          <a:p>
            <a:pPr marL="179388" indent="-179388" defTabSz="449263">
              <a:lnSpc>
                <a:spcPct val="150000"/>
              </a:lnSpc>
              <a:spcBef>
                <a:spcPct val="0"/>
              </a:spcBef>
              <a:buClr>
                <a:srgbClr val="000000"/>
              </a:buCl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Look at the assessment criteria and write notes.</a:t>
            </a:r>
          </a:p>
          <a:p>
            <a:pPr marL="179388" indent="-179388" defTabSz="449263">
              <a:lnSpc>
                <a:spcPct val="150000"/>
              </a:lnSpc>
              <a:spcBef>
                <a:spcPct val="0"/>
              </a:spcBef>
              <a:buClr>
                <a:srgbClr val="000000"/>
              </a:buCl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Demonstrate and explain how your prototype works.</a:t>
            </a:r>
          </a:p>
          <a:p>
            <a:pPr marL="179388" indent="-179388" defTabSz="449263">
              <a:lnSpc>
                <a:spcPct val="150000"/>
              </a:lnSpc>
              <a:spcBef>
                <a:spcPct val="0"/>
              </a:spcBef>
              <a:buClr>
                <a:srgbClr val="000000"/>
              </a:buCl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GB" altLang="en-US" sz="2200" dirty="0">
                <a:solidFill>
                  <a:srgbClr val="000000"/>
                </a:solidFill>
                <a:latin typeface="Arial" panose="020B0604020202020204" pitchFamily="34" charset="0"/>
                <a:ea typeface="Microsoft YaHei" panose="020B0503020204020204" pitchFamily="34" charset="-122"/>
              </a:rPr>
              <a:t>Make it interesting.</a:t>
            </a:r>
          </a:p>
        </p:txBody>
      </p:sp>
    </p:spTree>
    <p:extLst>
      <p:ext uri="{BB962C8B-B14F-4D97-AF65-F5344CB8AC3E}">
        <p14:creationId xmlns:p14="http://schemas.microsoft.com/office/powerpoint/2010/main" val="8894617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drumroll.wav"/>
          </p:stSnd>
        </p:sndAc>
      </p:transition>
    </mc:Choice>
    <mc:Fallback xmlns="">
      <p:transition spd="slow">
        <p:sndAc>
          <p:stSnd>
            <p:snd r:embed="rId6" name="drumroll.wav"/>
          </p:stSnd>
        </p:sndAc>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DEB4D4F9-B6E5-4709-9D7F-3546402DF108}"/>
              </a:ext>
            </a:extLst>
          </p:cNvPr>
          <p:cNvSpPr>
            <a:spLocks noGrp="1"/>
          </p:cNvSpPr>
          <p:nvPr>
            <p:ph type="title"/>
          </p:nvPr>
        </p:nvSpPr>
        <p:spPr>
          <a:xfrm>
            <a:off x="628650" y="1239534"/>
            <a:ext cx="7886700" cy="971550"/>
          </a:xfrm>
        </p:spPr>
        <p:txBody>
          <a:bodyPr anchor="t"/>
          <a:lstStyle/>
          <a:p>
            <a:pPr algn="ctr" eaLnBrk="1" hangingPunct="1"/>
            <a:r>
              <a:rPr lang="en-GB" altLang="en-US" dirty="0">
                <a:latin typeface="Arial" panose="020B0604020202020204" pitchFamily="34" charset="0"/>
              </a:rPr>
              <a:t>Engineering Priorities </a:t>
            </a:r>
            <a:endParaRPr lang="en-GB" altLang="en-US" dirty="0"/>
          </a:p>
        </p:txBody>
      </p:sp>
      <p:sp>
        <p:nvSpPr>
          <p:cNvPr id="77827" name="Content Placeholder 2">
            <a:extLst>
              <a:ext uri="{FF2B5EF4-FFF2-40B4-BE49-F238E27FC236}">
                <a16:creationId xmlns:a16="http://schemas.microsoft.com/office/drawing/2014/main" id="{E80D1957-707A-4675-8C58-BECF461AEFCD}"/>
              </a:ext>
            </a:extLst>
          </p:cNvPr>
          <p:cNvSpPr>
            <a:spLocks noGrp="1"/>
          </p:cNvSpPr>
          <p:nvPr>
            <p:ph idx="1"/>
          </p:nvPr>
        </p:nvSpPr>
        <p:spPr>
          <a:xfrm>
            <a:off x="4335193" y="2507672"/>
            <a:ext cx="4707208" cy="3269249"/>
          </a:xfrm>
        </p:spPr>
        <p:txBody>
          <a:bodyPr>
            <a:normAutofit/>
          </a:bodyPr>
          <a:lstStyle/>
          <a:p>
            <a:pPr marL="0" indent="0">
              <a:spcAft>
                <a:spcPts val="0"/>
              </a:spcAft>
              <a:buNone/>
            </a:pPr>
            <a:r>
              <a:rPr lang="en-GB" sz="2200" dirty="0">
                <a:latin typeface="Arial" panose="020B0604020202020204" pitchFamily="34" charset="0"/>
                <a:ea typeface="Times New Roman" panose="02020603050405020304" pitchFamily="18" charset="0"/>
                <a:cs typeface="Times New Roman" panose="02020603050405020304" pitchFamily="18" charset="0"/>
              </a:rPr>
              <a:t>List your engineering priorities for the last half hour of development.</a:t>
            </a:r>
          </a:p>
          <a:p>
            <a:pPr marL="0" indent="0">
              <a:spcAft>
                <a:spcPts val="0"/>
              </a:spcAft>
              <a:buNone/>
            </a:pPr>
            <a:endParaRPr lang="en-GB" sz="22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2200" dirty="0">
                <a:latin typeface="Arial" panose="020B0604020202020204" pitchFamily="34" charset="0"/>
                <a:ea typeface="Times New Roman" panose="02020603050405020304" pitchFamily="18" charset="0"/>
                <a:cs typeface="Times New Roman" panose="02020603050405020304" pitchFamily="18" charset="0"/>
              </a:rPr>
              <a:t>What does the team need to do?</a:t>
            </a:r>
          </a:p>
          <a:p>
            <a:pPr>
              <a:spcAft>
                <a:spcPts val="0"/>
              </a:spcAft>
            </a:pPr>
            <a:r>
              <a:rPr lang="en-GB" sz="2200" dirty="0">
                <a:latin typeface="Arial" panose="020B0604020202020204" pitchFamily="34" charset="0"/>
                <a:ea typeface="Times New Roman" panose="02020603050405020304" pitchFamily="18" charset="0"/>
                <a:cs typeface="Times New Roman" panose="02020603050405020304" pitchFamily="18" charset="0"/>
              </a:rPr>
              <a:t>Who will do what?</a:t>
            </a:r>
          </a:p>
          <a:p>
            <a:pPr>
              <a:spcAft>
                <a:spcPts val="0"/>
              </a:spcAft>
            </a:pPr>
            <a:r>
              <a:rPr lang="en-GB" sz="2200" dirty="0">
                <a:latin typeface="Arial" panose="020B0604020202020204" pitchFamily="34" charset="0"/>
                <a:ea typeface="Times New Roman" panose="02020603050405020304" pitchFamily="18" charset="0"/>
                <a:cs typeface="Times New Roman" panose="02020603050405020304" pitchFamily="18" charset="0"/>
              </a:rPr>
              <a:t>In what order?</a:t>
            </a:r>
            <a:endParaRPr lang="en-GB" sz="22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FAD60A23-1576-4D22-9EDF-9814BBDAF44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3200" y="2211084"/>
            <a:ext cx="3935948" cy="2951961"/>
          </a:xfrm>
          <a:prstGeom prst="rect">
            <a:avLst/>
          </a:prstGeom>
        </p:spPr>
      </p:pic>
    </p:spTree>
    <p:extLst>
      <p:ext uri="{BB962C8B-B14F-4D97-AF65-F5344CB8AC3E}">
        <p14:creationId xmlns:p14="http://schemas.microsoft.com/office/powerpoint/2010/main" val="115658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E67FD5B-B649-4518-9CB8-B27BB39883CF}"/>
              </a:ext>
            </a:extLst>
          </p:cNvPr>
          <p:cNvSpPr>
            <a:spLocks noGrp="1"/>
          </p:cNvSpPr>
          <p:nvPr>
            <p:ph type="title"/>
          </p:nvPr>
        </p:nvSpPr>
        <p:spPr>
          <a:xfrm>
            <a:off x="628650" y="1162050"/>
            <a:ext cx="7886700" cy="971550"/>
          </a:xfrm>
        </p:spPr>
        <p:txBody>
          <a:bodyPr anchor="t"/>
          <a:lstStyle/>
          <a:p>
            <a:pPr algn="ctr" eaLnBrk="1" hangingPunct="1"/>
            <a:r>
              <a:rPr lang="en-GB" altLang="en-US" dirty="0">
                <a:latin typeface="Arial" panose="020B0604020202020204" pitchFamily="34" charset="0"/>
                <a:cs typeface="Arial" panose="020B0604020202020204" pitchFamily="34" charset="0"/>
              </a:rPr>
              <a:t>What is engineering?</a:t>
            </a:r>
          </a:p>
        </p:txBody>
      </p:sp>
      <p:sp>
        <p:nvSpPr>
          <p:cNvPr id="5123" name="Content Placeholder 2">
            <a:extLst>
              <a:ext uri="{FF2B5EF4-FFF2-40B4-BE49-F238E27FC236}">
                <a16:creationId xmlns:a16="http://schemas.microsoft.com/office/drawing/2014/main" id="{3D776889-B9D9-4405-81FC-46169A06CD9A}"/>
              </a:ext>
            </a:extLst>
          </p:cNvPr>
          <p:cNvSpPr>
            <a:spLocks noGrp="1"/>
          </p:cNvSpPr>
          <p:nvPr>
            <p:ph idx="1"/>
          </p:nvPr>
        </p:nvSpPr>
        <p:spPr>
          <a:xfrm>
            <a:off x="1560512" y="3348420"/>
            <a:ext cx="5468085" cy="988817"/>
          </a:xfrm>
        </p:spPr>
        <p:txBody>
          <a:bodyPr>
            <a:normAutofit/>
          </a:bodyPr>
          <a:lstStyle/>
          <a:p>
            <a:pPr marL="0" indent="0" algn="ctr" eaLnBrk="1" hangingPunct="1">
              <a:buFont typeface="Arial" panose="020B0604020202020204" pitchFamily="34" charset="0"/>
              <a:buNone/>
            </a:pPr>
            <a:r>
              <a:rPr lang="en-GB" altLang="en-US" sz="2400" b="1" dirty="0">
                <a:latin typeface="Arial" panose="020B0604020202020204" pitchFamily="34" charset="0"/>
                <a:cs typeface="Arial" panose="020B0604020202020204" pitchFamily="34" charset="0"/>
              </a:rPr>
              <a:t>“The application of knowledge and creativity to the needs of humanity”</a:t>
            </a:r>
          </a:p>
        </p:txBody>
      </p:sp>
      <p:pic>
        <p:nvPicPr>
          <p:cNvPr id="5124" name="Picture 9">
            <a:extLst>
              <a:ext uri="{FF2B5EF4-FFF2-40B4-BE49-F238E27FC236}">
                <a16:creationId xmlns:a16="http://schemas.microsoft.com/office/drawing/2014/main" id="{FCD4AEF7-8E56-4D6E-A283-EFCF167077FE}"/>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35200" y="2038350"/>
            <a:ext cx="2403475"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0">
            <a:extLst>
              <a:ext uri="{FF2B5EF4-FFF2-40B4-BE49-F238E27FC236}">
                <a16:creationId xmlns:a16="http://schemas.microsoft.com/office/drawing/2014/main" id="{81147A12-4442-499D-82D3-F72D5E5CC56C}"/>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rot="1075716">
            <a:off x="7994650" y="1692275"/>
            <a:ext cx="820738"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a:extLst>
              <a:ext uri="{FF2B5EF4-FFF2-40B4-BE49-F238E27FC236}">
                <a16:creationId xmlns:a16="http://schemas.microsoft.com/office/drawing/2014/main" id="{04A73BD2-02F4-45F0-BBD1-F28E4394FC18}"/>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158750" y="1843088"/>
            <a:ext cx="957263" cy="229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3">
            <a:extLst>
              <a:ext uri="{FF2B5EF4-FFF2-40B4-BE49-F238E27FC236}">
                <a16:creationId xmlns:a16="http://schemas.microsoft.com/office/drawing/2014/main" id="{F3E35028-9F37-4176-B77A-CEE5574370FF}"/>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7159625" y="3941763"/>
            <a:ext cx="1355725" cy="178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AB9B8E83-2E48-4A9D-9B2D-0F4FA17240E3}"/>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501755" y="4449697"/>
            <a:ext cx="2451370" cy="1629477"/>
          </a:xfrm>
          <a:prstGeom prst="rect">
            <a:avLst/>
          </a:prstGeom>
        </p:spPr>
      </p:pic>
      <p:pic>
        <p:nvPicPr>
          <p:cNvPr id="10" name="Picture 9">
            <a:extLst>
              <a:ext uri="{FF2B5EF4-FFF2-40B4-BE49-F238E27FC236}">
                <a16:creationId xmlns:a16="http://schemas.microsoft.com/office/drawing/2014/main" id="{6870E087-772E-40FB-B450-D1159329CA0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49848" y="1843088"/>
            <a:ext cx="2159002" cy="1488967"/>
          </a:xfrm>
          <a:prstGeom prst="rect">
            <a:avLst/>
          </a:prstGeom>
        </p:spPr>
      </p:pic>
      <p:pic>
        <p:nvPicPr>
          <p:cNvPr id="12" name="Picture 11">
            <a:extLst>
              <a:ext uri="{FF2B5EF4-FFF2-40B4-BE49-F238E27FC236}">
                <a16:creationId xmlns:a16="http://schemas.microsoft.com/office/drawing/2014/main" id="{FAD31608-8707-47A1-B216-571236C944C9}"/>
              </a:ext>
            </a:extLst>
          </p:cNvPr>
          <p:cNvPicPr>
            <a:picLocks noChangeAspect="1"/>
          </p:cNvPicPr>
          <p:nvPr/>
        </p:nvPicPr>
        <p:blipFill>
          <a:blip r:embed="rId9"/>
          <a:stretch>
            <a:fillRect/>
          </a:stretch>
        </p:blipFill>
        <p:spPr>
          <a:xfrm>
            <a:off x="800231" y="4337237"/>
            <a:ext cx="2095238" cy="1495238"/>
          </a:xfrm>
          <a:prstGeom prst="rect">
            <a:avLst/>
          </a:prstGeom>
        </p:spPr>
      </p:pic>
    </p:spTree>
    <p:extLst>
      <p:ext uri="{BB962C8B-B14F-4D97-AF65-F5344CB8AC3E}">
        <p14:creationId xmlns:p14="http://schemas.microsoft.com/office/powerpoint/2010/main" val="246523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E8275657-2355-4034-BC18-83DE76075C98}"/>
              </a:ext>
            </a:extLst>
          </p:cNvPr>
          <p:cNvSpPr>
            <a:spLocks noGrp="1"/>
          </p:cNvSpPr>
          <p:nvPr>
            <p:ph type="title"/>
          </p:nvPr>
        </p:nvSpPr>
        <p:spPr>
          <a:xfrm>
            <a:off x="431800" y="2511425"/>
            <a:ext cx="8229600" cy="1143000"/>
          </a:xfrm>
        </p:spPr>
        <p:txBody>
          <a:bodyPr anchor="t"/>
          <a:lstStyle/>
          <a:p>
            <a:pPr algn="ctr" eaLnBrk="1" hangingPunct="1"/>
            <a:r>
              <a:rPr lang="en-GB" altLang="en-US" sz="6000" dirty="0">
                <a:latin typeface="Arial" panose="020B0604020202020204" pitchFamily="34" charset="0"/>
              </a:rPr>
              <a:t>Lunch</a:t>
            </a:r>
            <a:endParaRPr lang="en-GB" altLang="en-US" sz="6000" dirty="0"/>
          </a:p>
        </p:txBody>
      </p:sp>
      <p:sp>
        <p:nvSpPr>
          <p:cNvPr id="79875" name="Content Placeholder 2">
            <a:extLst>
              <a:ext uri="{FF2B5EF4-FFF2-40B4-BE49-F238E27FC236}">
                <a16:creationId xmlns:a16="http://schemas.microsoft.com/office/drawing/2014/main" id="{DADFA2C8-3090-4C40-ACEA-991DEC5C4286}"/>
              </a:ext>
            </a:extLst>
          </p:cNvPr>
          <p:cNvSpPr>
            <a:spLocks noGrp="1"/>
          </p:cNvSpPr>
          <p:nvPr>
            <p:ph idx="1"/>
          </p:nvPr>
        </p:nvSpPr>
        <p:spPr>
          <a:xfrm>
            <a:off x="431800" y="3738563"/>
            <a:ext cx="8229600" cy="1009650"/>
          </a:xfrm>
        </p:spPr>
        <p:txBody>
          <a:bodyPr/>
          <a:lstStyle/>
          <a:p>
            <a:pPr marL="0" indent="0" algn="ctr" eaLnBrk="1" hangingPunct="1">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dirty="0">
                <a:latin typeface="Arial" panose="020B0604020202020204" pitchFamily="34" charset="0"/>
              </a:rPr>
              <a:t>Tools down – take a 30 minute break</a:t>
            </a:r>
          </a:p>
        </p:txBody>
      </p:sp>
    </p:spTree>
    <p:extLst>
      <p:ext uri="{BB962C8B-B14F-4D97-AF65-F5344CB8AC3E}">
        <p14:creationId xmlns:p14="http://schemas.microsoft.com/office/powerpoint/2010/main" val="1066804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749724A-3470-4A35-974C-CA8304B37763}"/>
              </a:ext>
            </a:extLst>
          </p:cNvPr>
          <p:cNvSpPr>
            <a:spLocks noGrp="1"/>
          </p:cNvSpPr>
          <p:nvPr>
            <p:ph type="title"/>
          </p:nvPr>
        </p:nvSpPr>
        <p:spPr>
          <a:xfrm>
            <a:off x="628650" y="1162050"/>
            <a:ext cx="7886700" cy="971550"/>
          </a:xfrm>
        </p:spPr>
        <p:txBody>
          <a:bodyPr anchor="t"/>
          <a:lstStyle/>
          <a:p>
            <a:pPr algn="ctr" eaLnBrk="1" hangingPunct="1"/>
            <a:r>
              <a:rPr lang="en-GB" altLang="en-US" dirty="0">
                <a:latin typeface="Arial" panose="020B0604020202020204" pitchFamily="34" charset="0"/>
                <a:cs typeface="Arial" panose="020B0604020202020204" pitchFamily="34" charset="0"/>
              </a:rPr>
              <a:t>Final preparations</a:t>
            </a:r>
          </a:p>
        </p:txBody>
      </p:sp>
      <p:sp>
        <p:nvSpPr>
          <p:cNvPr id="81923" name="Content Placeholder 2">
            <a:extLst>
              <a:ext uri="{FF2B5EF4-FFF2-40B4-BE49-F238E27FC236}">
                <a16:creationId xmlns:a16="http://schemas.microsoft.com/office/drawing/2014/main" id="{0E12BF3A-3966-4331-BF45-9522FA7FE187}"/>
              </a:ext>
            </a:extLst>
          </p:cNvPr>
          <p:cNvSpPr>
            <a:spLocks noGrp="1"/>
          </p:cNvSpPr>
          <p:nvPr>
            <p:ph idx="1"/>
          </p:nvPr>
        </p:nvSpPr>
        <p:spPr>
          <a:xfrm>
            <a:off x="1274618" y="2484439"/>
            <a:ext cx="7424882" cy="3237936"/>
          </a:xfrm>
        </p:spPr>
        <p:txBody>
          <a:bodyPr/>
          <a:lstStyle/>
          <a:p>
            <a:pPr eaLnBrk="1" hangingPunct="1">
              <a:lnSpc>
                <a:spcPct val="100000"/>
              </a:lnSpc>
              <a:spcBef>
                <a:spcPts val="900"/>
              </a:spcBef>
              <a:spcAft>
                <a:spcPts val="600"/>
              </a:spcAft>
            </a:pPr>
            <a:r>
              <a:rPr lang="en-GB" altLang="en-US" sz="2200" dirty="0">
                <a:latin typeface="Arial" panose="020B0604020202020204" pitchFamily="34" charset="0"/>
                <a:cs typeface="Arial" panose="020B0604020202020204" pitchFamily="34" charset="0"/>
              </a:rPr>
              <a:t>Can you complete your prototype in the time left?</a:t>
            </a:r>
          </a:p>
          <a:p>
            <a:pPr eaLnBrk="1" hangingPunct="1">
              <a:lnSpc>
                <a:spcPct val="100000"/>
              </a:lnSpc>
              <a:spcBef>
                <a:spcPts val="900"/>
              </a:spcBef>
              <a:spcAft>
                <a:spcPts val="600"/>
              </a:spcAft>
            </a:pPr>
            <a:r>
              <a:rPr lang="en-GB" altLang="en-US" sz="2200" dirty="0">
                <a:latin typeface="Arial" panose="020B0604020202020204" pitchFamily="34" charset="0"/>
                <a:cs typeface="Arial" panose="020B0604020202020204" pitchFamily="34" charset="0"/>
              </a:rPr>
              <a:t>Have you started preparing your presentation?</a:t>
            </a:r>
          </a:p>
          <a:p>
            <a:pPr eaLnBrk="1" hangingPunct="1">
              <a:lnSpc>
                <a:spcPct val="100000"/>
              </a:lnSpc>
              <a:spcBef>
                <a:spcPts val="900"/>
              </a:spcBef>
              <a:spcAft>
                <a:spcPts val="600"/>
              </a:spcAft>
            </a:pPr>
            <a:r>
              <a:rPr lang="en-GB" altLang="en-US" sz="2200" dirty="0">
                <a:latin typeface="Arial" panose="020B0604020202020204" pitchFamily="34" charset="0"/>
                <a:cs typeface="Arial" panose="020B0604020202020204" pitchFamily="34" charset="0"/>
              </a:rPr>
              <a:t>Have you filled in your accounts sheet?</a:t>
            </a:r>
          </a:p>
          <a:p>
            <a:pPr eaLnBrk="1" hangingPunct="1">
              <a:lnSpc>
                <a:spcPct val="100000"/>
              </a:lnSpc>
              <a:spcBef>
                <a:spcPts val="900"/>
              </a:spcBef>
              <a:spcAft>
                <a:spcPts val="600"/>
              </a:spcAft>
            </a:pPr>
            <a:r>
              <a:rPr lang="en-GB" altLang="en-US" sz="2200" dirty="0">
                <a:latin typeface="Arial" panose="020B0604020202020204" pitchFamily="34" charset="0"/>
                <a:cs typeface="Arial" panose="020B0604020202020204" pitchFamily="34" charset="0"/>
              </a:rPr>
              <a:t>Do you need to buy anything else from the shop?</a:t>
            </a:r>
          </a:p>
          <a:p>
            <a:pPr eaLnBrk="1" hangingPunct="1">
              <a:lnSpc>
                <a:spcPct val="100000"/>
              </a:lnSpc>
              <a:spcBef>
                <a:spcPts val="900"/>
              </a:spcBef>
              <a:spcAft>
                <a:spcPts val="600"/>
              </a:spcAft>
            </a:pPr>
            <a:r>
              <a:rPr lang="en-GB" altLang="en-US" sz="2200" dirty="0">
                <a:latin typeface="Arial" panose="020B0604020202020204" pitchFamily="34" charset="0"/>
                <a:cs typeface="Arial" panose="020B0604020202020204" pitchFamily="34" charset="0"/>
              </a:rPr>
              <a:t>How can you best use the time remaining?</a:t>
            </a:r>
          </a:p>
        </p:txBody>
      </p:sp>
    </p:spTree>
    <p:extLst>
      <p:ext uri="{BB962C8B-B14F-4D97-AF65-F5344CB8AC3E}">
        <p14:creationId xmlns:p14="http://schemas.microsoft.com/office/powerpoint/2010/main" val="3152887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3573E87C-9B35-4118-BA50-851FF7A8A4C3}"/>
              </a:ext>
            </a:extLst>
          </p:cNvPr>
          <p:cNvSpPr>
            <a:spLocks noGrp="1"/>
          </p:cNvSpPr>
          <p:nvPr>
            <p:ph type="title"/>
          </p:nvPr>
        </p:nvSpPr>
        <p:spPr>
          <a:xfrm>
            <a:off x="628650" y="1162050"/>
            <a:ext cx="7886700" cy="971550"/>
          </a:xfrm>
        </p:spPr>
        <p:txBody>
          <a:bodyPr anchor="t"/>
          <a:lstStyle/>
          <a:p>
            <a:pPr algn="ctr" eaLnBrk="1" hangingPunct="1"/>
            <a:r>
              <a:rPr lang="en-GB" altLang="en-US" dirty="0">
                <a:latin typeface="Arial" panose="020B0604020202020204" pitchFamily="34" charset="0"/>
              </a:rPr>
              <a:t>Preparing to present</a:t>
            </a:r>
            <a:endParaRPr lang="en-GB" altLang="en-US" dirty="0"/>
          </a:p>
        </p:txBody>
      </p:sp>
      <p:sp>
        <p:nvSpPr>
          <p:cNvPr id="3" name="Content Placeholder 2">
            <a:extLst>
              <a:ext uri="{FF2B5EF4-FFF2-40B4-BE49-F238E27FC236}">
                <a16:creationId xmlns:a16="http://schemas.microsoft.com/office/drawing/2014/main" id="{8214652F-2320-47D9-9002-D26854FB2F0C}"/>
              </a:ext>
            </a:extLst>
          </p:cNvPr>
          <p:cNvSpPr>
            <a:spLocks noGrp="1"/>
          </p:cNvSpPr>
          <p:nvPr>
            <p:ph idx="1"/>
          </p:nvPr>
        </p:nvSpPr>
        <p:spPr>
          <a:xfrm>
            <a:off x="250825" y="2484438"/>
            <a:ext cx="5761038" cy="3417887"/>
          </a:xfrm>
        </p:spPr>
        <p:txBody>
          <a:bodyPr rtlCol="0">
            <a:normAutofit/>
          </a:bodyPr>
          <a:lstStyle/>
          <a:p>
            <a:pPr marL="9525" indent="0" algn="ctr" defTabSz="449263" eaLnBrk="1" fontAlgn="auto" hangingPunct="1">
              <a:spcBef>
                <a:spcPts val="600"/>
              </a:spcBef>
              <a:spcAft>
                <a:spcPts val="600"/>
              </a:spcAft>
              <a:buClr>
                <a:srgbClr val="000000"/>
              </a:buClr>
              <a:buSzPct val="100000"/>
              <a:buFont typeface="Arial" panose="020B0604020202020204" pitchFamily="34" charset="0"/>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u="sng" dirty="0">
                <a:solidFill>
                  <a:srgbClr val="000000"/>
                </a:solidFill>
                <a:latin typeface="Arial" charset="0"/>
                <a:ea typeface="Microsoft YaHei"/>
              </a:rPr>
              <a:t>The shop is now closed</a:t>
            </a:r>
          </a:p>
          <a:p>
            <a:pPr marL="9525" indent="0" algn="ctr" defTabSz="449263" eaLnBrk="1" fontAlgn="auto" hangingPunct="1">
              <a:spcBef>
                <a:spcPts val="600"/>
              </a:spcBef>
              <a:spcAft>
                <a:spcPts val="600"/>
              </a:spcAft>
              <a:buClr>
                <a:srgbClr val="000000"/>
              </a:buClr>
              <a:buSzPct val="100000"/>
              <a:buFont typeface="Arial" panose="020B0604020202020204" pitchFamily="34" charset="0"/>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2400" b="1" u="sng" dirty="0">
              <a:solidFill>
                <a:srgbClr val="000000"/>
              </a:solidFill>
              <a:latin typeface="Arial" charset="0"/>
              <a:ea typeface="Microsoft YaHei"/>
            </a:endParaRPr>
          </a:p>
          <a:p>
            <a:pPr marL="324000" indent="-324000" defTabSz="449263" eaLnBrk="1" fontAlgn="auto" hangingPunct="1">
              <a:spcBef>
                <a:spcPts val="600"/>
              </a:spcBef>
              <a:spcAft>
                <a:spcPts val="600"/>
              </a:spcAft>
              <a:buClr>
                <a:srgbClr val="000000"/>
              </a:buClr>
              <a:buSzPct val="100000"/>
              <a:buFontTx/>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200" dirty="0">
                <a:solidFill>
                  <a:srgbClr val="000000"/>
                </a:solidFill>
                <a:latin typeface="Arial" charset="0"/>
                <a:ea typeface="Microsoft YaHei"/>
              </a:rPr>
              <a:t>Submit your accounts sheets and any remaining Faradays to the shopkeeper.</a:t>
            </a:r>
          </a:p>
          <a:p>
            <a:pPr marL="324000" indent="-324000" defTabSz="449263" eaLnBrk="1" fontAlgn="auto" hangingPunct="1">
              <a:spcBef>
                <a:spcPts val="600"/>
              </a:spcBef>
              <a:spcAft>
                <a:spcPts val="600"/>
              </a:spcAft>
              <a:buClr>
                <a:srgbClr val="000000"/>
              </a:buClr>
              <a:buSzPct val="100000"/>
              <a:buFontTx/>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200" dirty="0">
                <a:solidFill>
                  <a:srgbClr val="000000"/>
                </a:solidFill>
                <a:latin typeface="Arial" charset="0"/>
                <a:ea typeface="Microsoft YaHei"/>
              </a:rPr>
              <a:t>Return any items you are not using.</a:t>
            </a:r>
          </a:p>
          <a:p>
            <a:pPr marL="324000" indent="-324000" defTabSz="449263" eaLnBrk="1" fontAlgn="auto" hangingPunct="1">
              <a:spcBef>
                <a:spcPts val="600"/>
              </a:spcBef>
              <a:spcAft>
                <a:spcPts val="600"/>
              </a:spcAft>
              <a:buClr>
                <a:srgbClr val="000000"/>
              </a:buClr>
              <a:buSzPct val="100000"/>
              <a:buFontTx/>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200" dirty="0">
                <a:solidFill>
                  <a:srgbClr val="000000"/>
                </a:solidFill>
                <a:latin typeface="Arial" charset="0"/>
                <a:ea typeface="Microsoft YaHei"/>
              </a:rPr>
              <a:t>Practise your presentation – remember to check the assessment criteria!</a:t>
            </a:r>
          </a:p>
        </p:txBody>
      </p:sp>
      <p:grpSp>
        <p:nvGrpSpPr>
          <p:cNvPr id="15" name="Group 14">
            <a:extLst>
              <a:ext uri="{FF2B5EF4-FFF2-40B4-BE49-F238E27FC236}">
                <a16:creationId xmlns:a16="http://schemas.microsoft.com/office/drawing/2014/main" id="{64F253C8-7606-4387-A82B-2F43F30F4DE5}"/>
              </a:ext>
            </a:extLst>
          </p:cNvPr>
          <p:cNvGrpSpPr/>
          <p:nvPr/>
        </p:nvGrpSpPr>
        <p:grpSpPr>
          <a:xfrm>
            <a:off x="6015129" y="1971156"/>
            <a:ext cx="2666546" cy="2394858"/>
            <a:chOff x="6124766" y="2329542"/>
            <a:chExt cx="2666546" cy="2394858"/>
          </a:xfrm>
        </p:grpSpPr>
        <p:cxnSp>
          <p:nvCxnSpPr>
            <p:cNvPr id="6" name="Straight Connector 5">
              <a:extLst>
                <a:ext uri="{FF2B5EF4-FFF2-40B4-BE49-F238E27FC236}">
                  <a16:creationId xmlns:a16="http://schemas.microsoft.com/office/drawing/2014/main" id="{EDC54D29-89F4-4562-A363-627E5829C32C}"/>
                </a:ext>
              </a:extLst>
            </p:cNvPr>
            <p:cNvCxnSpPr>
              <a:cxnSpLocks/>
            </p:cNvCxnSpPr>
            <p:nvPr/>
          </p:nvCxnSpPr>
          <p:spPr>
            <a:xfrm flipV="1">
              <a:off x="6527615" y="2368731"/>
              <a:ext cx="1205596" cy="85169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4F43F76-AAF0-4BF7-9F51-3262E584790D}"/>
                </a:ext>
              </a:extLst>
            </p:cNvPr>
            <p:cNvCxnSpPr>
              <a:cxnSpLocks/>
            </p:cNvCxnSpPr>
            <p:nvPr/>
          </p:nvCxnSpPr>
          <p:spPr>
            <a:xfrm>
              <a:off x="7733211" y="2368731"/>
              <a:ext cx="931818" cy="129757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85D3226A-3515-40A5-AA80-30D0B0BC6615}"/>
                </a:ext>
              </a:extLst>
            </p:cNvPr>
            <p:cNvSpPr/>
            <p:nvPr/>
          </p:nvSpPr>
          <p:spPr>
            <a:xfrm flipH="1" flipV="1">
              <a:off x="7652503" y="2329542"/>
              <a:ext cx="139337" cy="143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Rounded Corners 1">
              <a:extLst>
                <a:ext uri="{FF2B5EF4-FFF2-40B4-BE49-F238E27FC236}">
                  <a16:creationId xmlns:a16="http://schemas.microsoft.com/office/drawing/2014/main" id="{A1874CF5-0535-4F2F-A4D4-BE3854362B6B}"/>
                </a:ext>
              </a:extLst>
            </p:cNvPr>
            <p:cNvSpPr/>
            <p:nvPr/>
          </p:nvSpPr>
          <p:spPr>
            <a:xfrm rot="685343">
              <a:off x="6124766" y="3428999"/>
              <a:ext cx="2666546" cy="1295401"/>
            </a:xfrm>
            <a:prstGeom prst="roundRect">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D29DFDBF-60B8-4932-932C-08536FC0C8A8}"/>
                </a:ext>
              </a:extLst>
            </p:cNvPr>
            <p:cNvSpPr/>
            <p:nvPr/>
          </p:nvSpPr>
          <p:spPr>
            <a:xfrm rot="686112">
              <a:off x="6199356" y="3699212"/>
              <a:ext cx="2545375" cy="646331"/>
            </a:xfrm>
            <a:prstGeom prst="rect">
              <a:avLst/>
            </a:prstGeom>
            <a:noFill/>
          </p:spPr>
          <p:txBody>
            <a:bodyPr wrap="squar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Shop closed</a:t>
              </a:r>
            </a:p>
          </p:txBody>
        </p:sp>
      </p:grpSp>
    </p:spTree>
    <p:extLst>
      <p:ext uri="{BB962C8B-B14F-4D97-AF65-F5344CB8AC3E}">
        <p14:creationId xmlns:p14="http://schemas.microsoft.com/office/powerpoint/2010/main" val="2925165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77017" y="1781000"/>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2464969"/>
            <a:ext cx="628835" cy="628835"/>
          </a:xfrm>
          <a:prstGeom prst="rect">
            <a:avLst/>
          </a:prstGeom>
        </p:spPr>
      </p:pic>
      <p:pic>
        <p:nvPicPr>
          <p:cNvPr id="18" name="Graphic 17" descr="Checkmark">
            <a:extLst>
              <a:ext uri="{FF2B5EF4-FFF2-40B4-BE49-F238E27FC236}">
                <a16:creationId xmlns:a16="http://schemas.microsoft.com/office/drawing/2014/main" id="{D3AD90FC-3871-455A-8140-C7F813539D8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7" y="3133901"/>
            <a:ext cx="628835" cy="628835"/>
          </a:xfrm>
          <a:prstGeom prst="rect">
            <a:avLst/>
          </a:prstGeom>
        </p:spPr>
      </p:pic>
      <p:pic>
        <p:nvPicPr>
          <p:cNvPr id="19" name="Graphic 18" descr="Checkmark">
            <a:extLst>
              <a:ext uri="{FF2B5EF4-FFF2-40B4-BE49-F238E27FC236}">
                <a16:creationId xmlns:a16="http://schemas.microsoft.com/office/drawing/2014/main" id="{3C46B667-06FF-4320-BD36-EA0637DF999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3837188"/>
            <a:ext cx="628835" cy="628835"/>
          </a:xfrm>
          <a:prstGeom prst="rect">
            <a:avLst/>
          </a:prstGeom>
        </p:spPr>
      </p:pic>
      <p:pic>
        <p:nvPicPr>
          <p:cNvPr id="20" name="Graphic 19" descr="Checkmark">
            <a:extLst>
              <a:ext uri="{FF2B5EF4-FFF2-40B4-BE49-F238E27FC236}">
                <a16:creationId xmlns:a16="http://schemas.microsoft.com/office/drawing/2014/main" id="{EA2C44A1-76F1-4CCD-A680-C5208DAE3E58}"/>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25103" y="4506120"/>
            <a:ext cx="628835" cy="628835"/>
          </a:xfrm>
          <a:prstGeom prst="rect">
            <a:avLst/>
          </a:prstGeom>
        </p:spPr>
      </p:pic>
      <p:sp>
        <p:nvSpPr>
          <p:cNvPr id="22" name="Title 1">
            <a:extLst>
              <a:ext uri="{FF2B5EF4-FFF2-40B4-BE49-F238E27FC236}">
                <a16:creationId xmlns:a16="http://schemas.microsoft.com/office/drawing/2014/main" id="{BC65230B-2A5B-47E2-B9C7-AC9719692CE7}"/>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2929930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solidFill>
                  <a:schemeClr val="bg1">
                    <a:lumMod val="85000"/>
                  </a:schemeClr>
                </a:solidFill>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solidFill>
                  <a:schemeClr val="bg1">
                    <a:lumMod val="85000"/>
                  </a:schemeClr>
                </a:solidFill>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solidFill>
                  <a:schemeClr val="bg1">
                    <a:lumMod val="85000"/>
                  </a:schemeClr>
                </a:solidFill>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solidFill>
                  <a:schemeClr val="bg1">
                    <a:lumMod val="85000"/>
                  </a:schemeClr>
                </a:solidFill>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solidFill>
                  <a:schemeClr val="bg1">
                    <a:lumMod val="85000"/>
                  </a:schemeClr>
                </a:solidFill>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67398" y="1795344"/>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97729" y="2479313"/>
            <a:ext cx="628835" cy="628835"/>
          </a:xfrm>
          <a:prstGeom prst="rect">
            <a:avLst/>
          </a:prstGeom>
        </p:spPr>
      </p:pic>
      <p:pic>
        <p:nvPicPr>
          <p:cNvPr id="18" name="Graphic 17" descr="Checkmark">
            <a:extLst>
              <a:ext uri="{FF2B5EF4-FFF2-40B4-BE49-F238E27FC236}">
                <a16:creationId xmlns:a16="http://schemas.microsoft.com/office/drawing/2014/main" id="{D3AD90FC-3871-455A-8140-C7F813539D8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97728" y="3148245"/>
            <a:ext cx="628835" cy="628835"/>
          </a:xfrm>
          <a:prstGeom prst="rect">
            <a:avLst/>
          </a:prstGeom>
        </p:spPr>
      </p:pic>
      <p:pic>
        <p:nvPicPr>
          <p:cNvPr id="19" name="Graphic 18" descr="Checkmark">
            <a:extLst>
              <a:ext uri="{FF2B5EF4-FFF2-40B4-BE49-F238E27FC236}">
                <a16:creationId xmlns:a16="http://schemas.microsoft.com/office/drawing/2014/main" id="{3C46B667-06FF-4320-BD36-EA0637DF999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97729" y="3851532"/>
            <a:ext cx="628835" cy="628835"/>
          </a:xfrm>
          <a:prstGeom prst="rect">
            <a:avLst/>
          </a:prstGeom>
        </p:spPr>
      </p:pic>
      <p:pic>
        <p:nvPicPr>
          <p:cNvPr id="20" name="Graphic 19" descr="Checkmark">
            <a:extLst>
              <a:ext uri="{FF2B5EF4-FFF2-40B4-BE49-F238E27FC236}">
                <a16:creationId xmlns:a16="http://schemas.microsoft.com/office/drawing/2014/main" id="{EA2C44A1-76F1-4CCD-A680-C5208DAE3E58}"/>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15484" y="4520464"/>
            <a:ext cx="628835" cy="628835"/>
          </a:xfrm>
          <a:prstGeom prst="rect">
            <a:avLst/>
          </a:prstGeom>
        </p:spPr>
      </p:pic>
      <p:sp>
        <p:nvSpPr>
          <p:cNvPr id="22" name="Title 1">
            <a:extLst>
              <a:ext uri="{FF2B5EF4-FFF2-40B4-BE49-F238E27FC236}">
                <a16:creationId xmlns:a16="http://schemas.microsoft.com/office/drawing/2014/main" id="{37BF4605-0507-4EEB-9FDA-880D65B96113}"/>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3981966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E2C4DEF-5F25-43ED-AB9F-733D837EC529}"/>
              </a:ext>
            </a:extLst>
          </p:cNvPr>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382060" y="1171074"/>
            <a:ext cx="6655651" cy="4634107"/>
          </a:xfrm>
        </p:spPr>
      </p:pic>
      <p:sp>
        <p:nvSpPr>
          <p:cNvPr id="7" name="TextBox 6">
            <a:extLst>
              <a:ext uri="{FF2B5EF4-FFF2-40B4-BE49-F238E27FC236}">
                <a16:creationId xmlns:a16="http://schemas.microsoft.com/office/drawing/2014/main" id="{D11A3C7F-43DB-4369-963E-0601EC39688D}"/>
              </a:ext>
            </a:extLst>
          </p:cNvPr>
          <p:cNvSpPr txBox="1"/>
          <p:nvPr/>
        </p:nvSpPr>
        <p:spPr>
          <a:xfrm>
            <a:off x="1382060" y="1315453"/>
            <a:ext cx="6655651" cy="769441"/>
          </a:xfrm>
          <a:prstGeom prst="rect">
            <a:avLst/>
          </a:prstGeom>
          <a:noFill/>
        </p:spPr>
        <p:txBody>
          <a:bodyPr wrap="square" rtlCol="0">
            <a:spAutoFit/>
          </a:bodyPr>
          <a:lstStyle/>
          <a:p>
            <a:pPr algn="ctr"/>
            <a:r>
              <a:rPr lang="en-GB" sz="4400" dirty="0">
                <a:solidFill>
                  <a:schemeClr val="accent1">
                    <a:lumMod val="50000"/>
                  </a:schemeClr>
                </a:solidFill>
              </a:rPr>
              <a:t>Presentation</a:t>
            </a:r>
          </a:p>
        </p:txBody>
      </p:sp>
    </p:spTree>
    <p:extLst>
      <p:ext uri="{BB962C8B-B14F-4D97-AF65-F5344CB8AC3E}">
        <p14:creationId xmlns:p14="http://schemas.microsoft.com/office/powerpoint/2010/main" val="262403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6" name="Graphic 15" descr="Checkmark">
            <a:extLst>
              <a:ext uri="{FF2B5EF4-FFF2-40B4-BE49-F238E27FC236}">
                <a16:creationId xmlns:a16="http://schemas.microsoft.com/office/drawing/2014/main" id="{73C0C42D-506A-422A-AB31-A78405DDC5A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877017" y="1781000"/>
            <a:ext cx="628835" cy="628835"/>
          </a:xfrm>
          <a:prstGeom prst="rect">
            <a:avLst/>
          </a:prstGeom>
        </p:spPr>
      </p:pic>
      <p:pic>
        <p:nvPicPr>
          <p:cNvPr id="17" name="Graphic 16" descr="Checkmark">
            <a:extLst>
              <a:ext uri="{FF2B5EF4-FFF2-40B4-BE49-F238E27FC236}">
                <a16:creationId xmlns:a16="http://schemas.microsoft.com/office/drawing/2014/main" id="{E632881B-E825-43A5-B144-4D5212C2BE7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2464969"/>
            <a:ext cx="628835" cy="628835"/>
          </a:xfrm>
          <a:prstGeom prst="rect">
            <a:avLst/>
          </a:prstGeom>
        </p:spPr>
      </p:pic>
      <p:pic>
        <p:nvPicPr>
          <p:cNvPr id="18" name="Graphic 17" descr="Checkmark">
            <a:extLst>
              <a:ext uri="{FF2B5EF4-FFF2-40B4-BE49-F238E27FC236}">
                <a16:creationId xmlns:a16="http://schemas.microsoft.com/office/drawing/2014/main" id="{D3AD90FC-3871-455A-8140-C7F813539D8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7" y="3133901"/>
            <a:ext cx="628835" cy="628835"/>
          </a:xfrm>
          <a:prstGeom prst="rect">
            <a:avLst/>
          </a:prstGeom>
        </p:spPr>
      </p:pic>
      <p:pic>
        <p:nvPicPr>
          <p:cNvPr id="19" name="Graphic 18" descr="Checkmark">
            <a:extLst>
              <a:ext uri="{FF2B5EF4-FFF2-40B4-BE49-F238E27FC236}">
                <a16:creationId xmlns:a16="http://schemas.microsoft.com/office/drawing/2014/main" id="{3C46B667-06FF-4320-BD36-EA0637DF999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07348" y="3837188"/>
            <a:ext cx="628835" cy="628835"/>
          </a:xfrm>
          <a:prstGeom prst="rect">
            <a:avLst/>
          </a:prstGeom>
        </p:spPr>
      </p:pic>
      <p:pic>
        <p:nvPicPr>
          <p:cNvPr id="20" name="Graphic 19" descr="Checkmark">
            <a:extLst>
              <a:ext uri="{FF2B5EF4-FFF2-40B4-BE49-F238E27FC236}">
                <a16:creationId xmlns:a16="http://schemas.microsoft.com/office/drawing/2014/main" id="{EA2C44A1-76F1-4CCD-A680-C5208DAE3E58}"/>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25103" y="4506120"/>
            <a:ext cx="628835" cy="628835"/>
          </a:xfrm>
          <a:prstGeom prst="rect">
            <a:avLst/>
          </a:prstGeom>
        </p:spPr>
      </p:pic>
      <p:pic>
        <p:nvPicPr>
          <p:cNvPr id="21" name="Graphic 20" descr="Checkmark">
            <a:extLst>
              <a:ext uri="{FF2B5EF4-FFF2-40B4-BE49-F238E27FC236}">
                <a16:creationId xmlns:a16="http://schemas.microsoft.com/office/drawing/2014/main" id="{EA38BF14-C63D-46FC-8375-07BC0D3D266B}"/>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23623" y="5184740"/>
            <a:ext cx="628835" cy="628835"/>
          </a:xfrm>
          <a:prstGeom prst="rect">
            <a:avLst/>
          </a:prstGeom>
        </p:spPr>
      </p:pic>
      <p:sp>
        <p:nvSpPr>
          <p:cNvPr id="23" name="Title 1">
            <a:extLst>
              <a:ext uri="{FF2B5EF4-FFF2-40B4-BE49-F238E27FC236}">
                <a16:creationId xmlns:a16="http://schemas.microsoft.com/office/drawing/2014/main" id="{0B7A236B-5F08-47D7-A5DB-49A03377E8B3}"/>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2588369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a:extLst>
              <a:ext uri="{FF2B5EF4-FFF2-40B4-BE49-F238E27FC236}">
                <a16:creationId xmlns:a16="http://schemas.microsoft.com/office/drawing/2014/main" id="{77C20EB9-1A54-4BB5-AC23-1B3922369234}"/>
              </a:ext>
            </a:extLst>
          </p:cNvPr>
          <p:cNvSpPr>
            <a:spLocks noGrp="1"/>
          </p:cNvSpPr>
          <p:nvPr>
            <p:ph idx="1"/>
          </p:nvPr>
        </p:nvSpPr>
        <p:spPr>
          <a:xfrm>
            <a:off x="457200" y="2708275"/>
            <a:ext cx="8229600" cy="1441450"/>
          </a:xfrm>
        </p:spPr>
        <p:txBody>
          <a:bodyPr/>
          <a:lstStyle/>
          <a:p>
            <a:pPr marL="0" indent="0" algn="ctr" eaLnBrk="1" hangingPunct="1">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4400" dirty="0">
                <a:latin typeface="Arial" panose="020B0604020202020204" pitchFamily="34" charset="0"/>
              </a:rPr>
              <a:t>And the winner is...</a:t>
            </a:r>
          </a:p>
        </p:txBody>
      </p:sp>
    </p:spTree>
    <p:extLst>
      <p:ext uri="{BB962C8B-B14F-4D97-AF65-F5344CB8AC3E}">
        <p14:creationId xmlns:p14="http://schemas.microsoft.com/office/powerpoint/2010/main" val="26381328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7BEAAB-329A-4736-BE2C-42DAAD67135F}"/>
              </a:ext>
            </a:extLst>
          </p:cNvPr>
          <p:cNvSpPr txBox="1"/>
          <p:nvPr/>
        </p:nvSpPr>
        <p:spPr>
          <a:xfrm>
            <a:off x="1844293" y="1233996"/>
            <a:ext cx="5254965" cy="646331"/>
          </a:xfrm>
          <a:prstGeom prst="rect">
            <a:avLst/>
          </a:prstGeom>
          <a:noFill/>
        </p:spPr>
        <p:txBody>
          <a:bodyPr wrap="none" rtlCol="0">
            <a:spAutoFit/>
          </a:bodyPr>
          <a:lstStyle/>
          <a:p>
            <a:r>
              <a:rPr lang="en-GB" sz="3600" dirty="0">
                <a:latin typeface="Arial" panose="020B0604020202020204" pitchFamily="34" charset="0"/>
                <a:cs typeface="Arial" panose="020B0604020202020204" pitchFamily="34" charset="0"/>
              </a:rPr>
              <a:t>Thank you and goodbye!</a:t>
            </a:r>
          </a:p>
        </p:txBody>
      </p:sp>
      <p:pic>
        <p:nvPicPr>
          <p:cNvPr id="6" name="Content Placeholder 5">
            <a:extLst>
              <a:ext uri="{FF2B5EF4-FFF2-40B4-BE49-F238E27FC236}">
                <a16:creationId xmlns:a16="http://schemas.microsoft.com/office/drawing/2014/main" id="{BBC157BC-029E-487B-B3BE-F24DFD237B07}"/>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1588719" y="2454442"/>
            <a:ext cx="5822734" cy="2903621"/>
          </a:xfrm>
        </p:spPr>
      </p:pic>
    </p:spTree>
    <p:extLst>
      <p:ext uri="{BB962C8B-B14F-4D97-AF65-F5344CB8AC3E}">
        <p14:creationId xmlns:p14="http://schemas.microsoft.com/office/powerpoint/2010/main" val="337557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9AEE1-67B8-4D20-A70A-8F3D8FF642A8}"/>
              </a:ext>
            </a:extLst>
          </p:cNvPr>
          <p:cNvSpPr txBox="1"/>
          <p:nvPr/>
        </p:nvSpPr>
        <p:spPr>
          <a:xfrm>
            <a:off x="1031140" y="2023214"/>
            <a:ext cx="1827744"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Project brief</a:t>
            </a:r>
          </a:p>
        </p:txBody>
      </p:sp>
      <p:sp>
        <p:nvSpPr>
          <p:cNvPr id="5" name="TextBox 4">
            <a:extLst>
              <a:ext uri="{FF2B5EF4-FFF2-40B4-BE49-F238E27FC236}">
                <a16:creationId xmlns:a16="http://schemas.microsoft.com/office/drawing/2014/main" id="{3A279D94-6707-4F9A-A722-D7677041C00E}"/>
              </a:ext>
            </a:extLst>
          </p:cNvPr>
          <p:cNvSpPr txBox="1"/>
          <p:nvPr/>
        </p:nvSpPr>
        <p:spPr>
          <a:xfrm>
            <a:off x="1031140" y="2672236"/>
            <a:ext cx="1385316" cy="461665"/>
          </a:xfrm>
          <a:prstGeom prst="rect">
            <a:avLst/>
          </a:prstGeom>
          <a:noFill/>
        </p:spPr>
        <p:txBody>
          <a:bodyPr wrap="none" rtlCol="0">
            <a:spAutoFit/>
          </a:bodyPr>
          <a:lstStyle/>
          <a:p>
            <a:r>
              <a:rPr lang="en-GB" sz="2400" dirty="0">
                <a:solidFill>
                  <a:schemeClr val="bg1">
                    <a:lumMod val="75000"/>
                  </a:schemeClr>
                </a:solidFill>
                <a:latin typeface="Arial" panose="020B0604020202020204" pitchFamily="34" charset="0"/>
                <a:cs typeface="Arial" panose="020B0604020202020204" pitchFamily="34" charset="0"/>
              </a:rPr>
              <a:t>Planning</a:t>
            </a:r>
          </a:p>
        </p:txBody>
      </p:sp>
      <p:sp>
        <p:nvSpPr>
          <p:cNvPr id="6" name="TextBox 5">
            <a:extLst>
              <a:ext uri="{FF2B5EF4-FFF2-40B4-BE49-F238E27FC236}">
                <a16:creationId xmlns:a16="http://schemas.microsoft.com/office/drawing/2014/main" id="{85938DB4-CABD-456F-8150-1C89333350A9}"/>
              </a:ext>
            </a:extLst>
          </p:cNvPr>
          <p:cNvSpPr txBox="1"/>
          <p:nvPr/>
        </p:nvSpPr>
        <p:spPr>
          <a:xfrm>
            <a:off x="1031140" y="3321258"/>
            <a:ext cx="2992679" cy="461665"/>
          </a:xfrm>
          <a:prstGeom prst="rect">
            <a:avLst/>
          </a:prstGeom>
          <a:noFill/>
        </p:spPr>
        <p:txBody>
          <a:bodyPr wrap="none" rtlCol="0">
            <a:spAutoFit/>
          </a:bodyPr>
          <a:lstStyle/>
          <a:p>
            <a:r>
              <a:rPr lang="en-GB" sz="2400" dirty="0">
                <a:solidFill>
                  <a:schemeClr val="bg1">
                    <a:lumMod val="75000"/>
                  </a:schemeClr>
                </a:solidFill>
                <a:latin typeface="Arial" panose="020B0604020202020204" pitchFamily="34" charset="0"/>
                <a:cs typeface="Arial" panose="020B0604020202020204" pitchFamily="34" charset="0"/>
              </a:rPr>
              <a:t>Team roles selection</a:t>
            </a:r>
          </a:p>
        </p:txBody>
      </p:sp>
      <p:sp>
        <p:nvSpPr>
          <p:cNvPr id="7" name="TextBox 6">
            <a:extLst>
              <a:ext uri="{FF2B5EF4-FFF2-40B4-BE49-F238E27FC236}">
                <a16:creationId xmlns:a16="http://schemas.microsoft.com/office/drawing/2014/main" id="{BBDEC154-DEB8-4805-BE9F-7B7EBD70351C}"/>
              </a:ext>
            </a:extLst>
          </p:cNvPr>
          <p:cNvSpPr txBox="1"/>
          <p:nvPr/>
        </p:nvSpPr>
        <p:spPr>
          <a:xfrm>
            <a:off x="1031140" y="3970280"/>
            <a:ext cx="2223686" cy="461665"/>
          </a:xfrm>
          <a:prstGeom prst="rect">
            <a:avLst/>
          </a:prstGeom>
          <a:noFill/>
        </p:spPr>
        <p:txBody>
          <a:bodyPr wrap="none" rtlCol="0">
            <a:spAutoFit/>
          </a:bodyPr>
          <a:lstStyle/>
          <a:p>
            <a:r>
              <a:rPr lang="en-GB" sz="2400" dirty="0">
                <a:solidFill>
                  <a:schemeClr val="bg1">
                    <a:lumMod val="75000"/>
                  </a:schemeClr>
                </a:solidFill>
                <a:latin typeface="Arial" panose="020B0604020202020204" pitchFamily="34" charset="0"/>
                <a:cs typeface="Arial" panose="020B0604020202020204" pitchFamily="34" charset="0"/>
              </a:rPr>
              <a:t>Apprenticeship</a:t>
            </a:r>
          </a:p>
        </p:txBody>
      </p:sp>
      <p:sp>
        <p:nvSpPr>
          <p:cNvPr id="8" name="TextBox 7">
            <a:extLst>
              <a:ext uri="{FF2B5EF4-FFF2-40B4-BE49-F238E27FC236}">
                <a16:creationId xmlns:a16="http://schemas.microsoft.com/office/drawing/2014/main" id="{67F4FA7D-F744-49AB-9D82-4539365211E0}"/>
              </a:ext>
            </a:extLst>
          </p:cNvPr>
          <p:cNvSpPr txBox="1"/>
          <p:nvPr/>
        </p:nvSpPr>
        <p:spPr>
          <a:xfrm>
            <a:off x="1031140" y="4619302"/>
            <a:ext cx="2000869" cy="461665"/>
          </a:xfrm>
          <a:prstGeom prst="rect">
            <a:avLst/>
          </a:prstGeom>
          <a:noFill/>
        </p:spPr>
        <p:txBody>
          <a:bodyPr wrap="none" rtlCol="0">
            <a:spAutoFit/>
          </a:bodyPr>
          <a:lstStyle/>
          <a:p>
            <a:r>
              <a:rPr lang="en-GB" sz="2400" dirty="0">
                <a:solidFill>
                  <a:schemeClr val="bg1">
                    <a:lumMod val="75000"/>
                  </a:schemeClr>
                </a:solidFill>
                <a:latin typeface="Arial" panose="020B0604020202020204" pitchFamily="34" charset="0"/>
                <a:cs typeface="Arial" panose="020B0604020202020204" pitchFamily="34" charset="0"/>
              </a:rPr>
              <a:t>Development</a:t>
            </a:r>
          </a:p>
        </p:txBody>
      </p:sp>
      <p:sp>
        <p:nvSpPr>
          <p:cNvPr id="9" name="TextBox 8">
            <a:extLst>
              <a:ext uri="{FF2B5EF4-FFF2-40B4-BE49-F238E27FC236}">
                <a16:creationId xmlns:a16="http://schemas.microsoft.com/office/drawing/2014/main" id="{6046AF89-DEC2-4E3A-8FD8-4F5884AAEA7F}"/>
              </a:ext>
            </a:extLst>
          </p:cNvPr>
          <p:cNvSpPr txBox="1"/>
          <p:nvPr/>
        </p:nvSpPr>
        <p:spPr>
          <a:xfrm>
            <a:off x="1031140" y="5268326"/>
            <a:ext cx="3060453" cy="461665"/>
          </a:xfrm>
          <a:prstGeom prst="rect">
            <a:avLst/>
          </a:prstGeom>
          <a:noFill/>
        </p:spPr>
        <p:txBody>
          <a:bodyPr wrap="none" rtlCol="0">
            <a:spAutoFit/>
          </a:bodyPr>
          <a:lstStyle/>
          <a:p>
            <a:r>
              <a:rPr lang="en-GB" sz="2400" dirty="0">
                <a:solidFill>
                  <a:schemeClr val="bg1">
                    <a:lumMod val="75000"/>
                  </a:schemeClr>
                </a:solidFill>
                <a:latin typeface="Arial" panose="020B0604020202020204" pitchFamily="34" charset="0"/>
                <a:cs typeface="Arial" panose="020B0604020202020204" pitchFamily="34" charset="0"/>
              </a:rPr>
              <a:t>Presentation to client</a:t>
            </a:r>
          </a:p>
        </p:txBody>
      </p:sp>
      <p:sp>
        <p:nvSpPr>
          <p:cNvPr id="10" name="Rectangle: Rounded Corners 9">
            <a:extLst>
              <a:ext uri="{FF2B5EF4-FFF2-40B4-BE49-F238E27FC236}">
                <a16:creationId xmlns:a16="http://schemas.microsoft.com/office/drawing/2014/main" id="{C298060D-39E6-4DAA-AF09-53A262A84CF5}"/>
              </a:ext>
            </a:extLst>
          </p:cNvPr>
          <p:cNvSpPr/>
          <p:nvPr/>
        </p:nvSpPr>
        <p:spPr>
          <a:xfrm>
            <a:off x="5995386" y="2023214"/>
            <a:ext cx="452761" cy="309836"/>
          </a:xfrm>
          <a:prstGeom prst="roundRect">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988E9DEF-3BCD-4A40-BFF6-34B5827983BB}"/>
              </a:ext>
            </a:extLst>
          </p:cNvPr>
          <p:cNvSpPr/>
          <p:nvPr/>
        </p:nvSpPr>
        <p:spPr>
          <a:xfrm>
            <a:off x="5995386" y="3381990"/>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lumMod val="75000"/>
                </a:schemeClr>
              </a:solidFill>
            </a:endParaRPr>
          </a:p>
        </p:txBody>
      </p:sp>
      <p:sp>
        <p:nvSpPr>
          <p:cNvPr id="12" name="Rectangle: Rounded Corners 11">
            <a:extLst>
              <a:ext uri="{FF2B5EF4-FFF2-40B4-BE49-F238E27FC236}">
                <a16:creationId xmlns:a16="http://schemas.microsoft.com/office/drawing/2014/main" id="{B3DBE54E-9171-44A8-8647-C18BB26A479D}"/>
              </a:ext>
            </a:extLst>
          </p:cNvPr>
          <p:cNvSpPr/>
          <p:nvPr/>
        </p:nvSpPr>
        <p:spPr>
          <a:xfrm>
            <a:off x="5995386" y="2702602"/>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lumMod val="75000"/>
                </a:schemeClr>
              </a:solidFill>
            </a:endParaRPr>
          </a:p>
        </p:txBody>
      </p:sp>
      <p:sp>
        <p:nvSpPr>
          <p:cNvPr id="13" name="Rectangle: Rounded Corners 12">
            <a:extLst>
              <a:ext uri="{FF2B5EF4-FFF2-40B4-BE49-F238E27FC236}">
                <a16:creationId xmlns:a16="http://schemas.microsoft.com/office/drawing/2014/main" id="{4920AEF2-02AF-42EE-B30F-9CAAFAF7719E}"/>
              </a:ext>
            </a:extLst>
          </p:cNvPr>
          <p:cNvSpPr/>
          <p:nvPr/>
        </p:nvSpPr>
        <p:spPr>
          <a:xfrm>
            <a:off x="5995386" y="4061378"/>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lumMod val="75000"/>
                </a:schemeClr>
              </a:solidFill>
            </a:endParaRPr>
          </a:p>
        </p:txBody>
      </p:sp>
      <p:sp>
        <p:nvSpPr>
          <p:cNvPr id="14" name="Rectangle: Rounded Corners 13">
            <a:extLst>
              <a:ext uri="{FF2B5EF4-FFF2-40B4-BE49-F238E27FC236}">
                <a16:creationId xmlns:a16="http://schemas.microsoft.com/office/drawing/2014/main" id="{7EBFF73B-2A1E-4790-86CA-8F4CAD667902}"/>
              </a:ext>
            </a:extLst>
          </p:cNvPr>
          <p:cNvSpPr/>
          <p:nvPr/>
        </p:nvSpPr>
        <p:spPr>
          <a:xfrm>
            <a:off x="5995386" y="4740766"/>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lumMod val="75000"/>
                </a:schemeClr>
              </a:solidFill>
            </a:endParaRPr>
          </a:p>
        </p:txBody>
      </p:sp>
      <p:sp>
        <p:nvSpPr>
          <p:cNvPr id="15" name="Rectangle: Rounded Corners 14">
            <a:extLst>
              <a:ext uri="{FF2B5EF4-FFF2-40B4-BE49-F238E27FC236}">
                <a16:creationId xmlns:a16="http://schemas.microsoft.com/office/drawing/2014/main" id="{0B287687-24E5-48A7-B9D0-B1175D039921}"/>
              </a:ext>
            </a:extLst>
          </p:cNvPr>
          <p:cNvSpPr/>
          <p:nvPr/>
        </p:nvSpPr>
        <p:spPr>
          <a:xfrm>
            <a:off x="5995386" y="5420155"/>
            <a:ext cx="452761" cy="309836"/>
          </a:xfrm>
          <a:prstGeom prst="roundRect">
            <a:avLst/>
          </a:prstGeom>
          <a:noFill/>
          <a:ln w="22225">
            <a:solidFill>
              <a:schemeClr val="bg2">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lumMod val="75000"/>
                </a:schemeClr>
              </a:solidFill>
            </a:endParaRPr>
          </a:p>
        </p:txBody>
      </p:sp>
      <p:sp>
        <p:nvSpPr>
          <p:cNvPr id="17" name="Title 1">
            <a:extLst>
              <a:ext uri="{FF2B5EF4-FFF2-40B4-BE49-F238E27FC236}">
                <a16:creationId xmlns:a16="http://schemas.microsoft.com/office/drawing/2014/main" id="{98F65F14-58BA-438B-A8DD-0A62BE637A83}"/>
              </a:ext>
            </a:extLst>
          </p:cNvPr>
          <p:cNvSpPr>
            <a:spLocks noGrp="1"/>
          </p:cNvSpPr>
          <p:nvPr>
            <p:ph type="title"/>
          </p:nvPr>
        </p:nvSpPr>
        <p:spPr>
          <a:xfrm>
            <a:off x="290949" y="1098974"/>
            <a:ext cx="8617511" cy="637309"/>
          </a:xfrm>
        </p:spPr>
        <p:txBody>
          <a:bodyPr>
            <a:noAutofit/>
          </a:bodyPr>
          <a:lstStyle/>
          <a:p>
            <a:pPr algn="ctr"/>
            <a:r>
              <a:rPr lang="en-GB" dirty="0">
                <a:latin typeface="Arial" panose="020B0604020202020204" pitchFamily="34" charset="0"/>
                <a:cs typeface="Arial" panose="020B0604020202020204" pitchFamily="34" charset="0"/>
              </a:rPr>
              <a:t>Project Flow</a:t>
            </a:r>
          </a:p>
        </p:txBody>
      </p:sp>
    </p:spTree>
    <p:extLst>
      <p:ext uri="{BB962C8B-B14F-4D97-AF65-F5344CB8AC3E}">
        <p14:creationId xmlns:p14="http://schemas.microsoft.com/office/powerpoint/2010/main" val="635569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6F56702-2B26-4FDC-8F8A-3C0AC0B32A72}"/>
              </a:ext>
            </a:extLst>
          </p:cNvPr>
          <p:cNvSpPr txBox="1"/>
          <p:nvPr/>
        </p:nvSpPr>
        <p:spPr>
          <a:xfrm>
            <a:off x="2296622" y="2720526"/>
            <a:ext cx="4361629" cy="1200329"/>
          </a:xfrm>
          <a:prstGeom prst="rect">
            <a:avLst/>
          </a:prstGeom>
          <a:noFill/>
        </p:spPr>
        <p:txBody>
          <a:bodyPr wrap="square" rtlCol="0">
            <a:spAutoFit/>
          </a:bodyPr>
          <a:lstStyle/>
          <a:p>
            <a:pPr algn="ctr"/>
            <a:r>
              <a:rPr lang="en-GB" sz="3600" b="1" dirty="0">
                <a:latin typeface="Arial" panose="020B0604020202020204" pitchFamily="34" charset="0"/>
                <a:cs typeface="Arial" panose="020B0604020202020204" pitchFamily="34" charset="0"/>
              </a:rPr>
              <a:t>Time to watch the video briefing</a:t>
            </a:r>
          </a:p>
        </p:txBody>
      </p:sp>
    </p:spTree>
    <p:extLst>
      <p:ext uri="{BB962C8B-B14F-4D97-AF65-F5344CB8AC3E}">
        <p14:creationId xmlns:p14="http://schemas.microsoft.com/office/powerpoint/2010/main" val="300307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023A0945-E00E-44AB-A4B1-0EDB13FD4C2F}"/>
              </a:ext>
            </a:extLst>
          </p:cNvPr>
          <p:cNvSpPr>
            <a:spLocks noGrp="1"/>
          </p:cNvSpPr>
          <p:nvPr>
            <p:ph type="title"/>
          </p:nvPr>
        </p:nvSpPr>
        <p:spPr>
          <a:xfrm>
            <a:off x="628650" y="1162050"/>
            <a:ext cx="7886700" cy="971550"/>
          </a:xfrm>
        </p:spPr>
        <p:txBody>
          <a:bodyPr anchor="t"/>
          <a:lstStyle/>
          <a:p>
            <a:pPr algn="ctr" eaLnBrk="1" hangingPunct="1"/>
            <a:r>
              <a:rPr lang="en-GB" altLang="en-US" dirty="0">
                <a:latin typeface="Arial" panose="020B0604020202020204" pitchFamily="34" charset="0"/>
                <a:cs typeface="Arial" panose="020B0604020202020204" pitchFamily="34" charset="0"/>
              </a:rPr>
              <a:t>The brief</a:t>
            </a:r>
          </a:p>
        </p:txBody>
      </p:sp>
      <p:sp>
        <p:nvSpPr>
          <p:cNvPr id="24579" name="Content Placeholder 2">
            <a:extLst>
              <a:ext uri="{FF2B5EF4-FFF2-40B4-BE49-F238E27FC236}">
                <a16:creationId xmlns:a16="http://schemas.microsoft.com/office/drawing/2014/main" id="{54F449D1-D858-4B7A-AC90-B9386A197BDB}"/>
              </a:ext>
            </a:extLst>
          </p:cNvPr>
          <p:cNvSpPr>
            <a:spLocks noGrp="1"/>
          </p:cNvSpPr>
          <p:nvPr>
            <p:ph idx="1"/>
          </p:nvPr>
        </p:nvSpPr>
        <p:spPr>
          <a:xfrm>
            <a:off x="283398" y="1948721"/>
            <a:ext cx="8577204" cy="3966303"/>
          </a:xfrm>
        </p:spPr>
        <p:txBody>
          <a:bodyPr rtlCol="0">
            <a:normAutofit/>
          </a:bodyPr>
          <a:lstStyle/>
          <a:p>
            <a:r>
              <a:rPr lang="en-GB" sz="2200" b="1" dirty="0">
                <a:latin typeface="Arial" panose="020B0604020202020204" pitchFamily="34" charset="0"/>
                <a:cs typeface="Arial" panose="020B0604020202020204" pitchFamily="34" charset="0"/>
              </a:rPr>
              <a:t>Design and engineer </a:t>
            </a:r>
            <a:r>
              <a:rPr lang="en-GB" sz="2200" b="1" u="sng" dirty="0">
                <a:latin typeface="Arial" panose="020B0604020202020204" pitchFamily="34" charset="0"/>
                <a:cs typeface="Arial" panose="020B0604020202020204" pitchFamily="34" charset="0"/>
              </a:rPr>
              <a:t>ONE</a:t>
            </a:r>
            <a:r>
              <a:rPr lang="en-GB" sz="2200" b="1" dirty="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prototype which will either:</a:t>
            </a:r>
          </a:p>
          <a:p>
            <a:pPr marL="1079500" indent="-449263">
              <a:buFont typeface="Wingdings" panose="05000000000000000000" pitchFamily="2" charset="2"/>
              <a:buChar char="Ø"/>
            </a:pPr>
            <a:r>
              <a:rPr lang="en-GB" sz="2200" dirty="0">
                <a:latin typeface="Arial" panose="020B0604020202020204" pitchFamily="34" charset="0"/>
                <a:cs typeface="Arial" panose="020B0604020202020204" pitchFamily="34" charset="0"/>
              </a:rPr>
              <a:t>help Airbus when transporting aid or,</a:t>
            </a:r>
          </a:p>
          <a:p>
            <a:pPr marL="1079500" indent="-449263">
              <a:buFont typeface="Wingdings" panose="05000000000000000000" pitchFamily="2" charset="2"/>
              <a:buChar char="Ø"/>
            </a:pPr>
            <a:r>
              <a:rPr lang="en-GB" sz="2200" dirty="0">
                <a:latin typeface="Arial" panose="020B0604020202020204" pitchFamily="34" charset="0"/>
                <a:cs typeface="Arial" panose="020B0604020202020204" pitchFamily="34" charset="0"/>
              </a:rPr>
              <a:t>provide something to help people in times of need. </a:t>
            </a:r>
          </a:p>
          <a:p>
            <a:pPr marL="269875" indent="0">
              <a:buNone/>
            </a:pPr>
            <a:r>
              <a:rPr lang="en-GB" sz="2200" dirty="0">
                <a:latin typeface="Arial" panose="020B0604020202020204" pitchFamily="34" charset="0"/>
                <a:cs typeface="Arial" panose="020B0604020202020204" pitchFamily="34" charset="0"/>
              </a:rPr>
              <a:t>You </a:t>
            </a:r>
            <a:r>
              <a:rPr lang="en-GB" sz="2200" b="1" dirty="0">
                <a:latin typeface="Arial" panose="020B0604020202020204" pitchFamily="34" charset="0"/>
                <a:cs typeface="Arial" panose="020B0604020202020204" pitchFamily="34" charset="0"/>
              </a:rPr>
              <a:t>MUST</a:t>
            </a:r>
            <a:r>
              <a:rPr lang="en-GB" sz="2200" dirty="0">
                <a:latin typeface="Arial" panose="020B0604020202020204" pitchFamily="34" charset="0"/>
                <a:cs typeface="Arial" panose="020B0604020202020204" pitchFamily="34" charset="0"/>
              </a:rPr>
              <a:t> Include at least one electronic component.</a:t>
            </a:r>
          </a:p>
          <a:p>
            <a:pPr marL="0" indent="0">
              <a:buNone/>
            </a:pPr>
            <a:endParaRPr lang="en-GB" sz="2200" dirty="0">
              <a:latin typeface="Arial" panose="020B0604020202020204" pitchFamily="34" charset="0"/>
              <a:cs typeface="Arial" panose="020B0604020202020204" pitchFamily="34" charset="0"/>
            </a:endParaRPr>
          </a:p>
          <a:p>
            <a:pPr lvl="0"/>
            <a:r>
              <a:rPr lang="en-GB" sz="2200" b="1" dirty="0">
                <a:latin typeface="Arial" panose="020B0604020202020204" pitchFamily="34" charset="0"/>
                <a:cs typeface="Arial" panose="020B0604020202020204" pitchFamily="34" charset="0"/>
              </a:rPr>
              <a:t>Complete</a:t>
            </a:r>
            <a:r>
              <a:rPr lang="en-GB" sz="2200" dirty="0">
                <a:latin typeface="Arial" panose="020B0604020202020204" pitchFamily="34" charset="0"/>
                <a:cs typeface="Arial" panose="020B0604020202020204" pitchFamily="34" charset="0"/>
              </a:rPr>
              <a:t> the planning and events log</a:t>
            </a:r>
          </a:p>
          <a:p>
            <a:pPr marL="0" lvl="0" indent="0">
              <a:buNone/>
            </a:pPr>
            <a:endParaRPr lang="en-GB" sz="2200" dirty="0">
              <a:latin typeface="Arial" panose="020B0604020202020204" pitchFamily="34" charset="0"/>
              <a:cs typeface="Arial" panose="020B0604020202020204" pitchFamily="34" charset="0"/>
            </a:endParaRPr>
          </a:p>
          <a:p>
            <a:pPr lvl="0"/>
            <a:r>
              <a:rPr lang="en-GB" sz="2200" b="1" dirty="0">
                <a:latin typeface="Arial" panose="020B0604020202020204" pitchFamily="34" charset="0"/>
                <a:cs typeface="Arial" panose="020B0604020202020204" pitchFamily="34" charset="0"/>
              </a:rPr>
              <a:t>Present </a:t>
            </a:r>
            <a:r>
              <a:rPr lang="en-GB" sz="2200" dirty="0">
                <a:latin typeface="Arial" panose="020B0604020202020204" pitchFamily="34" charset="0"/>
                <a:cs typeface="Arial" panose="020B0604020202020204" pitchFamily="34" charset="0"/>
              </a:rPr>
              <a:t>your idea to the Airbus judge(s).</a:t>
            </a:r>
          </a:p>
        </p:txBody>
      </p:sp>
      <p:pic>
        <p:nvPicPr>
          <p:cNvPr id="3" name="Picture 2">
            <a:extLst>
              <a:ext uri="{FF2B5EF4-FFF2-40B4-BE49-F238E27FC236}">
                <a16:creationId xmlns:a16="http://schemas.microsoft.com/office/drawing/2014/main" id="{DF1930B0-963B-4F7E-9109-051A770E956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71117" y="3920999"/>
            <a:ext cx="2889485" cy="1926323"/>
          </a:xfrm>
          <a:prstGeom prst="rect">
            <a:avLst/>
          </a:prstGeom>
        </p:spPr>
      </p:pic>
    </p:spTree>
    <p:extLst>
      <p:ext uri="{BB962C8B-B14F-4D97-AF65-F5344CB8AC3E}">
        <p14:creationId xmlns:p14="http://schemas.microsoft.com/office/powerpoint/2010/main" val="7302156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 calcmode="lin" valueType="num">
                                      <p:cBhvr additive="base">
                                        <p:cTn id="11"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 calcmode="lin" valueType="num">
                                      <p:cBhvr additive="base">
                                        <p:cTn id="15"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5" end="5"/>
                                            </p:txEl>
                                          </p:spTgt>
                                        </p:tgtEl>
                                        <p:attrNameLst>
                                          <p:attrName>style.visibility</p:attrName>
                                        </p:attrNameLst>
                                      </p:cBhvr>
                                      <p:to>
                                        <p:strVal val="visible"/>
                                      </p:to>
                                    </p:set>
                                    <p:anim calcmode="lin" valueType="num">
                                      <p:cBhvr additive="base">
                                        <p:cTn id="25"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4579">
                                            <p:txEl>
                                              <p:pRg st="7" end="7"/>
                                            </p:txEl>
                                          </p:spTgt>
                                        </p:tgtEl>
                                        <p:attrNameLst>
                                          <p:attrName>style.visibility</p:attrName>
                                        </p:attrNameLst>
                                      </p:cBhvr>
                                      <p:to>
                                        <p:strVal val="visible"/>
                                      </p:to>
                                    </p:set>
                                    <p:anim calcmode="lin" valueType="num">
                                      <p:cBhvr additive="base">
                                        <p:cTn id="35" dur="5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023A0945-E00E-44AB-A4B1-0EDB13FD4C2F}"/>
              </a:ext>
            </a:extLst>
          </p:cNvPr>
          <p:cNvSpPr>
            <a:spLocks noGrp="1"/>
          </p:cNvSpPr>
          <p:nvPr>
            <p:ph type="title"/>
          </p:nvPr>
        </p:nvSpPr>
        <p:spPr>
          <a:xfrm>
            <a:off x="628650" y="1162050"/>
            <a:ext cx="7886700" cy="971550"/>
          </a:xfrm>
        </p:spPr>
        <p:txBody>
          <a:bodyPr anchor="t"/>
          <a:lstStyle/>
          <a:p>
            <a:pPr algn="ctr" eaLnBrk="1" hangingPunct="1"/>
            <a:r>
              <a:rPr lang="en-GB" altLang="en-US" dirty="0">
                <a:latin typeface="Arial" panose="020B0604020202020204" pitchFamily="34" charset="0"/>
                <a:cs typeface="Arial" panose="020B0604020202020204" pitchFamily="34" charset="0"/>
              </a:rPr>
              <a:t>Considerations</a:t>
            </a:r>
          </a:p>
        </p:txBody>
      </p:sp>
      <p:sp>
        <p:nvSpPr>
          <p:cNvPr id="24579" name="Content Placeholder 2">
            <a:extLst>
              <a:ext uri="{FF2B5EF4-FFF2-40B4-BE49-F238E27FC236}">
                <a16:creationId xmlns:a16="http://schemas.microsoft.com/office/drawing/2014/main" id="{54F449D1-D858-4B7A-AC90-B9386A197BDB}"/>
              </a:ext>
            </a:extLst>
          </p:cNvPr>
          <p:cNvSpPr>
            <a:spLocks noGrp="1"/>
          </p:cNvSpPr>
          <p:nvPr>
            <p:ph idx="1"/>
          </p:nvPr>
        </p:nvSpPr>
        <p:spPr>
          <a:xfrm>
            <a:off x="1858781" y="2488367"/>
            <a:ext cx="4661941" cy="3426657"/>
          </a:xfrm>
        </p:spPr>
        <p:txBody>
          <a:bodyPr rtlCol="0">
            <a:normAutofit/>
          </a:bodyPr>
          <a:lstStyle/>
          <a:p>
            <a:pPr marL="539750" lvl="0" indent="-539750">
              <a:spcAft>
                <a:spcPts val="1200"/>
              </a:spcAft>
              <a:buFont typeface="Wingdings" panose="05000000000000000000" pitchFamily="2" charset="2"/>
              <a:buChar char="Ø"/>
            </a:pPr>
            <a:r>
              <a:rPr lang="en-US" dirty="0">
                <a:latin typeface="Arial" panose="020B0604020202020204" pitchFamily="34" charset="0"/>
                <a:cs typeface="Arial" panose="020B0604020202020204" pitchFamily="34" charset="0"/>
              </a:rPr>
              <a:t>Weight</a:t>
            </a:r>
          </a:p>
          <a:p>
            <a:pPr marL="539750" lvl="0" indent="-539750">
              <a:spcAft>
                <a:spcPts val="1200"/>
              </a:spcAft>
              <a:buFont typeface="Wingdings" panose="05000000000000000000" pitchFamily="2" charset="2"/>
              <a:buChar char="Ø"/>
            </a:pPr>
            <a:r>
              <a:rPr lang="en-US" dirty="0">
                <a:latin typeface="Arial" panose="020B0604020202020204" pitchFamily="34" charset="0"/>
                <a:cs typeface="Arial" panose="020B0604020202020204" pitchFamily="34" charset="0"/>
              </a:rPr>
              <a:t>Energy</a:t>
            </a:r>
          </a:p>
          <a:p>
            <a:pPr marL="539750" lvl="0" indent="-539750">
              <a:spcAft>
                <a:spcPts val="1200"/>
              </a:spcAft>
              <a:buFont typeface="Wingdings" panose="05000000000000000000" pitchFamily="2" charset="2"/>
              <a:buChar char="Ø"/>
            </a:pPr>
            <a:r>
              <a:rPr lang="en-US" dirty="0">
                <a:latin typeface="Arial" panose="020B0604020202020204" pitchFamily="34" charset="0"/>
                <a:cs typeface="Arial" panose="020B0604020202020204" pitchFamily="34" charset="0"/>
              </a:rPr>
              <a:t>Flexibility</a:t>
            </a:r>
          </a:p>
          <a:p>
            <a:pPr marL="539750" lvl="0" indent="-539750">
              <a:spcAft>
                <a:spcPts val="1200"/>
              </a:spcAft>
              <a:buFont typeface="Wingdings" panose="05000000000000000000" pitchFamily="2" charset="2"/>
              <a:buChar char="Ø"/>
            </a:pPr>
            <a:r>
              <a:rPr lang="en-US" dirty="0">
                <a:latin typeface="Arial" panose="020B0604020202020204" pitchFamily="34" charset="0"/>
                <a:cs typeface="Arial" panose="020B0604020202020204" pitchFamily="34" charset="0"/>
              </a:rPr>
              <a:t>Sustainability</a:t>
            </a:r>
          </a:p>
        </p:txBody>
      </p:sp>
    </p:spTree>
    <p:extLst>
      <p:ext uri="{BB962C8B-B14F-4D97-AF65-F5344CB8AC3E}">
        <p14:creationId xmlns:p14="http://schemas.microsoft.com/office/powerpoint/2010/main" val="39804710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 calcmode="lin" valueType="num">
                                      <p:cBhvr additive="base">
                                        <p:cTn id="11"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 calcmode="lin" valueType="num">
                                      <p:cBhvr additive="base">
                                        <p:cTn id="15"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D09A61ED-CB7F-4834-ABF9-6B2C26FE31F0}"/>
              </a:ext>
            </a:extLst>
          </p:cNvPr>
          <p:cNvSpPr>
            <a:spLocks noGrp="1"/>
          </p:cNvSpPr>
          <p:nvPr>
            <p:ph type="title"/>
          </p:nvPr>
        </p:nvSpPr>
        <p:spPr>
          <a:xfrm>
            <a:off x="119922" y="1162050"/>
            <a:ext cx="5373524" cy="971550"/>
          </a:xfrm>
        </p:spPr>
        <p:txBody>
          <a:bodyPr anchor="t"/>
          <a:lstStyle/>
          <a:p>
            <a:pPr algn="ctr" eaLnBrk="1" hangingPunct="1"/>
            <a:r>
              <a:rPr lang="en-GB" altLang="en-US" dirty="0">
                <a:latin typeface="Arial" panose="020B0604020202020204" pitchFamily="34" charset="0"/>
                <a:cs typeface="Arial" panose="020B0604020202020204" pitchFamily="34" charset="0"/>
              </a:rPr>
              <a:t>Assessment criteria</a:t>
            </a:r>
          </a:p>
        </p:txBody>
      </p:sp>
      <p:sp>
        <p:nvSpPr>
          <p:cNvPr id="17411" name="Content Placeholder 2">
            <a:extLst>
              <a:ext uri="{FF2B5EF4-FFF2-40B4-BE49-F238E27FC236}">
                <a16:creationId xmlns:a16="http://schemas.microsoft.com/office/drawing/2014/main" id="{4CAD4E61-468A-4277-919D-799B7CA3A2CA}"/>
              </a:ext>
            </a:extLst>
          </p:cNvPr>
          <p:cNvSpPr>
            <a:spLocks noGrp="1"/>
          </p:cNvSpPr>
          <p:nvPr>
            <p:ph idx="1"/>
          </p:nvPr>
        </p:nvSpPr>
        <p:spPr>
          <a:xfrm>
            <a:off x="628651" y="2484438"/>
            <a:ext cx="8066088" cy="3024187"/>
          </a:xfrm>
        </p:spPr>
        <p:txBody>
          <a:bodyPr rtlCol="0">
            <a:normAutofit/>
          </a:bodyPr>
          <a:lstStyle/>
          <a:p>
            <a:pPr marL="432000" indent="432000" eaLnBrk="1" fontAlgn="auto" hangingPunct="1">
              <a:spcAft>
                <a:spcPts val="0"/>
              </a:spcAft>
              <a:defRPr/>
            </a:pPr>
            <a:r>
              <a:rPr lang="en-GB" altLang="en-US" sz="2400" dirty="0">
                <a:latin typeface="Arial" panose="020B0604020202020204" pitchFamily="34" charset="0"/>
                <a:cs typeface="Arial" panose="020B0604020202020204" pitchFamily="34" charset="0"/>
              </a:rPr>
              <a:t>Planning</a:t>
            </a:r>
          </a:p>
          <a:p>
            <a:pPr marL="432000" indent="432000" eaLnBrk="1" fontAlgn="auto" hangingPunct="1">
              <a:spcAft>
                <a:spcPts val="0"/>
              </a:spcAft>
              <a:defRPr/>
            </a:pPr>
            <a:r>
              <a:rPr lang="en-GB" altLang="en-US" sz="2400" dirty="0">
                <a:latin typeface="Arial" panose="020B0604020202020204" pitchFamily="34" charset="0"/>
                <a:cs typeface="Arial" panose="020B0604020202020204" pitchFamily="34" charset="0"/>
              </a:rPr>
              <a:t>Development</a:t>
            </a:r>
          </a:p>
          <a:p>
            <a:pPr marL="432000" indent="432000" eaLnBrk="1" fontAlgn="auto" hangingPunct="1">
              <a:spcAft>
                <a:spcPts val="0"/>
              </a:spcAft>
              <a:defRPr/>
            </a:pPr>
            <a:r>
              <a:rPr lang="en-GB" altLang="en-US" sz="2400" dirty="0">
                <a:latin typeface="Arial" panose="020B0604020202020204" pitchFamily="34" charset="0"/>
                <a:cs typeface="Arial" panose="020B0604020202020204" pitchFamily="34" charset="0"/>
              </a:rPr>
              <a:t>Budget</a:t>
            </a:r>
          </a:p>
          <a:p>
            <a:pPr marL="432000" indent="432000" eaLnBrk="1" fontAlgn="auto" hangingPunct="1">
              <a:spcAft>
                <a:spcPts val="0"/>
              </a:spcAft>
              <a:defRPr/>
            </a:pPr>
            <a:r>
              <a:rPr lang="en-GB" altLang="en-US" sz="2400" dirty="0">
                <a:latin typeface="Arial" panose="020B0604020202020204" pitchFamily="34" charset="0"/>
                <a:cs typeface="Arial" panose="020B0604020202020204" pitchFamily="34" charset="0"/>
              </a:rPr>
              <a:t>Product</a:t>
            </a:r>
          </a:p>
          <a:p>
            <a:pPr marL="432000" indent="432000" eaLnBrk="1" fontAlgn="auto" hangingPunct="1">
              <a:spcAft>
                <a:spcPts val="0"/>
              </a:spcAft>
              <a:defRPr/>
            </a:pPr>
            <a:r>
              <a:rPr lang="en-GB" altLang="en-US" sz="2400" dirty="0">
                <a:latin typeface="Arial" panose="020B0604020202020204" pitchFamily="34" charset="0"/>
                <a:cs typeface="Arial" panose="020B0604020202020204" pitchFamily="34" charset="0"/>
              </a:rPr>
              <a:t>Presentation</a:t>
            </a:r>
          </a:p>
          <a:p>
            <a:pPr marL="432000" indent="432000" eaLnBrk="1" fontAlgn="auto" hangingPunct="1">
              <a:spcAft>
                <a:spcPts val="0"/>
              </a:spcAft>
              <a:defRPr/>
            </a:pPr>
            <a:r>
              <a:rPr lang="en-GB" altLang="en-US" sz="2400" dirty="0">
                <a:latin typeface="Arial" panose="020B0604020202020204" pitchFamily="34" charset="0"/>
                <a:cs typeface="Arial" panose="020B0604020202020204" pitchFamily="34" charset="0"/>
              </a:rPr>
              <a:t>Teamwork</a:t>
            </a:r>
          </a:p>
        </p:txBody>
      </p:sp>
      <p:pic>
        <p:nvPicPr>
          <p:cNvPr id="3" name="Picture 2">
            <a:extLst>
              <a:ext uri="{FF2B5EF4-FFF2-40B4-BE49-F238E27FC236}">
                <a16:creationId xmlns:a16="http://schemas.microsoft.com/office/drawing/2014/main" id="{D5AB2786-C20F-4878-B8E0-D22441E9E93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93445" y="1349375"/>
            <a:ext cx="3021905" cy="4346575"/>
          </a:xfrm>
          <a:prstGeom prst="rect">
            <a:avLst/>
          </a:prstGeom>
        </p:spPr>
      </p:pic>
    </p:spTree>
    <p:extLst>
      <p:ext uri="{BB962C8B-B14F-4D97-AF65-F5344CB8AC3E}">
        <p14:creationId xmlns:p14="http://schemas.microsoft.com/office/powerpoint/2010/main" val="372229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1D6A9070-1EE7-4426-B34F-73E0282B0CD7}"/>
              </a:ext>
            </a:extLst>
          </p:cNvPr>
          <p:cNvSpPr>
            <a:spLocks noGrp="1"/>
          </p:cNvSpPr>
          <p:nvPr>
            <p:ph type="title"/>
          </p:nvPr>
        </p:nvSpPr>
        <p:spPr>
          <a:xfrm>
            <a:off x="628650" y="1162050"/>
            <a:ext cx="7886700" cy="971550"/>
          </a:xfrm>
        </p:spPr>
        <p:txBody>
          <a:bodyPr anchor="t"/>
          <a:lstStyle/>
          <a:p>
            <a:pPr algn="ctr" eaLnBrk="1" hangingPunct="1"/>
            <a:r>
              <a:rPr lang="en-GB" altLang="en-US" dirty="0">
                <a:latin typeface="Arial" panose="020B0604020202020204" pitchFamily="34" charset="0"/>
                <a:cs typeface="Arial" panose="020B0604020202020204" pitchFamily="34" charset="0"/>
              </a:rPr>
              <a:t>Project tools</a:t>
            </a:r>
          </a:p>
        </p:txBody>
      </p:sp>
      <p:sp>
        <p:nvSpPr>
          <p:cNvPr id="5" name="TextBox 4">
            <a:extLst>
              <a:ext uri="{FF2B5EF4-FFF2-40B4-BE49-F238E27FC236}">
                <a16:creationId xmlns:a16="http://schemas.microsoft.com/office/drawing/2014/main" id="{D4ADB645-7C8B-40C3-9137-0AC76837DB67}"/>
              </a:ext>
            </a:extLst>
          </p:cNvPr>
          <p:cNvSpPr txBox="1"/>
          <p:nvPr/>
        </p:nvSpPr>
        <p:spPr>
          <a:xfrm>
            <a:off x="338042" y="2023673"/>
            <a:ext cx="8177308" cy="3416320"/>
          </a:xfrm>
          <a:prstGeom prst="rect">
            <a:avLst/>
          </a:prstGeom>
          <a:noFill/>
        </p:spPr>
        <p:txBody>
          <a:bodyPr wrap="square" rtlCol="0">
            <a:spAutoFit/>
          </a:bodyPr>
          <a:lstStyle/>
          <a:p>
            <a:pPr marL="265113" indent="-265113">
              <a:buFont typeface="Arial" panose="020B0604020202020204" pitchFamily="34" charset="0"/>
              <a:buChar char="•"/>
            </a:pPr>
            <a:r>
              <a:rPr lang="en-GB" sz="2400" dirty="0">
                <a:latin typeface="Arial" panose="020B0604020202020204" pitchFamily="34" charset="0"/>
                <a:cs typeface="Arial" panose="020B0604020202020204" pitchFamily="34" charset="0"/>
              </a:rPr>
              <a:t>Engineering shop</a:t>
            </a:r>
          </a:p>
          <a:p>
            <a:pPr marL="809625" indent="-539750">
              <a:buFont typeface="Wingdings" panose="05000000000000000000" pitchFamily="2" charset="2"/>
              <a:buChar char="Ø"/>
            </a:pPr>
            <a:r>
              <a:rPr lang="en-GB" sz="2400" dirty="0">
                <a:latin typeface="Arial" panose="020B0604020202020204" pitchFamily="34" charset="0"/>
                <a:cs typeface="Arial" panose="020B0604020202020204" pitchFamily="34" charset="0"/>
              </a:rPr>
              <a:t>Cutting station</a:t>
            </a:r>
          </a:p>
          <a:p>
            <a:pPr marL="809625" indent="-539750">
              <a:buFont typeface="Wingdings" panose="05000000000000000000" pitchFamily="2" charset="2"/>
              <a:buChar char="Ø"/>
            </a:pPr>
            <a:r>
              <a:rPr lang="en-GB" sz="2400" dirty="0">
                <a:latin typeface="Arial" panose="020B0604020202020204" pitchFamily="34" charset="0"/>
                <a:cs typeface="Arial" panose="020B0604020202020204" pitchFamily="34" charset="0"/>
              </a:rPr>
              <a:t>Hire centre trade card</a:t>
            </a:r>
          </a:p>
          <a:p>
            <a:pPr marL="265113" indent="-265113">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65113" indent="-265113">
              <a:buFont typeface="Arial" panose="020B0604020202020204" pitchFamily="34" charset="0"/>
              <a:buChar char="•"/>
            </a:pPr>
            <a:r>
              <a:rPr lang="en-GB" sz="2400" dirty="0">
                <a:latin typeface="Arial" panose="020B0604020202020204" pitchFamily="34" charset="0"/>
                <a:cs typeface="Arial" panose="020B0604020202020204" pitchFamily="34" charset="0"/>
              </a:rPr>
              <a:t>‘How to’ sheets </a:t>
            </a:r>
          </a:p>
          <a:p>
            <a:pPr marL="265113" indent="-265113">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65113" indent="-265113">
              <a:buFont typeface="Arial" panose="020B0604020202020204" pitchFamily="34" charset="0"/>
              <a:buChar char="•"/>
            </a:pPr>
            <a:r>
              <a:rPr lang="en-GB" sz="2400" dirty="0">
                <a:latin typeface="Arial" panose="020B0604020202020204" pitchFamily="34" charset="0"/>
                <a:cs typeface="Arial" panose="020B0604020202020204" pitchFamily="34" charset="0"/>
              </a:rPr>
              <a:t>Airbus Student Booklet </a:t>
            </a:r>
          </a:p>
          <a:p>
            <a:pPr marL="265113" indent="-265113">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65113" indent="-265113">
              <a:buFont typeface="Arial" panose="020B0604020202020204" pitchFamily="34" charset="0"/>
              <a:buChar char="•"/>
            </a:pPr>
            <a:r>
              <a:rPr lang="en-GB" sz="2400" dirty="0">
                <a:latin typeface="Arial" panose="020B0604020202020204" pitchFamily="34" charset="0"/>
                <a:cs typeface="Arial" panose="020B0604020202020204" pitchFamily="34" charset="0"/>
              </a:rPr>
              <a:t>Engineering consultant</a:t>
            </a:r>
          </a:p>
        </p:txBody>
      </p:sp>
      <p:pic>
        <p:nvPicPr>
          <p:cNvPr id="3" name="Picture 2">
            <a:extLst>
              <a:ext uri="{FF2B5EF4-FFF2-40B4-BE49-F238E27FC236}">
                <a16:creationId xmlns:a16="http://schemas.microsoft.com/office/drawing/2014/main" id="{CF1E7250-F97F-4C3E-86D1-1884EAB460F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757396" y="2133600"/>
            <a:ext cx="4206721" cy="3416320"/>
          </a:xfrm>
          <a:prstGeom prst="rect">
            <a:avLst/>
          </a:prstGeom>
        </p:spPr>
      </p:pic>
    </p:spTree>
    <p:extLst>
      <p:ext uri="{BB962C8B-B14F-4D97-AF65-F5344CB8AC3E}">
        <p14:creationId xmlns:p14="http://schemas.microsoft.com/office/powerpoint/2010/main" val="36474408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TotalTime>
  <Words>3903</Words>
  <Application>Microsoft Office PowerPoint</Application>
  <PresentationFormat>On-screen Show (4:3)</PresentationFormat>
  <Paragraphs>583</Paragraphs>
  <Slides>38</Slides>
  <Notes>38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Calibri</vt:lpstr>
      <vt:lpstr>Calibri Light</vt:lpstr>
      <vt:lpstr>Comic Sans MS</vt:lpstr>
      <vt:lpstr>Copperplate Gothic Light</vt:lpstr>
      <vt:lpstr>Lucida Console</vt:lpstr>
      <vt:lpstr>Times New Roman</vt:lpstr>
      <vt:lpstr>Wingdings</vt:lpstr>
      <vt:lpstr>Office Theme</vt:lpstr>
      <vt:lpstr>The IET Faraday Challenge Day</vt:lpstr>
      <vt:lpstr>Project Flow</vt:lpstr>
      <vt:lpstr>What is engineering?</vt:lpstr>
      <vt:lpstr>Project Flow</vt:lpstr>
      <vt:lpstr>PowerPoint Presentation</vt:lpstr>
      <vt:lpstr>The brief</vt:lpstr>
      <vt:lpstr>Considerations</vt:lpstr>
      <vt:lpstr>Assessment criteria</vt:lpstr>
      <vt:lpstr>Project tools</vt:lpstr>
      <vt:lpstr>Project Flow</vt:lpstr>
      <vt:lpstr>Project Flow</vt:lpstr>
      <vt:lpstr>PowerPoint Presentation</vt:lpstr>
      <vt:lpstr>Planning</vt:lpstr>
      <vt:lpstr>Project Flow</vt:lpstr>
      <vt:lpstr>Project Flow</vt:lpstr>
      <vt:lpstr>Team Roles</vt:lpstr>
      <vt:lpstr>Project Flow</vt:lpstr>
      <vt:lpstr>Project Flow</vt:lpstr>
      <vt:lpstr>Engineering Apprenticeship</vt:lpstr>
      <vt:lpstr>Project Flow</vt:lpstr>
      <vt:lpstr>Project Flow</vt:lpstr>
      <vt:lpstr>Health and safety briefing</vt:lpstr>
      <vt:lpstr>Development</vt:lpstr>
      <vt:lpstr>PowerPoint Presentation</vt:lpstr>
      <vt:lpstr>Event Log Entry 1</vt:lpstr>
      <vt:lpstr>PowerPoint Presentation</vt:lpstr>
      <vt:lpstr>Event Log Entry 3</vt:lpstr>
      <vt:lpstr>PowerPoint Presentation</vt:lpstr>
      <vt:lpstr>Engineering Priorities </vt:lpstr>
      <vt:lpstr>Lunch</vt:lpstr>
      <vt:lpstr>Final preparations</vt:lpstr>
      <vt:lpstr>Preparing to present</vt:lpstr>
      <vt:lpstr>Project Flow</vt:lpstr>
      <vt:lpstr>Project Flow</vt:lpstr>
      <vt:lpstr>PowerPoint Presentation</vt:lpstr>
      <vt:lpstr>Project Flow</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Clerke,Natalie</cp:lastModifiedBy>
  <cp:revision>35</cp:revision>
  <dcterms:created xsi:type="dcterms:W3CDTF">2017-06-28T15:11:57Z</dcterms:created>
  <dcterms:modified xsi:type="dcterms:W3CDTF">2020-04-20T10:05:50Z</dcterms:modified>
</cp:coreProperties>
</file>