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handoutMasterIdLst>
    <p:handoutMasterId r:id="rId10"/>
  </p:handoutMasterIdLst>
  <p:sldIdLst>
    <p:sldId id="256" r:id="rId2"/>
    <p:sldId id="272" r:id="rId3"/>
    <p:sldId id="273" r:id="rId4"/>
    <p:sldId id="274" r:id="rId5"/>
    <p:sldId id="276" r:id="rId6"/>
    <p:sldId id="277" r:id="rId7"/>
    <p:sldId id="27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89606" autoAdjust="0"/>
  </p:normalViewPr>
  <p:slideViewPr>
    <p:cSldViewPr>
      <p:cViewPr varScale="1">
        <p:scale>
          <a:sx n="145" d="100"/>
          <a:sy n="145" d="100"/>
        </p:scale>
        <p:origin x="4782"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14/03/2024</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14/03/2024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could show a games controller or other example of ergonomic design and pass round the class. A discussion could then be held about what features are included to make it ergonomic.</a:t>
            </a:r>
          </a:p>
        </p:txBody>
      </p:sp>
      <p:sp>
        <p:nvSpPr>
          <p:cNvPr id="4" name="Slide Number Placeholder 3"/>
          <p:cNvSpPr>
            <a:spLocks noGrp="1"/>
          </p:cNvSpPr>
          <p:nvPr>
            <p:ph type="sldNum" sz="quarter" idx="10"/>
          </p:nvPr>
        </p:nvSpPr>
        <p:spPr/>
        <p:txBody>
          <a:bodyPr/>
          <a:lstStyle/>
          <a:p>
            <a:fld id="{3EB474A7-B749-4504-9847-6E28E627D631}" type="slidenum">
              <a:rPr lang="en-GB" smtClean="0"/>
              <a:pPr/>
              <a:t>2</a:t>
            </a:fld>
            <a:endParaRPr lang="en-GB" dirty="0"/>
          </a:p>
        </p:txBody>
      </p:sp>
    </p:spTree>
    <p:extLst>
      <p:ext uri="{BB962C8B-B14F-4D97-AF65-F5344CB8AC3E}">
        <p14:creationId xmlns:p14="http://schemas.microsoft.com/office/powerpoint/2010/main" val="333394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the brief and design criteria with learners.</a:t>
            </a:r>
          </a:p>
        </p:txBody>
      </p:sp>
      <p:sp>
        <p:nvSpPr>
          <p:cNvPr id="4" name="Slide Number Placeholder 3"/>
          <p:cNvSpPr>
            <a:spLocks noGrp="1"/>
          </p:cNvSpPr>
          <p:nvPr>
            <p:ph type="sldNum" sz="quarter" idx="10"/>
          </p:nvPr>
        </p:nvSpPr>
        <p:spPr/>
        <p:txBody>
          <a:bodyPr/>
          <a:lstStyle/>
          <a:p>
            <a:fld id="{3EB474A7-B749-4504-9847-6E28E627D631}" type="slidenum">
              <a:rPr lang="en-GB" smtClean="0"/>
              <a:pPr/>
              <a:t>4</a:t>
            </a:fld>
            <a:endParaRPr lang="en-GB" dirty="0"/>
          </a:p>
        </p:txBody>
      </p:sp>
    </p:spTree>
    <p:extLst>
      <p:ext uri="{BB962C8B-B14F-4D97-AF65-F5344CB8AC3E}">
        <p14:creationId xmlns:p14="http://schemas.microsoft.com/office/powerpoint/2010/main" val="1766125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Discuss the brief and design criteria with learners. If learners have completed the activity ‘Understanding ergonomics and anthropometrics’ then they should use the data gathered to aid them in this activity. If being completed as standalone activity then the teacher may wish to provide suitable data, or learners can source their own from appropriate tables.</a:t>
            </a:r>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69836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can use this sheet to present their ideas, annotations and supporting notes.</a:t>
            </a:r>
          </a:p>
        </p:txBody>
      </p:sp>
      <p:sp>
        <p:nvSpPr>
          <p:cNvPr id="4" name="Slide Number Placeholder 3"/>
          <p:cNvSpPr>
            <a:spLocks noGrp="1"/>
          </p:cNvSpPr>
          <p:nvPr>
            <p:ph type="sldNum" sz="quarter" idx="10"/>
          </p:nvPr>
        </p:nvSpPr>
        <p:spPr/>
        <p:txBody>
          <a:bodyPr/>
          <a:lstStyle/>
          <a:p>
            <a:fld id="{3EB474A7-B749-4504-9847-6E28E627D631}" type="slidenum">
              <a:rPr lang="en-GB" smtClean="0"/>
              <a:pPr/>
              <a:t>6</a:t>
            </a:fld>
            <a:endParaRPr lang="en-GB" dirty="0"/>
          </a:p>
        </p:txBody>
      </p:sp>
    </p:spTree>
    <p:extLst>
      <p:ext uri="{BB962C8B-B14F-4D97-AF65-F5344CB8AC3E}">
        <p14:creationId xmlns:p14="http://schemas.microsoft.com/office/powerpoint/2010/main" val="1578568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384209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14/03/2024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14/03/2024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14/03/2024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14/03/2024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14/03/2024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14/03/2024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14/03/2024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14/03/2024</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14/03/2024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14/03/2024</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14/03/2024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14/03/2024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14/03/2024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3" name="Picture 2"/>
          <p:cNvPicPr>
            <a:picLocks noChangeAspect="1" noChangeArrowheads="1"/>
          </p:cNvPicPr>
          <p:nvPr userDrawn="1"/>
        </p:nvPicPr>
        <p:blipFill rotWithShape="1">
          <a:blip r:embed="rId16">
            <a:extLst>
              <a:ext uri="{28A0092B-C50C-407E-A947-70E740481C1C}">
                <a14:useLocalDpi xmlns:a14="http://schemas.microsoft.com/office/drawing/2010/main" val="0"/>
              </a:ext>
            </a:extLst>
          </a:blip>
          <a:srcRect/>
          <a:stretch/>
        </p:blipFill>
        <p:spPr bwMode="auto">
          <a:xfrm>
            <a:off x="7020272" y="184910"/>
            <a:ext cx="2016224" cy="1012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611560" y="2060848"/>
            <a:ext cx="7920880" cy="1226418"/>
          </a:xfrm>
        </p:spPr>
        <p:txBody>
          <a:bodyPr/>
          <a:lstStyle/>
          <a:p>
            <a:r>
              <a:rPr lang="en-GB" sz="4800" b="1" dirty="0"/>
              <a:t>Product design: create an ergonomic shopping bag for older adults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B1B2C-7F6F-4A19-96F5-4B23469726FB}"/>
              </a:ext>
            </a:extLst>
          </p:cNvPr>
          <p:cNvSpPr>
            <a:spLocks noGrp="1"/>
          </p:cNvSpPr>
          <p:nvPr>
            <p:ph type="title"/>
          </p:nvPr>
        </p:nvSpPr>
        <p:spPr/>
        <p:txBody>
          <a:bodyPr/>
          <a:lstStyle/>
          <a:p>
            <a:r>
              <a:rPr lang="en-GB" b="1" dirty="0"/>
              <a:t>What is ergonomics?</a:t>
            </a:r>
          </a:p>
        </p:txBody>
      </p:sp>
      <p:pic>
        <p:nvPicPr>
          <p:cNvPr id="1026" name="Picture 2" descr="Game Joystick, Joystick, Gamepad, Controller, Button">
            <a:extLst>
              <a:ext uri="{FF2B5EF4-FFF2-40B4-BE49-F238E27FC236}">
                <a16:creationId xmlns:a16="http://schemas.microsoft.com/office/drawing/2014/main" id="{A51A1B3D-932F-4A0E-8DE8-CA9CADEC4A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9758" y="3275856"/>
            <a:ext cx="3875348" cy="258356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0747D4B-0FD6-43F0-924F-CD1750FB7EB7}"/>
              </a:ext>
            </a:extLst>
          </p:cNvPr>
          <p:cNvSpPr>
            <a:spLocks noGrp="1"/>
          </p:cNvSpPr>
          <p:nvPr>
            <p:ph idx="1"/>
          </p:nvPr>
        </p:nvSpPr>
        <p:spPr>
          <a:xfrm>
            <a:off x="233670" y="2132856"/>
            <a:ext cx="4914394" cy="3993307"/>
          </a:xfrm>
        </p:spPr>
        <p:txBody>
          <a:bodyPr/>
          <a:lstStyle/>
          <a:p>
            <a:r>
              <a:rPr lang="en-GB" sz="2400" b="1" dirty="0"/>
              <a:t>Ergonomics</a:t>
            </a:r>
            <a:r>
              <a:rPr lang="en-GB" sz="2400" dirty="0"/>
              <a:t> is the study of how </a:t>
            </a:r>
            <a:r>
              <a:rPr lang="en-GB" sz="2400" b="1" dirty="0"/>
              <a:t>efficiently</a:t>
            </a:r>
            <a:r>
              <a:rPr lang="en-GB" sz="2400" dirty="0"/>
              <a:t> and </a:t>
            </a:r>
            <a:r>
              <a:rPr lang="en-GB" sz="2400" b="1" dirty="0"/>
              <a:t>comfortably</a:t>
            </a:r>
            <a:r>
              <a:rPr lang="en-GB" sz="2400" dirty="0"/>
              <a:t> people can </a:t>
            </a:r>
            <a:r>
              <a:rPr lang="en-GB" sz="2400" b="1" dirty="0"/>
              <a:t>interact </a:t>
            </a:r>
            <a:r>
              <a:rPr lang="en-GB" sz="2400" dirty="0"/>
              <a:t>with products and systems. </a:t>
            </a:r>
          </a:p>
          <a:p>
            <a:r>
              <a:rPr lang="en-GB" sz="2400" dirty="0"/>
              <a:t>It is often referred to as </a:t>
            </a:r>
            <a:r>
              <a:rPr lang="en-GB" sz="2400" b="1" dirty="0"/>
              <a:t>‘human factors’ </a:t>
            </a:r>
            <a:r>
              <a:rPr lang="en-GB" sz="2400" dirty="0"/>
              <a:t>or the </a:t>
            </a:r>
            <a:r>
              <a:rPr lang="en-GB" sz="2400" b="1" dirty="0"/>
              <a:t>relationship </a:t>
            </a:r>
            <a:r>
              <a:rPr lang="en-GB" sz="2400" dirty="0"/>
              <a:t>between people and products.</a:t>
            </a:r>
          </a:p>
          <a:p>
            <a:r>
              <a:rPr lang="en-GB" sz="2400" dirty="0"/>
              <a:t>For example, a </a:t>
            </a:r>
            <a:r>
              <a:rPr lang="en-GB" sz="2400" b="1" dirty="0"/>
              <a:t>computer games controller</a:t>
            </a:r>
            <a:r>
              <a:rPr lang="en-GB" sz="2400" dirty="0"/>
              <a:t> is designed to fit </a:t>
            </a:r>
            <a:r>
              <a:rPr lang="en-GB" sz="2400" b="1" dirty="0"/>
              <a:t>comfortably</a:t>
            </a:r>
            <a:r>
              <a:rPr lang="en-GB" sz="2400" dirty="0"/>
              <a:t> in the </a:t>
            </a:r>
            <a:r>
              <a:rPr lang="en-GB" sz="2400" b="1" dirty="0"/>
              <a:t>hand.</a:t>
            </a:r>
          </a:p>
        </p:txBody>
      </p:sp>
      <p:pic>
        <p:nvPicPr>
          <p:cNvPr id="1028" name="Picture 4" descr="Controller, Joystick, Playstation, Video Game">
            <a:extLst>
              <a:ext uri="{FF2B5EF4-FFF2-40B4-BE49-F238E27FC236}">
                <a16:creationId xmlns:a16="http://schemas.microsoft.com/office/drawing/2014/main" id="{B3DBC1F6-480B-4F48-BBCA-6376EB36D5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1795" y="2420888"/>
            <a:ext cx="2339580" cy="1489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64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0AB9D-02FF-4710-848C-ED6C480F792A}"/>
              </a:ext>
            </a:extLst>
          </p:cNvPr>
          <p:cNvSpPr>
            <a:spLocks noGrp="1"/>
          </p:cNvSpPr>
          <p:nvPr>
            <p:ph type="title"/>
          </p:nvPr>
        </p:nvSpPr>
        <p:spPr/>
        <p:txBody>
          <a:bodyPr/>
          <a:lstStyle/>
          <a:p>
            <a:r>
              <a:rPr lang="en-GB" b="1" dirty="0"/>
              <a:t>What is anthropometric data?</a:t>
            </a:r>
          </a:p>
        </p:txBody>
      </p:sp>
      <p:sp>
        <p:nvSpPr>
          <p:cNvPr id="5" name="Content Placeholder 4">
            <a:extLst>
              <a:ext uri="{FF2B5EF4-FFF2-40B4-BE49-F238E27FC236}">
                <a16:creationId xmlns:a16="http://schemas.microsoft.com/office/drawing/2014/main" id="{74755CF9-47E1-4CFB-95C6-629DAD151219}"/>
              </a:ext>
            </a:extLst>
          </p:cNvPr>
          <p:cNvSpPr>
            <a:spLocks noGrp="1"/>
          </p:cNvSpPr>
          <p:nvPr>
            <p:ph idx="1"/>
          </p:nvPr>
        </p:nvSpPr>
        <p:spPr>
          <a:xfrm>
            <a:off x="457200" y="2132856"/>
            <a:ext cx="4834880" cy="3993307"/>
          </a:xfrm>
        </p:spPr>
        <p:txBody>
          <a:bodyPr/>
          <a:lstStyle/>
          <a:p>
            <a:r>
              <a:rPr lang="en-GB" sz="2400" b="1" dirty="0"/>
              <a:t>Anthropometrics</a:t>
            </a:r>
            <a:r>
              <a:rPr lang="en-GB" sz="2400" dirty="0"/>
              <a:t> is the consideration of the </a:t>
            </a:r>
            <a:r>
              <a:rPr lang="en-GB" sz="2400" b="1" dirty="0"/>
              <a:t>sizes of people, </a:t>
            </a:r>
            <a:r>
              <a:rPr lang="en-GB" sz="2400" dirty="0"/>
              <a:t>so that products can be effectively designed.</a:t>
            </a:r>
          </a:p>
          <a:p>
            <a:r>
              <a:rPr lang="en-GB" sz="2400" b="1" dirty="0"/>
              <a:t>Anthropometric data </a:t>
            </a:r>
            <a:r>
              <a:rPr lang="en-GB" sz="2400" dirty="0"/>
              <a:t>is a collection of </a:t>
            </a:r>
            <a:r>
              <a:rPr lang="en-GB" sz="2400" b="1" dirty="0"/>
              <a:t>measurements of people </a:t>
            </a:r>
            <a:r>
              <a:rPr lang="en-GB" sz="2400" dirty="0"/>
              <a:t>that is presented in tables and available for designers to use. </a:t>
            </a:r>
          </a:p>
          <a:p>
            <a:r>
              <a:rPr lang="en-GB" sz="2400" dirty="0"/>
              <a:t>For example, </a:t>
            </a:r>
            <a:r>
              <a:rPr lang="en-GB" sz="2400" b="1" dirty="0"/>
              <a:t>hand, feet and head </a:t>
            </a:r>
            <a:r>
              <a:rPr lang="en-GB" sz="2400" dirty="0"/>
              <a:t>sizes.</a:t>
            </a:r>
          </a:p>
        </p:txBody>
      </p:sp>
      <p:pic>
        <p:nvPicPr>
          <p:cNvPr id="2052" name="Picture 4" descr="Breather, Defense, Firefighter, Fireman, Helmet">
            <a:extLst>
              <a:ext uri="{FF2B5EF4-FFF2-40B4-BE49-F238E27FC236}">
                <a16:creationId xmlns:a16="http://schemas.microsoft.com/office/drawing/2014/main" id="{E9036E74-F731-4F32-98A6-28C6279332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3924" y="3544823"/>
            <a:ext cx="1751031" cy="25469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DE5820E-7050-45F6-87E4-6B9A18CA4B78}"/>
              </a:ext>
            </a:extLst>
          </p:cNvPr>
          <p:cNvSpPr txBox="1"/>
          <p:nvPr/>
        </p:nvSpPr>
        <p:spPr>
          <a:xfrm>
            <a:off x="5181025" y="2297515"/>
            <a:ext cx="3616830" cy="1015663"/>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dirty="0"/>
              <a:t>When designing a firefighters’ helmet, average adult head sizes would need to be considered.</a:t>
            </a:r>
          </a:p>
        </p:txBody>
      </p:sp>
    </p:spTree>
    <p:extLst>
      <p:ext uri="{BB962C8B-B14F-4D97-AF65-F5344CB8AC3E}">
        <p14:creationId xmlns:p14="http://schemas.microsoft.com/office/powerpoint/2010/main" val="324894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A55123-120E-44B1-9182-FBBFD5F1F70F}"/>
              </a:ext>
            </a:extLst>
          </p:cNvPr>
          <p:cNvSpPr>
            <a:spLocks noGrp="1"/>
          </p:cNvSpPr>
          <p:nvPr>
            <p:ph type="title"/>
          </p:nvPr>
        </p:nvSpPr>
        <p:spPr>
          <a:xfrm>
            <a:off x="457200" y="1196752"/>
            <a:ext cx="8229600" cy="792088"/>
          </a:xfrm>
        </p:spPr>
        <p:txBody>
          <a:bodyPr/>
          <a:lstStyle/>
          <a:p>
            <a:r>
              <a:rPr lang="en-GB" b="1" dirty="0"/>
              <a:t>Design Brief</a:t>
            </a:r>
          </a:p>
        </p:txBody>
      </p:sp>
      <p:sp>
        <p:nvSpPr>
          <p:cNvPr id="5" name="Content Placeholder 2">
            <a:extLst>
              <a:ext uri="{FF2B5EF4-FFF2-40B4-BE49-F238E27FC236}">
                <a16:creationId xmlns:a16="http://schemas.microsoft.com/office/drawing/2014/main" id="{798E3348-7F8C-436A-9423-B70CBECE82C5}"/>
              </a:ext>
            </a:extLst>
          </p:cNvPr>
          <p:cNvSpPr>
            <a:spLocks noGrp="1"/>
          </p:cNvSpPr>
          <p:nvPr>
            <p:ph idx="1"/>
          </p:nvPr>
        </p:nvSpPr>
        <p:spPr>
          <a:xfrm>
            <a:off x="251520" y="1988840"/>
            <a:ext cx="6048672" cy="4137323"/>
          </a:xfrm>
        </p:spPr>
        <p:txBody>
          <a:bodyPr/>
          <a:lstStyle/>
          <a:p>
            <a:pPr>
              <a:buNone/>
            </a:pPr>
            <a:r>
              <a:rPr lang="en-GB" sz="2600" b="1" dirty="0"/>
              <a:t>Situation</a:t>
            </a:r>
          </a:p>
          <a:p>
            <a:r>
              <a:rPr lang="en-GB" sz="2600" dirty="0"/>
              <a:t>Older adults can develop pains in their joints that make carrying their shopping difficult.</a:t>
            </a:r>
          </a:p>
          <a:p>
            <a:pPr marL="0" indent="0">
              <a:buNone/>
            </a:pPr>
            <a:endParaRPr lang="en-GB" sz="800" dirty="0"/>
          </a:p>
          <a:p>
            <a:pPr>
              <a:buNone/>
            </a:pPr>
            <a:r>
              <a:rPr lang="en-GB" sz="2600" b="1" dirty="0"/>
              <a:t>Brief</a:t>
            </a:r>
          </a:p>
          <a:p>
            <a:r>
              <a:rPr lang="en-GB" sz="2600" dirty="0"/>
              <a:t>Design a product that will assist older adults in carrying their shopping bags. The product must be ergonomically designed so that it is comfortable to use.</a:t>
            </a:r>
          </a:p>
        </p:txBody>
      </p:sp>
      <p:pic>
        <p:nvPicPr>
          <p:cNvPr id="2050" name="Picture 2" descr="Shopping, Purchasing, Shopping Cart, Commercial, Happy">
            <a:extLst>
              <a:ext uri="{FF2B5EF4-FFF2-40B4-BE49-F238E27FC236}">
                <a16:creationId xmlns:a16="http://schemas.microsoft.com/office/drawing/2014/main" id="{C102FE85-881E-4EB4-BEFA-C0BC17D097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908" r="14058"/>
          <a:stretch/>
        </p:blipFill>
        <p:spPr bwMode="auto">
          <a:xfrm>
            <a:off x="6444467" y="1993303"/>
            <a:ext cx="2644718" cy="4005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50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9D0484-058C-4EFF-AFD7-1C64D2340204}"/>
              </a:ext>
            </a:extLst>
          </p:cNvPr>
          <p:cNvSpPr>
            <a:spLocks noGrp="1"/>
          </p:cNvSpPr>
          <p:nvPr>
            <p:ph type="title"/>
          </p:nvPr>
        </p:nvSpPr>
        <p:spPr>
          <a:xfrm>
            <a:off x="457200" y="1268760"/>
            <a:ext cx="8229600" cy="720080"/>
          </a:xfrm>
        </p:spPr>
        <p:txBody>
          <a:bodyPr/>
          <a:lstStyle/>
          <a:p>
            <a:r>
              <a:rPr lang="en-GB" b="1" dirty="0"/>
              <a:t>Design Criteria</a:t>
            </a:r>
          </a:p>
        </p:txBody>
      </p:sp>
      <p:sp>
        <p:nvSpPr>
          <p:cNvPr id="4" name="Content Placeholder 2">
            <a:extLst>
              <a:ext uri="{FF2B5EF4-FFF2-40B4-BE49-F238E27FC236}">
                <a16:creationId xmlns:a16="http://schemas.microsoft.com/office/drawing/2014/main" id="{1030F6E4-7D88-4C52-8232-04C6443402C7}"/>
              </a:ext>
            </a:extLst>
          </p:cNvPr>
          <p:cNvSpPr txBox="1">
            <a:spLocks/>
          </p:cNvSpPr>
          <p:nvPr/>
        </p:nvSpPr>
        <p:spPr>
          <a:xfrm>
            <a:off x="457200" y="2132856"/>
            <a:ext cx="8229600" cy="3993307"/>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en-GB" sz="2800" b="1" dirty="0"/>
              <a:t>The product must:</a:t>
            </a:r>
          </a:p>
          <a:p>
            <a:r>
              <a:rPr lang="en-GB" sz="2800" dirty="0"/>
              <a:t>Enable an older adult to carry </a:t>
            </a:r>
            <a:r>
              <a:rPr lang="en-GB" sz="2800" b="1" dirty="0"/>
              <a:t>three </a:t>
            </a:r>
            <a:r>
              <a:rPr lang="en-GB" sz="2800" dirty="0"/>
              <a:t>or more </a:t>
            </a:r>
            <a:r>
              <a:rPr lang="en-GB" sz="2800" b="1" dirty="0"/>
              <a:t>shopping bags </a:t>
            </a:r>
            <a:r>
              <a:rPr lang="en-GB" sz="2800" dirty="0"/>
              <a:t>with </a:t>
            </a:r>
            <a:r>
              <a:rPr lang="en-GB" sz="2800" b="1" dirty="0"/>
              <a:t>one hand. </a:t>
            </a:r>
          </a:p>
          <a:p>
            <a:r>
              <a:rPr lang="en-GB" sz="2800" dirty="0"/>
              <a:t>Have an </a:t>
            </a:r>
            <a:r>
              <a:rPr lang="en-GB" sz="2800" b="1" dirty="0"/>
              <a:t>ergonomically designed handle </a:t>
            </a:r>
            <a:r>
              <a:rPr lang="en-GB" sz="2800" dirty="0"/>
              <a:t>so it is </a:t>
            </a:r>
            <a:r>
              <a:rPr lang="en-GB" sz="2800" b="1" dirty="0"/>
              <a:t>comfortable</a:t>
            </a:r>
            <a:r>
              <a:rPr lang="en-GB" sz="2800" dirty="0"/>
              <a:t> to hold.</a:t>
            </a:r>
          </a:p>
          <a:p>
            <a:r>
              <a:rPr lang="en-GB" sz="2800" dirty="0"/>
              <a:t>Make use appropriate </a:t>
            </a:r>
            <a:r>
              <a:rPr lang="en-GB" sz="2800" b="1" dirty="0"/>
              <a:t>anthropometric data.</a:t>
            </a:r>
          </a:p>
          <a:p>
            <a:r>
              <a:rPr lang="en-GB" sz="2800" dirty="0"/>
              <a:t>Be </a:t>
            </a:r>
            <a:r>
              <a:rPr lang="en-GB" sz="2800" b="1" dirty="0"/>
              <a:t>aesthetically appealing </a:t>
            </a:r>
            <a:r>
              <a:rPr lang="en-GB" sz="2800" dirty="0"/>
              <a:t>to the target audience.</a:t>
            </a:r>
          </a:p>
          <a:p>
            <a:endParaRPr lang="en-GB" sz="2400" dirty="0"/>
          </a:p>
          <a:p>
            <a:endParaRPr lang="en-GB" dirty="0"/>
          </a:p>
          <a:p>
            <a:endParaRPr lang="en-GB" dirty="0"/>
          </a:p>
        </p:txBody>
      </p:sp>
      <p:pic>
        <p:nvPicPr>
          <p:cNvPr id="5" name="Picture 4">
            <a:extLst>
              <a:ext uri="{FF2B5EF4-FFF2-40B4-BE49-F238E27FC236}">
                <a16:creationId xmlns:a16="http://schemas.microsoft.com/office/drawing/2014/main" id="{1616FC41-3A5E-4FA1-ABF2-14004C9F62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4427" y="1628800"/>
            <a:ext cx="1148895" cy="1470586"/>
          </a:xfrm>
          <a:prstGeom prst="rect">
            <a:avLst/>
          </a:prstGeom>
        </p:spPr>
      </p:pic>
    </p:spTree>
    <p:extLst>
      <p:ext uri="{BB962C8B-B14F-4D97-AF65-F5344CB8AC3E}">
        <p14:creationId xmlns:p14="http://schemas.microsoft.com/office/powerpoint/2010/main" val="282831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F1C38-DFFF-45CB-8039-71BB171C8F43}"/>
              </a:ext>
            </a:extLst>
          </p:cNvPr>
          <p:cNvSpPr txBox="1">
            <a:spLocks/>
          </p:cNvSpPr>
          <p:nvPr/>
        </p:nvSpPr>
        <p:spPr>
          <a:xfrm>
            <a:off x="467544" y="1268760"/>
            <a:ext cx="8229600" cy="1143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GB" sz="2400" b="1" dirty="0"/>
              <a:t>Shopping Bag Carrier Design</a:t>
            </a:r>
          </a:p>
        </p:txBody>
      </p:sp>
      <p:sp>
        <p:nvSpPr>
          <p:cNvPr id="3" name="Rectangle 2">
            <a:extLst>
              <a:ext uri="{FF2B5EF4-FFF2-40B4-BE49-F238E27FC236}">
                <a16:creationId xmlns:a16="http://schemas.microsoft.com/office/drawing/2014/main" id="{A3591FA7-54AE-43EA-AE4E-83191E2CA485}"/>
              </a:ext>
            </a:extLst>
          </p:cNvPr>
          <p:cNvSpPr/>
          <p:nvPr/>
        </p:nvSpPr>
        <p:spPr>
          <a:xfrm>
            <a:off x="251520" y="1844824"/>
            <a:ext cx="8640960"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0C93A294-9C55-445A-846C-5510BD888842}"/>
              </a:ext>
            </a:extLst>
          </p:cNvPr>
          <p:cNvSpPr txBox="1"/>
          <p:nvPr/>
        </p:nvSpPr>
        <p:spPr>
          <a:xfrm>
            <a:off x="282552" y="1895088"/>
            <a:ext cx="7889847" cy="523220"/>
          </a:xfrm>
          <a:prstGeom prst="rect">
            <a:avLst/>
          </a:prstGeom>
          <a:noFill/>
        </p:spPr>
        <p:txBody>
          <a:bodyPr wrap="square" rtlCol="0">
            <a:spAutoFit/>
          </a:bodyPr>
          <a:lstStyle/>
          <a:p>
            <a:r>
              <a:rPr lang="en-GB" sz="1400" dirty="0"/>
              <a:t>Use this space to sketch your idea for your product.</a:t>
            </a:r>
          </a:p>
          <a:p>
            <a:r>
              <a:rPr lang="en-GB" sz="1400" dirty="0"/>
              <a:t>Don’t forget to annotate your design to show how it meets the design criteria!</a:t>
            </a:r>
          </a:p>
        </p:txBody>
      </p:sp>
      <p:sp>
        <p:nvSpPr>
          <p:cNvPr id="5" name="Rectangle 4">
            <a:extLst>
              <a:ext uri="{FF2B5EF4-FFF2-40B4-BE49-F238E27FC236}">
                <a16:creationId xmlns:a16="http://schemas.microsoft.com/office/drawing/2014/main" id="{2FCEFCCF-E176-4C36-B995-35C78B8FD525}"/>
              </a:ext>
            </a:extLst>
          </p:cNvPr>
          <p:cNvSpPr/>
          <p:nvPr/>
        </p:nvSpPr>
        <p:spPr>
          <a:xfrm>
            <a:off x="6444207" y="1988840"/>
            <a:ext cx="2304257" cy="38884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 name="TextBox 5">
            <a:extLst>
              <a:ext uri="{FF2B5EF4-FFF2-40B4-BE49-F238E27FC236}">
                <a16:creationId xmlns:a16="http://schemas.microsoft.com/office/drawing/2014/main" id="{B7A3DFB8-DF9A-41AF-AD53-1135A5FF0A33}"/>
              </a:ext>
            </a:extLst>
          </p:cNvPr>
          <p:cNvSpPr txBox="1"/>
          <p:nvPr/>
        </p:nvSpPr>
        <p:spPr>
          <a:xfrm>
            <a:off x="6444208" y="2002812"/>
            <a:ext cx="1728192" cy="307777"/>
          </a:xfrm>
          <a:prstGeom prst="rect">
            <a:avLst/>
          </a:prstGeom>
          <a:noFill/>
        </p:spPr>
        <p:txBody>
          <a:bodyPr wrap="square" rtlCol="0">
            <a:spAutoFit/>
          </a:bodyPr>
          <a:lstStyle/>
          <a:p>
            <a:r>
              <a:rPr lang="en-GB" sz="1400" dirty="0"/>
              <a:t>Notes about design:</a:t>
            </a:r>
          </a:p>
        </p:txBody>
      </p:sp>
    </p:spTree>
    <p:extLst>
      <p:ext uri="{BB962C8B-B14F-4D97-AF65-F5344CB8AC3E}">
        <p14:creationId xmlns:p14="http://schemas.microsoft.com/office/powerpoint/2010/main" val="370035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48BB-F67B-442C-B497-8DA423F77009}"/>
              </a:ext>
            </a:extLst>
          </p:cNvPr>
          <p:cNvSpPr>
            <a:spLocks noGrp="1"/>
          </p:cNvSpPr>
          <p:nvPr>
            <p:ph type="title"/>
          </p:nvPr>
        </p:nvSpPr>
        <p:spPr>
          <a:xfrm>
            <a:off x="457200" y="1484784"/>
            <a:ext cx="8229600" cy="998984"/>
          </a:xfrm>
        </p:spPr>
        <p:txBody>
          <a:bodyPr/>
          <a:lstStyle/>
          <a:p>
            <a:r>
              <a:rPr lang="en-GB" b="1" dirty="0"/>
              <a:t>Extension</a:t>
            </a:r>
          </a:p>
        </p:txBody>
      </p:sp>
      <p:sp>
        <p:nvSpPr>
          <p:cNvPr id="3" name="Content Placeholder 2">
            <a:extLst>
              <a:ext uri="{FF2B5EF4-FFF2-40B4-BE49-F238E27FC236}">
                <a16:creationId xmlns:a16="http://schemas.microsoft.com/office/drawing/2014/main" id="{731C7C3D-1E3D-4BEF-B7C9-80AAE09C8836}"/>
              </a:ext>
            </a:extLst>
          </p:cNvPr>
          <p:cNvSpPr>
            <a:spLocks noGrp="1"/>
          </p:cNvSpPr>
          <p:nvPr>
            <p:ph idx="1"/>
          </p:nvPr>
        </p:nvSpPr>
        <p:spPr>
          <a:xfrm>
            <a:off x="457200" y="2656483"/>
            <a:ext cx="6995120" cy="3345235"/>
          </a:xfrm>
        </p:spPr>
        <p:txBody>
          <a:bodyPr/>
          <a:lstStyle/>
          <a:p>
            <a:r>
              <a:rPr lang="en-GB" dirty="0"/>
              <a:t>Make a full scale </a:t>
            </a:r>
            <a:r>
              <a:rPr lang="en-GB" b="1" dirty="0"/>
              <a:t>card model </a:t>
            </a:r>
            <a:r>
              <a:rPr lang="en-GB" dirty="0"/>
              <a:t>of your design to </a:t>
            </a:r>
            <a:r>
              <a:rPr lang="en-GB" b="1" dirty="0"/>
              <a:t>demonstrate</a:t>
            </a:r>
            <a:r>
              <a:rPr lang="en-GB" dirty="0"/>
              <a:t> how it would work. </a:t>
            </a:r>
          </a:p>
        </p:txBody>
      </p:sp>
      <p:pic>
        <p:nvPicPr>
          <p:cNvPr id="1026" name="Picture 2" descr="Cut, Scissors, Tool">
            <a:extLst>
              <a:ext uri="{FF2B5EF4-FFF2-40B4-BE49-F238E27FC236}">
                <a16:creationId xmlns:a16="http://schemas.microsoft.com/office/drawing/2014/main" id="{8A90D18B-B490-49F3-B00F-F8B677756D8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3789040"/>
            <a:ext cx="1886443" cy="205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746667"/>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2399</TotalTime>
  <Words>406</Words>
  <Application>Microsoft Office PowerPoint</Application>
  <PresentationFormat>On-screen Show (4:3)</PresentationFormat>
  <Paragraphs>38</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Power point template</vt:lpstr>
      <vt:lpstr>Product design: create an ergonomic shopping bag for older adults</vt:lpstr>
      <vt:lpstr>What is ergonomics?</vt:lpstr>
      <vt:lpstr>What is anthropometric data?</vt:lpstr>
      <vt:lpstr>Design Brief</vt:lpstr>
      <vt:lpstr>Design Criteria</vt:lpstr>
      <vt:lpstr>PowerPoint Presentation</vt:lpstr>
      <vt:lpstr>Extension</vt:lpstr>
    </vt:vector>
  </TitlesOfParts>
  <Company>Attainment in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dc:creator>
  <cp:lastModifiedBy>Marie Neighbour</cp:lastModifiedBy>
  <cp:revision>266</cp:revision>
  <dcterms:created xsi:type="dcterms:W3CDTF">2011-06-16T08:08:24Z</dcterms:created>
  <dcterms:modified xsi:type="dcterms:W3CDTF">2024-03-14T12:02:31Z</dcterms:modified>
</cp:coreProperties>
</file>