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7" r:id="rId2"/>
    <p:sldId id="258" r:id="rId3"/>
    <p:sldId id="275" r:id="rId4"/>
    <p:sldId id="311" r:id="rId5"/>
    <p:sldId id="313" r:id="rId6"/>
    <p:sldId id="312" r:id="rId7"/>
    <p:sldId id="314" r:id="rId8"/>
    <p:sldId id="319" r:id="rId9"/>
    <p:sldId id="315" r:id="rId10"/>
    <p:sldId id="316" r:id="rId11"/>
    <p:sldId id="317" r:id="rId12"/>
    <p:sldId id="318" r:id="rId13"/>
    <p:sldId id="279" r:id="rId14"/>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89020" autoAdjust="0"/>
  </p:normalViewPr>
  <p:slideViewPr>
    <p:cSldViewPr snapToGrid="0" snapToObjects="1">
      <p:cViewPr varScale="1">
        <p:scale>
          <a:sx n="144" d="100"/>
          <a:sy n="144" d="100"/>
        </p:scale>
        <p:origin x="4812" y="132"/>
      </p:cViewPr>
      <p:guideLst>
        <p:guide orient="horz" pos="2160"/>
        <p:guide pos="2880"/>
      </p:guideLst>
    </p:cSldViewPr>
  </p:slideViewPr>
  <p:outlineViewPr>
    <p:cViewPr>
      <p:scale>
        <a:sx n="33" d="100"/>
        <a:sy n="33" d="100"/>
      </p:scale>
      <p:origin x="48" y="2227"/>
    </p:cViewPr>
  </p:outlineViewPr>
  <p:notesTextViewPr>
    <p:cViewPr>
      <p:scale>
        <a:sx n="1" d="1"/>
        <a:sy n="1" d="1"/>
      </p:scale>
      <p:origin x="0" y="0"/>
    </p:cViewPr>
  </p:notesTextViewPr>
  <p:sorterViewPr>
    <p:cViewPr>
      <p:scale>
        <a:sx n="160" d="100"/>
        <a:sy n="160" d="100"/>
      </p:scale>
      <p:origin x="0" y="84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EA3F3DB-661F-4333-A0CB-545784DD0186}" type="datetimeFigureOut">
              <a:rPr lang="en-GB" smtClean="0"/>
              <a:t>17/04/2024</a:t>
            </a:fld>
            <a:endParaRPr lang="en-GB" dirty="0"/>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9FAD2273-74D6-40EF-A458-75E4AFD88CD9}" type="slidenum">
              <a:rPr lang="en-GB" smtClean="0"/>
              <a:t>‹#›</a:t>
            </a:fld>
            <a:endParaRPr lang="en-GB" dirty="0"/>
          </a:p>
        </p:txBody>
      </p:sp>
    </p:spTree>
    <p:extLst>
      <p:ext uri="{BB962C8B-B14F-4D97-AF65-F5344CB8AC3E}">
        <p14:creationId xmlns:p14="http://schemas.microsoft.com/office/powerpoint/2010/main" val="295474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10"/>
          </p:nvPr>
        </p:nvSpPr>
        <p:spPr/>
        <p:txBody>
          <a:bodyPr/>
          <a:lstStyle/>
          <a:p>
            <a:fld id="{9FAD2273-74D6-40EF-A458-75E4AFD88CD9}" type="slidenum">
              <a:rPr lang="en-GB" smtClean="0"/>
              <a:t>2</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D977F-D999-C8C1-D1F6-6CC741C03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DFD08-5908-24A9-70F2-120394914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F0FFB6-E126-BF2D-1B52-7097C4F09B91}"/>
              </a:ext>
            </a:extLst>
          </p:cNvPr>
          <p:cNvSpPr>
            <a:spLocks noGrp="1"/>
          </p:cNvSpPr>
          <p:nvPr>
            <p:ph type="body" idx="1"/>
          </p:nvPr>
        </p:nvSpPr>
        <p:spPr/>
        <p:txBody>
          <a:bodyPr/>
          <a:lstStyle/>
          <a:p>
            <a:r>
              <a:rPr lang="en-GB" dirty="0"/>
              <a:t>An example of a possible design.</a:t>
            </a:r>
          </a:p>
          <a:p>
            <a:endParaRPr lang="en-GB" dirty="0"/>
          </a:p>
          <a:p>
            <a:r>
              <a:rPr lang="en-GB" dirty="0">
                <a:latin typeface="+mj-lt"/>
              </a:rPr>
              <a:t>Winners of IET Backpack to the future competition:</a:t>
            </a:r>
          </a:p>
          <a:p>
            <a:r>
              <a:rPr lang="en-GB" sz="1200" dirty="0">
                <a:latin typeface="Calibri (headings)"/>
              </a:rPr>
              <a:t>https://www.dailymail.co.uk/sciencetech/article-11691551/Girl-12-creates-backpack-filters-air-pollution-seeing-mother-suffer-asthma.html</a:t>
            </a:r>
          </a:p>
          <a:p>
            <a:r>
              <a:rPr lang="en-GB" sz="1200" dirty="0">
                <a:latin typeface="Calibri (headings)"/>
              </a:rPr>
              <a:t>https://kindredagency.com/our-work/backpack-to-the-future/</a:t>
            </a:r>
          </a:p>
          <a:p>
            <a:r>
              <a:rPr lang="en-GB" sz="1200" dirty="0">
                <a:latin typeface="Calibri (headings)"/>
              </a:rPr>
              <a:t>https://eabw.theiet.org/past-campaigns-and-activities/backpack-to-the-future/</a:t>
            </a:r>
          </a:p>
        </p:txBody>
      </p:sp>
      <p:sp>
        <p:nvSpPr>
          <p:cNvPr id="4" name="Slide Number Placeholder 3">
            <a:extLst>
              <a:ext uri="{FF2B5EF4-FFF2-40B4-BE49-F238E27FC236}">
                <a16:creationId xmlns:a16="http://schemas.microsoft.com/office/drawing/2014/main" id="{6DC7F718-59F6-BF82-DFFE-5D434193A58B}"/>
              </a:ext>
            </a:extLst>
          </p:cNvPr>
          <p:cNvSpPr>
            <a:spLocks noGrp="1"/>
          </p:cNvSpPr>
          <p:nvPr>
            <p:ph type="sldNum" sz="quarter" idx="5"/>
          </p:nvPr>
        </p:nvSpPr>
        <p:spPr/>
        <p:txBody>
          <a:bodyPr/>
          <a:lstStyle/>
          <a:p>
            <a:fld id="{9FAD2273-74D6-40EF-A458-75E4AFD88CD9}" type="slidenum">
              <a:rPr lang="en-GB" smtClean="0"/>
              <a:t>11</a:t>
            </a:fld>
            <a:endParaRPr lang="en-GB" dirty="0"/>
          </a:p>
        </p:txBody>
      </p:sp>
    </p:spTree>
    <p:extLst>
      <p:ext uri="{BB962C8B-B14F-4D97-AF65-F5344CB8AC3E}">
        <p14:creationId xmlns:p14="http://schemas.microsoft.com/office/powerpoint/2010/main" val="174665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9528C-3866-6CD2-94F2-1C57703E3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A9F7-A156-268C-8517-9CC0223AC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013A8-56B7-A71D-EF14-2A41820CE1F1}"/>
              </a:ext>
            </a:extLst>
          </p:cNvPr>
          <p:cNvSpPr>
            <a:spLocks noGrp="1"/>
          </p:cNvSpPr>
          <p:nvPr>
            <p:ph type="body" idx="1"/>
          </p:nvPr>
        </p:nvSpPr>
        <p:spPr/>
        <p:txBody>
          <a:bodyPr/>
          <a:lstStyle/>
          <a:p>
            <a:r>
              <a:rPr lang="en-GB" dirty="0"/>
              <a:t>An example of a possible design.</a:t>
            </a:r>
          </a:p>
          <a:p>
            <a:endParaRPr lang="en-GB" dirty="0"/>
          </a:p>
          <a:p>
            <a:r>
              <a:rPr lang="en-GB" dirty="0">
                <a:latin typeface="+mj-lt"/>
              </a:rPr>
              <a:t>Winners of IET Backpack to the future competition:</a:t>
            </a:r>
          </a:p>
          <a:p>
            <a:r>
              <a:rPr lang="en-GB" sz="1200" dirty="0">
                <a:latin typeface="Calibri (headings)"/>
              </a:rPr>
              <a:t>https://www.dailymail.co.uk/sciencetech/article-11691551/Girl-12-creates-backpack-filters-air-pollution-seeing-mother-suffer-asthma.html</a:t>
            </a:r>
          </a:p>
          <a:p>
            <a:r>
              <a:rPr lang="en-GB" sz="1200" dirty="0">
                <a:latin typeface="Calibri (headings)"/>
              </a:rPr>
              <a:t>https://kindredagency.com/our-work/backpack-to-the-future/</a:t>
            </a:r>
          </a:p>
          <a:p>
            <a:r>
              <a:rPr lang="en-GB" sz="1200" dirty="0">
                <a:latin typeface="Calibri (headings)"/>
              </a:rPr>
              <a:t>https://eabw.theiet.org/past-campaigns-and-activities/backpack-to-the-future/</a:t>
            </a:r>
          </a:p>
        </p:txBody>
      </p:sp>
      <p:sp>
        <p:nvSpPr>
          <p:cNvPr id="4" name="Slide Number Placeholder 3">
            <a:extLst>
              <a:ext uri="{FF2B5EF4-FFF2-40B4-BE49-F238E27FC236}">
                <a16:creationId xmlns:a16="http://schemas.microsoft.com/office/drawing/2014/main" id="{77B4C5CD-C909-9A0B-DB12-3E04B50D3AF0}"/>
              </a:ext>
            </a:extLst>
          </p:cNvPr>
          <p:cNvSpPr>
            <a:spLocks noGrp="1"/>
          </p:cNvSpPr>
          <p:nvPr>
            <p:ph type="sldNum" sz="quarter" idx="5"/>
          </p:nvPr>
        </p:nvSpPr>
        <p:spPr/>
        <p:txBody>
          <a:bodyPr/>
          <a:lstStyle/>
          <a:p>
            <a:fld id="{9FAD2273-74D6-40EF-A458-75E4AFD88CD9}" type="slidenum">
              <a:rPr lang="en-GB" smtClean="0"/>
              <a:t>12</a:t>
            </a:fld>
            <a:endParaRPr lang="en-GB" dirty="0"/>
          </a:p>
        </p:txBody>
      </p:sp>
    </p:spTree>
    <p:extLst>
      <p:ext uri="{BB962C8B-B14F-4D97-AF65-F5344CB8AC3E}">
        <p14:creationId xmlns:p14="http://schemas.microsoft.com/office/powerpoint/2010/main" val="306920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13</a:t>
            </a:fld>
            <a:endParaRPr lang="en-GB" dirty="0"/>
          </a:p>
        </p:txBody>
      </p:sp>
    </p:spTree>
    <p:extLst>
      <p:ext uri="{BB962C8B-B14F-4D97-AF65-F5344CB8AC3E}">
        <p14:creationId xmlns:p14="http://schemas.microsoft.com/office/powerpoint/2010/main" val="419495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different uses of backpacks and why they are used.</a:t>
            </a:r>
          </a:p>
          <a:p>
            <a:pPr marL="0" indent="0">
              <a:buFont typeface="Arial" panose="020B0604020202020204" pitchFamily="34" charset="0"/>
              <a:buNone/>
            </a:pPr>
            <a:r>
              <a:rPr lang="en-GB" dirty="0"/>
              <a:t>Can learners think of any others?</a:t>
            </a:r>
          </a:p>
          <a:p>
            <a:pPr marL="0" indent="0">
              <a:buFont typeface="Arial" panose="020B0604020202020204" pitchFamily="34" charset="0"/>
              <a:buNone/>
            </a:pPr>
            <a:r>
              <a:rPr lang="en-GB" dirty="0"/>
              <a:t>How can STEM be used when designing backpacks?</a:t>
            </a:r>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83642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design brief with learners.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context sets the scene for the design problem, the brief gives the problem itself that is to be solved.</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358082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design criteria with learners. </a:t>
            </a:r>
          </a:p>
          <a:p>
            <a:r>
              <a:rPr lang="en-GB" dirty="0"/>
              <a:t>The design criteria is a list of design points that the finished solution must meet.</a:t>
            </a:r>
          </a:p>
          <a:p>
            <a:endParaRPr lang="en-GB" dirty="0"/>
          </a:p>
          <a:p>
            <a:r>
              <a:rPr lang="en-GB" dirty="0"/>
              <a:t>Examples of clever gadgets etc could include:</a:t>
            </a:r>
          </a:p>
          <a:p>
            <a:pPr marL="171450" indent="-171450">
              <a:buFont typeface="Arial" panose="020B0604020202020204" pitchFamily="34" charset="0"/>
              <a:buChar char="•"/>
            </a:pPr>
            <a:r>
              <a:rPr lang="en-GB" dirty="0"/>
              <a:t>A solar power system to help cycle extra fast on the way home from school</a:t>
            </a:r>
          </a:p>
          <a:p>
            <a:pPr marL="171450" indent="-171450">
              <a:buFont typeface="Arial" panose="020B0604020202020204" pitchFamily="34" charset="0"/>
              <a:buChar char="•"/>
            </a:pPr>
            <a:r>
              <a:rPr lang="en-GB" dirty="0"/>
              <a:t>A special hive to help protect bees</a:t>
            </a:r>
          </a:p>
          <a:p>
            <a:pPr marL="171450" indent="-171450">
              <a:buFont typeface="Arial" panose="020B0604020202020204" pitchFamily="34" charset="0"/>
              <a:buChar char="•"/>
            </a:pPr>
            <a:r>
              <a:rPr lang="en-GB" dirty="0"/>
              <a:t>A way of healing cuts if the wearer fell over</a:t>
            </a:r>
          </a:p>
          <a:p>
            <a:pPr marL="171450" indent="-171450">
              <a:buFont typeface="Arial" panose="020B0604020202020204" pitchFamily="34" charset="0"/>
              <a:buChar char="•"/>
            </a:pPr>
            <a:r>
              <a:rPr lang="en-GB" dirty="0"/>
              <a:t>A way to instantly turn plastic rubbish into cool toys to play with at breaktime</a:t>
            </a:r>
          </a:p>
          <a:p>
            <a:pPr marL="0" indent="0">
              <a:buFont typeface="Arial" panose="020B0604020202020204" pitchFamily="34" charset="0"/>
              <a:buNone/>
            </a:pPr>
            <a:r>
              <a:rPr lang="en-GB" dirty="0"/>
              <a:t>Explain these examples to learners and ask them if they can think of any others.</a:t>
            </a:r>
          </a:p>
        </p:txBody>
      </p:sp>
      <p:sp>
        <p:nvSpPr>
          <p:cNvPr id="4" name="Slide Number Placeholder 3"/>
          <p:cNvSpPr>
            <a:spLocks noGrp="1"/>
          </p:cNvSpPr>
          <p:nvPr>
            <p:ph type="sldNum" sz="quarter" idx="5"/>
          </p:nvPr>
        </p:nvSpPr>
        <p:spPr/>
        <p:txBody>
          <a:bodyPr/>
          <a:lstStyle/>
          <a:p>
            <a:fld id="{9FAD2273-74D6-40EF-A458-75E4AFD88CD9}" type="slidenum">
              <a:rPr lang="en-GB" smtClean="0"/>
              <a:t>5</a:t>
            </a:fld>
            <a:endParaRPr lang="en-GB" dirty="0"/>
          </a:p>
        </p:txBody>
      </p:sp>
    </p:spTree>
    <p:extLst>
      <p:ext uri="{BB962C8B-B14F-4D97-AF65-F5344CB8AC3E}">
        <p14:creationId xmlns:p14="http://schemas.microsoft.com/office/powerpoint/2010/main" val="379277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may need to explain the terms originality, creativity and feasibility.</a:t>
            </a:r>
          </a:p>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6</a:t>
            </a:fld>
            <a:endParaRPr lang="en-GB" dirty="0"/>
          </a:p>
        </p:txBody>
      </p:sp>
    </p:spTree>
    <p:extLst>
      <p:ext uri="{BB962C8B-B14F-4D97-AF65-F5344CB8AC3E}">
        <p14:creationId xmlns:p14="http://schemas.microsoft.com/office/powerpoint/2010/main" val="270295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could use this space to produce their design – this could be printed on A4 or A3 paper.</a:t>
            </a:r>
          </a:p>
          <a:p>
            <a:r>
              <a:rPr lang="en-GB" dirty="0"/>
              <a:t>Encourage them to use notes and labels to explain their idea and how it meets the design criteria.</a:t>
            </a:r>
          </a:p>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7</a:t>
            </a:fld>
            <a:endParaRPr lang="en-GB" dirty="0"/>
          </a:p>
        </p:txBody>
      </p:sp>
    </p:spTree>
    <p:extLst>
      <p:ext uri="{BB962C8B-B14F-4D97-AF65-F5344CB8AC3E}">
        <p14:creationId xmlns:p14="http://schemas.microsoft.com/office/powerpoint/2010/main" val="129993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84849-623E-B8C7-7054-0F5798046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5B37D-C065-2DB0-E56A-458F2CF08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DE260-AD3A-2BAF-7A95-F0B815C784A5}"/>
              </a:ext>
            </a:extLst>
          </p:cNvPr>
          <p:cNvSpPr>
            <a:spLocks noGrp="1"/>
          </p:cNvSpPr>
          <p:nvPr>
            <p:ph type="body" idx="1"/>
          </p:nvPr>
        </p:nvSpPr>
        <p:spPr/>
        <p:txBody>
          <a:bodyPr/>
          <a:lstStyle/>
          <a:p>
            <a:r>
              <a:rPr lang="en-GB" dirty="0"/>
              <a:t>An example of a possible design.</a:t>
            </a:r>
          </a:p>
          <a:p>
            <a:endParaRPr lang="en-GB" dirty="0"/>
          </a:p>
          <a:p>
            <a:r>
              <a:rPr lang="en-GB" dirty="0">
                <a:latin typeface="+mj-lt"/>
              </a:rPr>
              <a:t>Winners of IET Backpack to the future competition:</a:t>
            </a:r>
          </a:p>
          <a:p>
            <a:r>
              <a:rPr lang="en-GB" sz="1200" dirty="0">
                <a:latin typeface="Calibri (headings)"/>
              </a:rPr>
              <a:t>https://www.dailymail.co.uk/sciencetech/article-11691551/Girl-12-creates-backpack-filters-air-pollution-seeing-mother-suffer-asthma.html</a:t>
            </a:r>
          </a:p>
          <a:p>
            <a:r>
              <a:rPr lang="en-GB" sz="1200" dirty="0">
                <a:latin typeface="Calibri (headings)"/>
              </a:rPr>
              <a:t>https://kindredagency.com/our-work/backpack-to-the-future/</a:t>
            </a:r>
          </a:p>
          <a:p>
            <a:r>
              <a:rPr lang="en-GB" sz="1200" dirty="0">
                <a:latin typeface="Calibri (headings)"/>
              </a:rPr>
              <a:t>https://eabw.theiet.org/past-campaigns-and-activities/backpack-to-the-future/</a:t>
            </a:r>
          </a:p>
        </p:txBody>
      </p:sp>
      <p:sp>
        <p:nvSpPr>
          <p:cNvPr id="4" name="Slide Number Placeholder 3">
            <a:extLst>
              <a:ext uri="{FF2B5EF4-FFF2-40B4-BE49-F238E27FC236}">
                <a16:creationId xmlns:a16="http://schemas.microsoft.com/office/drawing/2014/main" id="{7A878624-52CC-65A4-42F2-2864CC67D8C7}"/>
              </a:ext>
            </a:extLst>
          </p:cNvPr>
          <p:cNvSpPr>
            <a:spLocks noGrp="1"/>
          </p:cNvSpPr>
          <p:nvPr>
            <p:ph type="sldNum" sz="quarter" idx="5"/>
          </p:nvPr>
        </p:nvSpPr>
        <p:spPr/>
        <p:txBody>
          <a:bodyPr/>
          <a:lstStyle/>
          <a:p>
            <a:fld id="{9FAD2273-74D6-40EF-A458-75E4AFD88CD9}" type="slidenum">
              <a:rPr lang="en-GB" smtClean="0"/>
              <a:t>8</a:t>
            </a:fld>
            <a:endParaRPr lang="en-GB" dirty="0"/>
          </a:p>
        </p:txBody>
      </p:sp>
    </p:spTree>
    <p:extLst>
      <p:ext uri="{BB962C8B-B14F-4D97-AF65-F5344CB8AC3E}">
        <p14:creationId xmlns:p14="http://schemas.microsoft.com/office/powerpoint/2010/main" val="407397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a possible design.</a:t>
            </a:r>
          </a:p>
          <a:p>
            <a:endParaRPr lang="en-GB" dirty="0"/>
          </a:p>
          <a:p>
            <a:r>
              <a:rPr lang="en-GB" dirty="0">
                <a:latin typeface="+mj-lt"/>
              </a:rPr>
              <a:t>Winners of IET Backpack to the future competition:</a:t>
            </a:r>
          </a:p>
          <a:p>
            <a:r>
              <a:rPr lang="en-GB" sz="1200" dirty="0">
                <a:latin typeface="Calibri (headings)"/>
              </a:rPr>
              <a:t>https://www.dailymail.co.uk/sciencetech/article-11691551/Girl-12-creates-backpack-filters-air-pollution-seeing-mother-suffer-asthma.html</a:t>
            </a:r>
          </a:p>
          <a:p>
            <a:r>
              <a:rPr lang="en-GB" sz="1200" dirty="0">
                <a:latin typeface="Calibri (headings)"/>
              </a:rPr>
              <a:t>https://kindredagency.com/our-work/backpack-to-the-future/</a:t>
            </a:r>
          </a:p>
          <a:p>
            <a:r>
              <a:rPr lang="en-GB" sz="1200" dirty="0">
                <a:latin typeface="Calibri (headings)"/>
              </a:rPr>
              <a:t>https://eabw.theiet.org/past-campaigns-and-activities/backpack-to-the-future/</a:t>
            </a:r>
          </a:p>
        </p:txBody>
      </p:sp>
      <p:sp>
        <p:nvSpPr>
          <p:cNvPr id="4" name="Slide Number Placeholder 3"/>
          <p:cNvSpPr>
            <a:spLocks noGrp="1"/>
          </p:cNvSpPr>
          <p:nvPr>
            <p:ph type="sldNum" sz="quarter" idx="5"/>
          </p:nvPr>
        </p:nvSpPr>
        <p:spPr/>
        <p:txBody>
          <a:bodyPr/>
          <a:lstStyle/>
          <a:p>
            <a:fld id="{9FAD2273-74D6-40EF-A458-75E4AFD88CD9}" type="slidenum">
              <a:rPr lang="en-GB" smtClean="0"/>
              <a:t>9</a:t>
            </a:fld>
            <a:endParaRPr lang="en-GB" dirty="0"/>
          </a:p>
        </p:txBody>
      </p:sp>
    </p:spTree>
    <p:extLst>
      <p:ext uri="{BB962C8B-B14F-4D97-AF65-F5344CB8AC3E}">
        <p14:creationId xmlns:p14="http://schemas.microsoft.com/office/powerpoint/2010/main" val="2225758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5C582-5139-2EA0-1E50-6C5F85CD7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89EF4-FA73-9BFE-78FF-5CFE6A23A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87469-6749-6A26-ED6D-CDABBB76F47E}"/>
              </a:ext>
            </a:extLst>
          </p:cNvPr>
          <p:cNvSpPr>
            <a:spLocks noGrp="1"/>
          </p:cNvSpPr>
          <p:nvPr>
            <p:ph type="body" idx="1"/>
          </p:nvPr>
        </p:nvSpPr>
        <p:spPr/>
        <p:txBody>
          <a:bodyPr/>
          <a:lstStyle/>
          <a:p>
            <a:r>
              <a:rPr lang="en-GB" dirty="0"/>
              <a:t>An example of a possible design.</a:t>
            </a:r>
          </a:p>
          <a:p>
            <a:endParaRPr lang="en-GB" dirty="0"/>
          </a:p>
          <a:p>
            <a:r>
              <a:rPr lang="en-GB" dirty="0">
                <a:latin typeface="+mj-lt"/>
              </a:rPr>
              <a:t>Winners of IET Backpack to the future competition:</a:t>
            </a:r>
          </a:p>
          <a:p>
            <a:r>
              <a:rPr lang="en-GB" sz="1200" dirty="0">
                <a:latin typeface="Calibri (headings)"/>
              </a:rPr>
              <a:t>https://www.dailymail.co.uk/sciencetech/article-11691551/Girl-12-creates-backpack-filters-air-pollution-seeing-mother-suffer-asthma.html</a:t>
            </a:r>
          </a:p>
          <a:p>
            <a:r>
              <a:rPr lang="en-GB" sz="1200" dirty="0">
                <a:latin typeface="Calibri (headings)"/>
              </a:rPr>
              <a:t>https://kindredagency.com/our-work/backpack-to-the-future/</a:t>
            </a:r>
          </a:p>
          <a:p>
            <a:r>
              <a:rPr lang="en-GB" sz="1200" dirty="0">
                <a:latin typeface="Calibri (headings)"/>
              </a:rPr>
              <a:t>https://eabw.theiet.org/past-campaigns-and-activities/backpack-to-the-future/</a:t>
            </a:r>
          </a:p>
        </p:txBody>
      </p:sp>
      <p:sp>
        <p:nvSpPr>
          <p:cNvPr id="4" name="Slide Number Placeholder 3">
            <a:extLst>
              <a:ext uri="{FF2B5EF4-FFF2-40B4-BE49-F238E27FC236}">
                <a16:creationId xmlns:a16="http://schemas.microsoft.com/office/drawing/2014/main" id="{82E2D504-4620-58B6-B934-C42300CE0D72}"/>
              </a:ext>
            </a:extLst>
          </p:cNvPr>
          <p:cNvSpPr>
            <a:spLocks noGrp="1"/>
          </p:cNvSpPr>
          <p:nvPr>
            <p:ph type="sldNum" sz="quarter" idx="5"/>
          </p:nvPr>
        </p:nvSpPr>
        <p:spPr/>
        <p:txBody>
          <a:bodyPr/>
          <a:lstStyle/>
          <a:p>
            <a:fld id="{9FAD2273-74D6-40EF-A458-75E4AFD88CD9}" type="slidenum">
              <a:rPr lang="en-GB" smtClean="0"/>
              <a:t>10</a:t>
            </a:fld>
            <a:endParaRPr lang="en-GB" dirty="0"/>
          </a:p>
        </p:txBody>
      </p:sp>
    </p:spTree>
    <p:extLst>
      <p:ext uri="{BB962C8B-B14F-4D97-AF65-F5344CB8AC3E}">
        <p14:creationId xmlns:p14="http://schemas.microsoft.com/office/powerpoint/2010/main" val="403497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32933"/>
            <a:ext cx="7886700" cy="6577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4/17/2024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3951" y="1142092"/>
            <a:ext cx="7536097" cy="830997"/>
          </a:xfrm>
          <a:prstGeom prst="rect">
            <a:avLst/>
          </a:prstGeom>
          <a:noFill/>
        </p:spPr>
        <p:txBody>
          <a:bodyPr wrap="square" rtlCol="0">
            <a:spAutoFit/>
          </a:bodyPr>
          <a:lstStyle/>
          <a:p>
            <a:pPr algn="ctr"/>
            <a:r>
              <a:rPr lang="en-GB" sz="4800" b="1" dirty="0">
                <a:cs typeface="Arial"/>
              </a:rPr>
              <a:t>Design a futuristic backpack</a:t>
            </a:r>
            <a:endParaRPr lang="en-US" sz="4800" b="1" dirty="0">
              <a:cs typeface="Arial"/>
            </a:endParaRPr>
          </a:p>
        </p:txBody>
      </p:sp>
      <p:sp>
        <p:nvSpPr>
          <p:cNvPr id="6" name="TextBox 5">
            <a:extLst>
              <a:ext uri="{FF2B5EF4-FFF2-40B4-BE49-F238E27FC236}">
                <a16:creationId xmlns:a16="http://schemas.microsoft.com/office/drawing/2014/main" id="{56DC60A3-752F-4355-B71F-61B141DF7F41}"/>
              </a:ext>
            </a:extLst>
          </p:cNvPr>
          <p:cNvSpPr txBox="1"/>
          <p:nvPr/>
        </p:nvSpPr>
        <p:spPr>
          <a:xfrm>
            <a:off x="218660" y="5407827"/>
            <a:ext cx="8706678" cy="461665"/>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dirty="0">
                <a:latin typeface="+mn-lt"/>
              </a:rPr>
              <a:t>Designing the dream backpack of the future</a:t>
            </a:r>
          </a:p>
        </p:txBody>
      </p:sp>
      <p:pic>
        <p:nvPicPr>
          <p:cNvPr id="3" name="Picture 2" descr="A child wearing a yellow raincoat and carrying a backpack&#10;&#10;Description automatically generated">
            <a:extLst>
              <a:ext uri="{FF2B5EF4-FFF2-40B4-BE49-F238E27FC236}">
                <a16:creationId xmlns:a16="http://schemas.microsoft.com/office/drawing/2014/main" id="{7EEB17A0-4168-4945-FFBD-0525E87C2E4E}"/>
              </a:ext>
            </a:extLst>
          </p:cNvPr>
          <p:cNvPicPr>
            <a:picLocks noChangeAspect="1"/>
          </p:cNvPicPr>
          <p:nvPr/>
        </p:nvPicPr>
        <p:blipFill>
          <a:blip r:embed="rId2"/>
          <a:stretch>
            <a:fillRect/>
          </a:stretch>
        </p:blipFill>
        <p:spPr>
          <a:xfrm>
            <a:off x="2147104" y="2124027"/>
            <a:ext cx="4849792" cy="3124478"/>
          </a:xfrm>
          <a:prstGeom prst="rect">
            <a:avLst/>
          </a:prstGeom>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99CF6-4DD0-686F-9E3F-45DB7237D87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11ED742-21D0-63AD-2D10-5332ECD6125E}"/>
              </a:ext>
            </a:extLst>
          </p:cNvPr>
          <p:cNvSpPr txBox="1">
            <a:spLocks/>
          </p:cNvSpPr>
          <p:nvPr/>
        </p:nvSpPr>
        <p:spPr>
          <a:xfrm>
            <a:off x="154196" y="1055958"/>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Example 3</a:t>
            </a:r>
          </a:p>
        </p:txBody>
      </p:sp>
      <p:pic>
        <p:nvPicPr>
          <p:cNvPr id="8" name="Picture 7" descr="A drawing of a backpack&#10;&#10;Description automatically generated">
            <a:extLst>
              <a:ext uri="{FF2B5EF4-FFF2-40B4-BE49-F238E27FC236}">
                <a16:creationId xmlns:a16="http://schemas.microsoft.com/office/drawing/2014/main" id="{B3AA5902-9274-0FFC-E022-125C950DB47D}"/>
              </a:ext>
            </a:extLst>
          </p:cNvPr>
          <p:cNvPicPr>
            <a:picLocks noChangeAspect="1"/>
          </p:cNvPicPr>
          <p:nvPr/>
        </p:nvPicPr>
        <p:blipFill>
          <a:blip r:embed="rId3"/>
          <a:stretch>
            <a:fillRect/>
          </a:stretch>
        </p:blipFill>
        <p:spPr>
          <a:xfrm>
            <a:off x="3009417" y="1471034"/>
            <a:ext cx="4819205" cy="4331008"/>
          </a:xfrm>
          <a:prstGeom prst="rect">
            <a:avLst/>
          </a:prstGeom>
        </p:spPr>
      </p:pic>
    </p:spTree>
    <p:extLst>
      <p:ext uri="{BB962C8B-B14F-4D97-AF65-F5344CB8AC3E}">
        <p14:creationId xmlns:p14="http://schemas.microsoft.com/office/powerpoint/2010/main" val="202507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E8D27-4D44-9DB1-D888-062C559CDCF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07CDD79-24DA-7908-ED43-8AE3E35A345A}"/>
              </a:ext>
            </a:extLst>
          </p:cNvPr>
          <p:cNvSpPr txBox="1">
            <a:spLocks/>
          </p:cNvSpPr>
          <p:nvPr/>
        </p:nvSpPr>
        <p:spPr>
          <a:xfrm>
            <a:off x="154196" y="1055958"/>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Example 4</a:t>
            </a:r>
          </a:p>
        </p:txBody>
      </p:sp>
      <p:pic>
        <p:nvPicPr>
          <p:cNvPr id="8" name="Picture 7" descr="A drawing of a backpack&#10;&#10;Description automatically generated">
            <a:extLst>
              <a:ext uri="{FF2B5EF4-FFF2-40B4-BE49-F238E27FC236}">
                <a16:creationId xmlns:a16="http://schemas.microsoft.com/office/drawing/2014/main" id="{A986306B-4041-D805-A045-28C47D3E68F0}"/>
              </a:ext>
            </a:extLst>
          </p:cNvPr>
          <p:cNvPicPr>
            <a:picLocks noChangeAspect="1"/>
          </p:cNvPicPr>
          <p:nvPr/>
        </p:nvPicPr>
        <p:blipFill>
          <a:blip r:embed="rId3"/>
          <a:stretch>
            <a:fillRect/>
          </a:stretch>
        </p:blipFill>
        <p:spPr>
          <a:xfrm>
            <a:off x="2888609" y="1384836"/>
            <a:ext cx="5248242" cy="4519914"/>
          </a:xfrm>
          <a:prstGeom prst="rect">
            <a:avLst/>
          </a:prstGeom>
        </p:spPr>
      </p:pic>
    </p:spTree>
    <p:extLst>
      <p:ext uri="{BB962C8B-B14F-4D97-AF65-F5344CB8AC3E}">
        <p14:creationId xmlns:p14="http://schemas.microsoft.com/office/powerpoint/2010/main" val="4084143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3ED17-4F9D-1578-121C-A2ED836C5FC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07EB585-9EEE-8411-D2F7-73FE23BEEEDF}"/>
              </a:ext>
            </a:extLst>
          </p:cNvPr>
          <p:cNvSpPr txBox="1">
            <a:spLocks/>
          </p:cNvSpPr>
          <p:nvPr/>
        </p:nvSpPr>
        <p:spPr>
          <a:xfrm>
            <a:off x="154196" y="1055958"/>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Example 5</a:t>
            </a:r>
          </a:p>
        </p:txBody>
      </p:sp>
      <p:pic>
        <p:nvPicPr>
          <p:cNvPr id="8" name="Picture 7" descr="A drawing of a backpack&#10;&#10;Description automatically generated">
            <a:extLst>
              <a:ext uri="{FF2B5EF4-FFF2-40B4-BE49-F238E27FC236}">
                <a16:creationId xmlns:a16="http://schemas.microsoft.com/office/drawing/2014/main" id="{E5F3E4C6-3C4E-BD7D-BC75-9DDC6F8A936D}"/>
              </a:ext>
            </a:extLst>
          </p:cNvPr>
          <p:cNvPicPr>
            <a:picLocks noChangeAspect="1"/>
          </p:cNvPicPr>
          <p:nvPr/>
        </p:nvPicPr>
        <p:blipFill>
          <a:blip r:embed="rId3"/>
          <a:stretch>
            <a:fillRect/>
          </a:stretch>
        </p:blipFill>
        <p:spPr>
          <a:xfrm>
            <a:off x="3418007" y="1180617"/>
            <a:ext cx="3684098" cy="4774557"/>
          </a:xfrm>
          <a:prstGeom prst="rect">
            <a:avLst/>
          </a:prstGeom>
        </p:spPr>
      </p:pic>
    </p:spTree>
    <p:extLst>
      <p:ext uri="{BB962C8B-B14F-4D97-AF65-F5344CB8AC3E}">
        <p14:creationId xmlns:p14="http://schemas.microsoft.com/office/powerpoint/2010/main" val="3006784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37" y="1955059"/>
            <a:ext cx="4965431" cy="3625934"/>
          </a:xfrm>
        </p:spPr>
        <p:txBody>
          <a:bodyPr>
            <a:normAutofit/>
          </a:bodyPr>
          <a:lstStyle/>
          <a:p>
            <a:r>
              <a:rPr lang="en-GB" sz="2400" dirty="0"/>
              <a:t>Make a prototype or model of your backpack design</a:t>
            </a:r>
          </a:p>
          <a:p>
            <a:endParaRPr lang="en-GB" sz="2400" dirty="0"/>
          </a:p>
          <a:p>
            <a:r>
              <a:rPr lang="en-GB" sz="2400" dirty="0"/>
              <a:t>Design a backpack for doctors or paramedics to carry their medical equipment</a:t>
            </a:r>
          </a:p>
          <a:p>
            <a:endParaRPr lang="en-GB" sz="2400" dirty="0"/>
          </a:p>
          <a:p>
            <a:r>
              <a:rPr lang="en-GB" sz="2400" dirty="0"/>
              <a:t>Design a backpack for your favourite sports star</a:t>
            </a:r>
          </a:p>
          <a:p>
            <a:endParaRPr lang="en-GB" sz="2400" dirty="0"/>
          </a:p>
        </p:txBody>
      </p:sp>
      <p:sp>
        <p:nvSpPr>
          <p:cNvPr id="6" name="Title 1">
            <a:extLst>
              <a:ext uri="{FF2B5EF4-FFF2-40B4-BE49-F238E27FC236}">
                <a16:creationId xmlns:a16="http://schemas.microsoft.com/office/drawing/2014/main" id="{E91C4E0F-B9C8-EEAB-CB04-DEA93A5F7182}"/>
              </a:ext>
            </a:extLst>
          </p:cNvPr>
          <p:cNvSpPr txBox="1">
            <a:spLocks/>
          </p:cNvSpPr>
          <p:nvPr/>
        </p:nvSpPr>
        <p:spPr>
          <a:xfrm>
            <a:off x="231037" y="1154621"/>
            <a:ext cx="2154811"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cs typeface="Arial" panose="020B0604020202020204" pitchFamily="34" charset="0"/>
              </a:rPr>
              <a:t>Extension</a:t>
            </a:r>
          </a:p>
        </p:txBody>
      </p:sp>
      <p:pic>
        <p:nvPicPr>
          <p:cNvPr id="1028" name="Picture 4" descr="Free backpack bag travel vector">
            <a:extLst>
              <a:ext uri="{FF2B5EF4-FFF2-40B4-BE49-F238E27FC236}">
                <a16:creationId xmlns:a16="http://schemas.microsoft.com/office/drawing/2014/main" id="{BEB1CFC6-CC0B-A3E4-E56F-CC9ECEFB8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740" y="2105530"/>
            <a:ext cx="3021900" cy="2917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5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7871-7151-D8E4-3983-3F498EF6082E}"/>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5475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Backpacks</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9" y="2024711"/>
            <a:ext cx="4566439"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Backpacks are used to carry all sorts of items. For example:</a:t>
            </a:r>
          </a:p>
          <a:p>
            <a:pPr marL="342900" indent="-342900">
              <a:buFont typeface="Arial" panose="020B0604020202020204" pitchFamily="34" charset="0"/>
              <a:buChar char="•"/>
            </a:pPr>
            <a:endParaRPr lang="en-GB" sz="2400" dirty="0">
              <a:cs typeface="Arial" panose="020B0604020202020204" pitchFamily="34" charset="0"/>
            </a:endParaRPr>
          </a:p>
          <a:p>
            <a:pPr marL="800100" lvl="1" indent="-342900">
              <a:buFont typeface="Arial" panose="020B0604020202020204" pitchFamily="34" charset="0"/>
              <a:buChar char="•"/>
            </a:pPr>
            <a:r>
              <a:rPr lang="en-GB" sz="2400" dirty="0">
                <a:cs typeface="Arial" panose="020B0604020202020204" pitchFamily="34" charset="0"/>
              </a:rPr>
              <a:t>Books when going to and from school</a:t>
            </a:r>
          </a:p>
          <a:p>
            <a:pPr marL="800100" lvl="1" indent="-342900">
              <a:buFont typeface="Arial" panose="020B0604020202020204" pitchFamily="34" charset="0"/>
              <a:buChar char="•"/>
            </a:pPr>
            <a:r>
              <a:rPr lang="en-GB" sz="2400" dirty="0">
                <a:cs typeface="Arial" panose="020B0604020202020204" pitchFamily="34" charset="0"/>
              </a:rPr>
              <a:t>Food and water when out walking </a:t>
            </a:r>
          </a:p>
          <a:p>
            <a:pPr marL="800100" lvl="1" indent="-342900">
              <a:buFont typeface="Arial" panose="020B0604020202020204" pitchFamily="34" charset="0"/>
              <a:buChar char="•"/>
            </a:pPr>
            <a:r>
              <a:rPr lang="en-GB" sz="2400" dirty="0">
                <a:cs typeface="Arial" panose="020B0604020202020204" pitchFamily="34" charset="0"/>
              </a:rPr>
              <a:t>Clothes when going on holiday</a:t>
            </a:r>
          </a:p>
          <a:p>
            <a:pPr marL="800100" lvl="1" indent="-342900">
              <a:buFont typeface="Arial" panose="020B0604020202020204" pitchFamily="34" charset="0"/>
              <a:buChar char="•"/>
            </a:pPr>
            <a:endParaRPr lang="en-GB" sz="2400" dirty="0">
              <a:cs typeface="Arial" panose="020B0604020202020204" pitchFamily="34" charset="0"/>
            </a:endParaRPr>
          </a:p>
        </p:txBody>
      </p:sp>
      <p:pic>
        <p:nvPicPr>
          <p:cNvPr id="6" name="Picture 2" descr="Free Backpack Hiking photo and picture">
            <a:extLst>
              <a:ext uri="{FF2B5EF4-FFF2-40B4-BE49-F238E27FC236}">
                <a16:creationId xmlns:a16="http://schemas.microsoft.com/office/drawing/2014/main" id="{DACA52CB-9A6E-2FAD-0718-45C122686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66" y="1497087"/>
            <a:ext cx="3056512" cy="2037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Yellow Backpack photo and picture">
            <a:extLst>
              <a:ext uri="{FF2B5EF4-FFF2-40B4-BE49-F238E27FC236}">
                <a16:creationId xmlns:a16="http://schemas.microsoft.com/office/drawing/2014/main" id="{3A7189D8-1459-34BC-1FCD-02026557C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066" y="3831219"/>
            <a:ext cx="3056512" cy="203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6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Design 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8" y="1835140"/>
            <a:ext cx="4300222" cy="3785652"/>
          </a:xfrm>
          <a:prstGeom prst="rect">
            <a:avLst/>
          </a:prstGeom>
          <a:noFill/>
        </p:spPr>
        <p:txBody>
          <a:bodyPr wrap="square">
            <a:spAutoFit/>
          </a:bodyPr>
          <a:lstStyle/>
          <a:p>
            <a:r>
              <a:rPr lang="en-GB" sz="2400" b="1" dirty="0">
                <a:cs typeface="Arial" panose="020B0604020202020204" pitchFamily="34" charset="0"/>
              </a:rPr>
              <a:t>Context</a:t>
            </a:r>
          </a:p>
          <a:p>
            <a:pPr marL="342900" indent="-342900">
              <a:buFont typeface="Arial" panose="020B0604020202020204" pitchFamily="34" charset="0"/>
              <a:buChar char="•"/>
            </a:pPr>
            <a:r>
              <a:rPr lang="en-GB" sz="2400" dirty="0">
                <a:cs typeface="Arial" panose="020B0604020202020204" pitchFamily="34" charset="0"/>
              </a:rPr>
              <a:t>Backpacks are used to carry items for lots of different activities</a:t>
            </a:r>
          </a:p>
          <a:p>
            <a:pPr marL="342900" indent="-342900">
              <a:buFont typeface="Arial" panose="020B0604020202020204" pitchFamily="34" charset="0"/>
              <a:buChar char="•"/>
            </a:pPr>
            <a:r>
              <a:rPr lang="en-GB" sz="2400" dirty="0">
                <a:cs typeface="Arial" panose="020B0604020202020204" pitchFamily="34" charset="0"/>
              </a:rPr>
              <a:t>They are often very colourful and stylish</a:t>
            </a:r>
          </a:p>
          <a:p>
            <a:pPr marL="342900" indent="-342900">
              <a:buFont typeface="Arial" panose="020B0604020202020204" pitchFamily="34" charset="0"/>
              <a:buChar char="•"/>
            </a:pPr>
            <a:endParaRPr lang="en-GB" sz="2400" dirty="0">
              <a:cs typeface="Arial" panose="020B0604020202020204" pitchFamily="34" charset="0"/>
            </a:endParaRPr>
          </a:p>
          <a:p>
            <a:r>
              <a:rPr lang="en-GB" sz="2400" b="1" dirty="0">
                <a:cs typeface="Arial" panose="020B0604020202020204" pitchFamily="34" charset="0"/>
              </a:rPr>
              <a:t>Brief</a:t>
            </a:r>
          </a:p>
          <a:p>
            <a:pPr marL="342900" indent="-342900">
              <a:buFont typeface="Arial" panose="020B0604020202020204" pitchFamily="34" charset="0"/>
              <a:buChar char="•"/>
            </a:pPr>
            <a:r>
              <a:rPr lang="en-GB" sz="2400" dirty="0">
                <a:cs typeface="Arial" panose="020B0604020202020204" pitchFamily="34" charset="0"/>
              </a:rPr>
              <a:t>Design your dream backpack of the future</a:t>
            </a:r>
          </a:p>
        </p:txBody>
      </p:sp>
      <p:pic>
        <p:nvPicPr>
          <p:cNvPr id="6" name="Picture 5" descr="A child wearing a yellow raincoat and carrying a backpack&#10;&#10;Description automatically generated">
            <a:extLst>
              <a:ext uri="{FF2B5EF4-FFF2-40B4-BE49-F238E27FC236}">
                <a16:creationId xmlns:a16="http://schemas.microsoft.com/office/drawing/2014/main" id="{6F605297-37BD-7A46-9EB7-7C9DD2B7C297}"/>
              </a:ext>
            </a:extLst>
          </p:cNvPr>
          <p:cNvPicPr>
            <a:picLocks noChangeAspect="1"/>
          </p:cNvPicPr>
          <p:nvPr/>
        </p:nvPicPr>
        <p:blipFill>
          <a:blip r:embed="rId3"/>
          <a:stretch>
            <a:fillRect/>
          </a:stretch>
        </p:blipFill>
        <p:spPr>
          <a:xfrm>
            <a:off x="4795024" y="2061555"/>
            <a:ext cx="3932626" cy="2533594"/>
          </a:xfrm>
          <a:prstGeom prst="rect">
            <a:avLst/>
          </a:prstGeom>
        </p:spPr>
      </p:pic>
    </p:spTree>
    <p:extLst>
      <p:ext uri="{BB962C8B-B14F-4D97-AF65-F5344CB8AC3E}">
        <p14:creationId xmlns:p14="http://schemas.microsoft.com/office/powerpoint/2010/main" val="71473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2076631"/>
            <a:ext cx="4775612" cy="3168529"/>
          </a:xfrm>
        </p:spPr>
        <p:txBody>
          <a:bodyPr>
            <a:noAutofit/>
          </a:bodyPr>
          <a:lstStyle/>
          <a:p>
            <a:pPr marL="0" indent="0">
              <a:buNone/>
            </a:pPr>
            <a:r>
              <a:rPr lang="en-GB" sz="2400" b="0" i="0" u="none" strike="noStrike" baseline="0" dirty="0">
                <a:solidFill>
                  <a:srgbClr val="000000"/>
                </a:solidFill>
              </a:rPr>
              <a:t>Your design must include:</a:t>
            </a:r>
          </a:p>
          <a:p>
            <a:r>
              <a:rPr lang="en-GB" sz="2400" dirty="0">
                <a:solidFill>
                  <a:srgbClr val="000000"/>
                </a:solidFill>
              </a:rPr>
              <a:t>A way of comfortably wearing on the back</a:t>
            </a:r>
          </a:p>
          <a:p>
            <a:r>
              <a:rPr lang="en-GB" sz="2400" dirty="0">
                <a:solidFill>
                  <a:srgbClr val="000000"/>
                </a:solidFill>
              </a:rPr>
              <a:t>Spaces to carry different items</a:t>
            </a:r>
          </a:p>
          <a:p>
            <a:r>
              <a:rPr lang="en-GB" sz="2400" dirty="0">
                <a:solidFill>
                  <a:srgbClr val="000000"/>
                </a:solidFill>
              </a:rPr>
              <a:t>Colours that show your personality</a:t>
            </a:r>
          </a:p>
          <a:p>
            <a:r>
              <a:rPr lang="en-GB" sz="2400" dirty="0">
                <a:solidFill>
                  <a:srgbClr val="000000"/>
                </a:solidFill>
              </a:rPr>
              <a:t>C</a:t>
            </a:r>
            <a:r>
              <a:rPr lang="en-GB" sz="2400" b="0" i="0" u="none" strike="noStrike" baseline="0" dirty="0">
                <a:solidFill>
                  <a:srgbClr val="000000"/>
                </a:solidFill>
              </a:rPr>
              <a:t>lever gadgets and special tech that allow you to do incredible things</a:t>
            </a:r>
          </a:p>
          <a:p>
            <a:endParaRPr lang="en-GB" sz="2400" b="0" i="0" u="none" strike="noStrike" baseline="0" dirty="0">
              <a:solidFill>
                <a:srgbClr val="000000"/>
              </a:solidFill>
            </a:endParaRP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Design criteria</a:t>
            </a:r>
          </a:p>
        </p:txBody>
      </p:sp>
      <p:pic>
        <p:nvPicPr>
          <p:cNvPr id="4" name="Picture 3" descr="A drawing of a backpack&#10;&#10;Description automatically generated">
            <a:extLst>
              <a:ext uri="{FF2B5EF4-FFF2-40B4-BE49-F238E27FC236}">
                <a16:creationId xmlns:a16="http://schemas.microsoft.com/office/drawing/2014/main" id="{825F6C50-2B6D-F031-0A96-B3F98C95DE99}"/>
              </a:ext>
            </a:extLst>
          </p:cNvPr>
          <p:cNvPicPr>
            <a:picLocks noChangeAspect="1"/>
          </p:cNvPicPr>
          <p:nvPr/>
        </p:nvPicPr>
        <p:blipFill>
          <a:blip r:embed="rId3"/>
          <a:stretch>
            <a:fillRect/>
          </a:stretch>
        </p:blipFill>
        <p:spPr>
          <a:xfrm>
            <a:off x="5141668" y="1951358"/>
            <a:ext cx="3572506" cy="3231165"/>
          </a:xfrm>
          <a:prstGeom prst="rect">
            <a:avLst/>
          </a:prstGeom>
        </p:spPr>
      </p:pic>
    </p:spTree>
    <p:extLst>
      <p:ext uri="{BB962C8B-B14F-4D97-AF65-F5344CB8AC3E}">
        <p14:creationId xmlns:p14="http://schemas.microsoft.com/office/powerpoint/2010/main" val="164592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1979630"/>
            <a:ext cx="7283167" cy="3812043"/>
          </a:xfrm>
        </p:spPr>
        <p:txBody>
          <a:bodyPr>
            <a:noAutofit/>
          </a:bodyPr>
          <a:lstStyle/>
          <a:p>
            <a:r>
              <a:rPr lang="en-GB" sz="2400" b="0" i="0" u="none" strike="noStrike" baseline="0" dirty="0">
                <a:solidFill>
                  <a:srgbClr val="000000"/>
                </a:solidFill>
              </a:rPr>
              <a:t>Originality: How original is your idea? </a:t>
            </a:r>
          </a:p>
          <a:p>
            <a:endParaRPr lang="en-GB" sz="2400" b="0" i="0" u="none" strike="noStrike" baseline="0" dirty="0">
              <a:solidFill>
                <a:srgbClr val="000000"/>
              </a:solidFill>
            </a:endParaRPr>
          </a:p>
          <a:p>
            <a:r>
              <a:rPr lang="en-GB" sz="2400" b="0" i="0" u="none" strike="noStrike" baseline="0" dirty="0">
                <a:solidFill>
                  <a:srgbClr val="000000"/>
                </a:solidFill>
              </a:rPr>
              <a:t>Feasibility: How feasible is it that your design can be turned into a real-life prototype?</a:t>
            </a:r>
          </a:p>
          <a:p>
            <a:endParaRPr lang="en-GB" sz="2400" b="0" i="0" u="none" strike="noStrike" baseline="0" dirty="0">
              <a:solidFill>
                <a:srgbClr val="000000"/>
              </a:solidFill>
            </a:endParaRPr>
          </a:p>
          <a:p>
            <a:r>
              <a:rPr lang="en-GB" sz="2400" b="0" i="0" u="none" strike="noStrike" baseline="0" dirty="0">
                <a:solidFill>
                  <a:srgbClr val="000000"/>
                </a:solidFill>
              </a:rPr>
              <a:t>Creativity: How creative is your idea?</a:t>
            </a:r>
          </a:p>
          <a:p>
            <a:endParaRPr lang="en-GB" sz="2400" b="0" i="0" u="none" strike="noStrike" baseline="0" dirty="0">
              <a:solidFill>
                <a:srgbClr val="000000"/>
              </a:solidFill>
            </a:endParaRPr>
          </a:p>
          <a:p>
            <a:r>
              <a:rPr lang="en-GB" sz="2400" b="0" i="0" u="none" strike="noStrike" baseline="0" dirty="0">
                <a:solidFill>
                  <a:srgbClr val="000000"/>
                </a:solidFill>
              </a:rPr>
              <a:t>Engineering: What engineering processes have you used in your design?</a:t>
            </a:r>
            <a:endParaRPr lang="en-GB" sz="2400" dirty="0"/>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Things to think about in your design</a:t>
            </a:r>
          </a:p>
        </p:txBody>
      </p:sp>
    </p:spTree>
    <p:extLst>
      <p:ext uri="{BB962C8B-B14F-4D97-AF65-F5344CB8AC3E}">
        <p14:creationId xmlns:p14="http://schemas.microsoft.com/office/powerpoint/2010/main" val="130641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055958"/>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Future backpack design</a:t>
            </a:r>
          </a:p>
        </p:txBody>
      </p:sp>
      <p:sp>
        <p:nvSpPr>
          <p:cNvPr id="5" name="Rectangle 4">
            <a:extLst>
              <a:ext uri="{FF2B5EF4-FFF2-40B4-BE49-F238E27FC236}">
                <a16:creationId xmlns:a16="http://schemas.microsoft.com/office/drawing/2014/main" id="{8E7E309B-D8E1-E1F6-6DF5-C86A20E302D3}"/>
              </a:ext>
            </a:extLst>
          </p:cNvPr>
          <p:cNvSpPr/>
          <p:nvPr/>
        </p:nvSpPr>
        <p:spPr>
          <a:xfrm>
            <a:off x="267630" y="1732145"/>
            <a:ext cx="8608742" cy="4189153"/>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602166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9A2D9-5C4F-7299-E083-C6413DD3CF8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877CDBD-BD22-1E49-20CA-5A86E9E43C73}"/>
              </a:ext>
            </a:extLst>
          </p:cNvPr>
          <p:cNvSpPr txBox="1">
            <a:spLocks/>
          </p:cNvSpPr>
          <p:nvPr/>
        </p:nvSpPr>
        <p:spPr>
          <a:xfrm>
            <a:off x="154196" y="1055958"/>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Example 1</a:t>
            </a:r>
          </a:p>
        </p:txBody>
      </p:sp>
      <p:pic>
        <p:nvPicPr>
          <p:cNvPr id="3" name="Picture 2" descr="A drawing of a backpack&#10;&#10;Description automatically generated">
            <a:extLst>
              <a:ext uri="{FF2B5EF4-FFF2-40B4-BE49-F238E27FC236}">
                <a16:creationId xmlns:a16="http://schemas.microsoft.com/office/drawing/2014/main" id="{51EBC2AF-6BB6-C627-A713-43FC3A803B66}"/>
              </a:ext>
            </a:extLst>
          </p:cNvPr>
          <p:cNvPicPr>
            <a:picLocks noChangeAspect="1"/>
          </p:cNvPicPr>
          <p:nvPr/>
        </p:nvPicPr>
        <p:blipFill>
          <a:blip r:embed="rId3"/>
          <a:stretch>
            <a:fillRect/>
          </a:stretch>
        </p:blipFill>
        <p:spPr>
          <a:xfrm>
            <a:off x="2743087" y="1384773"/>
            <a:ext cx="5140880" cy="4417269"/>
          </a:xfrm>
          <a:prstGeom prst="rect">
            <a:avLst/>
          </a:prstGeom>
        </p:spPr>
      </p:pic>
    </p:spTree>
    <p:extLst>
      <p:ext uri="{BB962C8B-B14F-4D97-AF65-F5344CB8AC3E}">
        <p14:creationId xmlns:p14="http://schemas.microsoft.com/office/powerpoint/2010/main" val="340963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055958"/>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Example 2</a:t>
            </a:r>
          </a:p>
        </p:txBody>
      </p:sp>
      <p:pic>
        <p:nvPicPr>
          <p:cNvPr id="5" name="Picture 4" descr="A drawing of a backpack&#10;&#10;Description automatically generated">
            <a:extLst>
              <a:ext uri="{FF2B5EF4-FFF2-40B4-BE49-F238E27FC236}">
                <a16:creationId xmlns:a16="http://schemas.microsoft.com/office/drawing/2014/main" id="{5F16048A-DC70-8DC1-8C0A-B37CB151B4EB}"/>
              </a:ext>
            </a:extLst>
          </p:cNvPr>
          <p:cNvPicPr>
            <a:picLocks noChangeAspect="1"/>
          </p:cNvPicPr>
          <p:nvPr/>
        </p:nvPicPr>
        <p:blipFill>
          <a:blip r:embed="rId3"/>
          <a:stretch>
            <a:fillRect/>
          </a:stretch>
        </p:blipFill>
        <p:spPr>
          <a:xfrm>
            <a:off x="2734134" y="1384836"/>
            <a:ext cx="4743112" cy="4289924"/>
          </a:xfrm>
          <a:prstGeom prst="rect">
            <a:avLst/>
          </a:prstGeom>
        </p:spPr>
      </p:pic>
    </p:spTree>
    <p:extLst>
      <p:ext uri="{BB962C8B-B14F-4D97-AF65-F5344CB8AC3E}">
        <p14:creationId xmlns:p14="http://schemas.microsoft.com/office/powerpoint/2010/main" val="2624437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TotalTime>
  <Words>811</Words>
  <Application>Microsoft Office PowerPoint</Application>
  <PresentationFormat>On-screen Show (4:3)</PresentationFormat>
  <Paragraphs>109</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(headings)</vt:lpstr>
      <vt:lpstr>Calibri Light</vt:lpstr>
      <vt:lpstr>Symbol</vt:lpstr>
      <vt:lpstr>Office Theme</vt:lpstr>
      <vt:lpstr>PowerPoint Presentation</vt:lpstr>
      <vt:lpstr>PowerPoint Presentation</vt:lpstr>
      <vt:lpstr>Backpacks</vt:lpstr>
      <vt:lpstr>Design brief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backpack presentation</dc:title>
  <dc:creator>Attainment in Education Ltd</dc:creator>
  <cp:lastModifiedBy>Holly Margerison-Smith</cp:lastModifiedBy>
  <cp:revision>189</cp:revision>
  <cp:lastPrinted>2022-03-29T15:10:40Z</cp:lastPrinted>
  <dcterms:created xsi:type="dcterms:W3CDTF">2017-06-28T15:11:57Z</dcterms:created>
  <dcterms:modified xsi:type="dcterms:W3CDTF">2024-04-17T12:48:02Z</dcterms:modified>
</cp:coreProperties>
</file>