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60" r:id="rId3"/>
    <p:sldId id="285" r:id="rId4"/>
    <p:sldId id="311" r:id="rId5"/>
    <p:sldId id="313" r:id="rId6"/>
    <p:sldId id="312" r:id="rId7"/>
    <p:sldId id="317" r:id="rId8"/>
    <p:sldId id="314" r:id="rId9"/>
    <p:sldId id="318" r:id="rId10"/>
    <p:sldId id="315" r:id="rId11"/>
    <p:sldId id="31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75556" autoAdjust="0"/>
  </p:normalViewPr>
  <p:slideViewPr>
    <p:cSldViewPr snapToGrid="0" snapToObjects="1">
      <p:cViewPr varScale="1">
        <p:scale>
          <a:sx n="122" d="100"/>
          <a:sy n="122" d="100"/>
        </p:scale>
        <p:origin x="544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24/04/2024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abw.theiet.org/kids-stem-competi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problems with playing football on </a:t>
            </a:r>
            <a:r>
              <a:rPr lang="en-GB"/>
              <a:t>the Moon </a:t>
            </a:r>
            <a:r>
              <a:rPr lang="en-GB" dirty="0"/>
              <a:t>with learners:</a:t>
            </a:r>
          </a:p>
          <a:p>
            <a:pPr marL="171450" indent="-171450">
              <a:buFont typeface="Arial" panose="020B0604020202020204" pitchFamily="34" charset="0"/>
              <a:buChar char="•"/>
            </a:pPr>
            <a:r>
              <a:rPr lang="en-GB" sz="1200" dirty="0">
                <a:cs typeface="Arial" panose="020B0604020202020204" pitchFamily="34" charset="0"/>
              </a:rPr>
              <a:t>How would you be able to breath?</a:t>
            </a:r>
          </a:p>
          <a:p>
            <a:pPr marL="171450" indent="-171450">
              <a:buFont typeface="Arial" panose="020B0604020202020204" pitchFamily="34" charset="0"/>
              <a:buChar char="•"/>
            </a:pPr>
            <a:r>
              <a:rPr lang="en-GB" sz="1200" dirty="0">
                <a:cs typeface="Arial" panose="020B0604020202020204" pitchFamily="34" charset="0"/>
              </a:rPr>
              <a:t>How would you cope with much lower gravity?</a:t>
            </a:r>
          </a:p>
          <a:p>
            <a:pPr marL="171450" indent="-171450">
              <a:buFont typeface="Arial" panose="020B0604020202020204" pitchFamily="34" charset="0"/>
              <a:buChar char="•"/>
            </a:pPr>
            <a:r>
              <a:rPr lang="en-GB" sz="1200" dirty="0">
                <a:cs typeface="Arial" panose="020B0604020202020204" pitchFamily="34" charset="0"/>
              </a:rPr>
              <a:t>What surface would you play on? </a:t>
            </a:r>
            <a:endParaRPr lang="en-GB" dirty="0"/>
          </a:p>
          <a:p>
            <a:pPr marL="0" indent="0">
              <a:buFont typeface="Arial" panose="020B0604020202020204" pitchFamily="34" charset="0"/>
              <a:buNone/>
            </a:pPr>
            <a:r>
              <a:rPr lang="en-GB" dirty="0"/>
              <a:t>Can learners think of any others?</a:t>
            </a:r>
          </a:p>
          <a:p>
            <a:pPr marL="0" indent="0">
              <a:buFont typeface="Arial" panose="020B0604020202020204" pitchFamily="34" charset="0"/>
              <a:buNone/>
            </a:pPr>
            <a:endParaRPr lang="en-GB" dirty="0"/>
          </a:p>
          <a:p>
            <a:r>
              <a:rPr lang="en-GB" dirty="0"/>
              <a:t>STEM = Science, Technology, Engineering and Mathematics</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83642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design brief with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context sets the scene for the design problem, the brief gives the problem itself that is to be solved.</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358082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design criteria with learners. </a:t>
            </a:r>
          </a:p>
          <a:p>
            <a:r>
              <a:rPr lang="en-GB" dirty="0"/>
              <a:t>The design criteria is a list of design points that the finished solution must meet.</a:t>
            </a:r>
          </a:p>
        </p:txBody>
      </p:sp>
      <p:sp>
        <p:nvSpPr>
          <p:cNvPr id="4" name="Slide Number Placeholder 3"/>
          <p:cNvSpPr>
            <a:spLocks noGrp="1"/>
          </p:cNvSpPr>
          <p:nvPr>
            <p:ph type="sldNum" sz="quarter" idx="5"/>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379277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may need to explain the terms originality and creativity.</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270295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design specification gives specific and measurable criteria that must be met by the design. It should therefore expand on the design criteria.</a:t>
            </a:r>
          </a:p>
          <a:p>
            <a:r>
              <a:rPr lang="en-GB" dirty="0"/>
              <a:t>For example, what exact materials, colours and technologies will be used.</a:t>
            </a:r>
          </a:p>
          <a:p>
            <a:r>
              <a:rPr lang="en-GB" dirty="0"/>
              <a:t>Extra points could also be added e.g. how the design could be sustainable, make use of solar energy etc.</a:t>
            </a:r>
          </a:p>
        </p:txBody>
      </p:sp>
      <p:sp>
        <p:nvSpPr>
          <p:cNvPr id="4" name="Slide Number Placeholder 3"/>
          <p:cNvSpPr>
            <a:spLocks noGrp="1"/>
          </p:cNvSpPr>
          <p:nvPr>
            <p:ph type="sldNum" sz="quarter" idx="5"/>
          </p:nvPr>
        </p:nvSpPr>
        <p:spPr/>
        <p:txBody>
          <a:bodyPr/>
          <a:lstStyle/>
          <a:p>
            <a:fld id="{9FAD2273-74D6-40EF-A458-75E4AFD88CD9}" type="slidenum">
              <a:rPr lang="en-GB" smtClean="0"/>
              <a:t>7</a:t>
            </a:fld>
            <a:endParaRPr lang="en-GB" dirty="0"/>
          </a:p>
        </p:txBody>
      </p:sp>
    </p:spTree>
    <p:extLst>
      <p:ext uri="{BB962C8B-B14F-4D97-AF65-F5344CB8AC3E}">
        <p14:creationId xmlns:p14="http://schemas.microsoft.com/office/powerpoint/2010/main" val="330465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use this space to produce their design – this could be printed on A4 or A3 paper.</a:t>
            </a:r>
          </a:p>
          <a:p>
            <a:r>
              <a:rPr lang="en-GB" dirty="0"/>
              <a:t>Encourage them to use notes and labels to explain their idea and how it meets the design criteria.</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8</a:t>
            </a:fld>
            <a:endParaRPr lang="en-GB" dirty="0"/>
          </a:p>
        </p:txBody>
      </p:sp>
    </p:spTree>
    <p:extLst>
      <p:ext uri="{BB962C8B-B14F-4D97-AF65-F5344CB8AC3E}">
        <p14:creationId xmlns:p14="http://schemas.microsoft.com/office/powerpoint/2010/main" val="129993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Evaluation involves checking the design produced against the design criteria and identifying where improvements could be made.</a:t>
            </a:r>
          </a:p>
        </p:txBody>
      </p:sp>
      <p:sp>
        <p:nvSpPr>
          <p:cNvPr id="4" name="Slide Number Placeholder 3"/>
          <p:cNvSpPr>
            <a:spLocks noGrp="1"/>
          </p:cNvSpPr>
          <p:nvPr>
            <p:ph type="sldNum" sz="quarter" idx="5"/>
          </p:nvPr>
        </p:nvSpPr>
        <p:spPr/>
        <p:txBody>
          <a:bodyPr/>
          <a:lstStyle/>
          <a:p>
            <a:fld id="{9FAD2273-74D6-40EF-A458-75E4AFD88CD9}" type="slidenum">
              <a:rPr lang="en-GB" smtClean="0"/>
              <a:t>9</a:t>
            </a:fld>
            <a:endParaRPr lang="en-GB" dirty="0"/>
          </a:p>
        </p:txBody>
      </p:sp>
    </p:spTree>
    <p:extLst>
      <p:ext uri="{BB962C8B-B14F-4D97-AF65-F5344CB8AC3E}">
        <p14:creationId xmlns:p14="http://schemas.microsoft.com/office/powerpoint/2010/main" val="284276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possible designs.</a:t>
            </a:r>
          </a:p>
          <a:p>
            <a:r>
              <a:rPr lang="en-GB" sz="1200" dirty="0">
                <a:latin typeface="Calibri  "/>
              </a:rPr>
              <a:t>Further examples can be found here: </a:t>
            </a:r>
            <a:r>
              <a:rPr lang="en-GB" sz="1200" u="sng" dirty="0">
                <a:solidFill>
                  <a:srgbClr val="0000FF"/>
                </a:solidFill>
                <a:effectLst/>
                <a:latin typeface="Calibri  "/>
                <a:ea typeface="Times New Roman" panose="02020603050405020304" pitchFamily="18" charset="0"/>
                <a:hlinkClick r:id="rId3"/>
              </a:rPr>
              <a:t>https://eabw.theiet.org/kids-stem-competition/</a:t>
            </a:r>
            <a:r>
              <a:rPr lang="en-GB" sz="1200" dirty="0">
                <a:effectLst/>
                <a:latin typeface="Calibri  "/>
                <a:ea typeface="Times New Roman" panose="02020603050405020304" pitchFamily="18" charset="0"/>
              </a:rPr>
              <a:t> </a:t>
            </a:r>
            <a:endParaRPr lang="en-GB" sz="1200" dirty="0">
              <a:latin typeface="Calibri  "/>
            </a:endParaRPr>
          </a:p>
        </p:txBody>
      </p:sp>
      <p:sp>
        <p:nvSpPr>
          <p:cNvPr id="4" name="Slide Number Placeholder 3"/>
          <p:cNvSpPr>
            <a:spLocks noGrp="1"/>
          </p:cNvSpPr>
          <p:nvPr>
            <p:ph type="sldNum" sz="quarter" idx="5"/>
          </p:nvPr>
        </p:nvSpPr>
        <p:spPr/>
        <p:txBody>
          <a:bodyPr/>
          <a:lstStyle/>
          <a:p>
            <a:fld id="{9FAD2273-74D6-40EF-A458-75E4AFD88CD9}" type="slidenum">
              <a:rPr lang="en-GB" smtClean="0"/>
              <a:t>10</a:t>
            </a:fld>
            <a:endParaRPr lang="en-GB" dirty="0"/>
          </a:p>
        </p:txBody>
      </p:sp>
    </p:spTree>
    <p:extLst>
      <p:ext uri="{BB962C8B-B14F-4D97-AF65-F5344CB8AC3E}">
        <p14:creationId xmlns:p14="http://schemas.microsoft.com/office/powerpoint/2010/main" val="222575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4/24/2024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3951" y="1142092"/>
            <a:ext cx="8050880"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Design a football kit to use on the Moon</a:t>
            </a:r>
            <a:endParaRPr lang="en-US" sz="3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296814" y="5146346"/>
            <a:ext cx="8706678" cy="830997"/>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t>Designing and evaluating a football kit for the </a:t>
            </a:r>
          </a:p>
          <a:p>
            <a:r>
              <a:rPr lang="en-GB" dirty="0"/>
              <a:t>first football team on the Moon</a:t>
            </a:r>
          </a:p>
        </p:txBody>
      </p:sp>
      <p:pic>
        <p:nvPicPr>
          <p:cNvPr id="4" name="Picture 3" descr="A group of people wearing space suits&#10;&#10;Description automatically generated">
            <a:extLst>
              <a:ext uri="{FF2B5EF4-FFF2-40B4-BE49-F238E27FC236}">
                <a16:creationId xmlns:a16="http://schemas.microsoft.com/office/drawing/2014/main" id="{102B34BF-93FA-4D81-F9B1-4012E9D880C8}"/>
              </a:ext>
            </a:extLst>
          </p:cNvPr>
          <p:cNvPicPr>
            <a:picLocks noChangeAspect="1"/>
          </p:cNvPicPr>
          <p:nvPr/>
        </p:nvPicPr>
        <p:blipFill>
          <a:blip r:embed="rId2"/>
          <a:stretch>
            <a:fillRect/>
          </a:stretch>
        </p:blipFill>
        <p:spPr>
          <a:xfrm>
            <a:off x="1774371" y="1855333"/>
            <a:ext cx="5595258" cy="3147333"/>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Arial" panose="020B0604020202020204" pitchFamily="34" charset="0"/>
                <a:cs typeface="Arial" panose="020B0604020202020204" pitchFamily="34" charset="0"/>
              </a:rPr>
              <a:t>Examples</a:t>
            </a:r>
          </a:p>
        </p:txBody>
      </p:sp>
      <p:pic>
        <p:nvPicPr>
          <p:cNvPr id="2" name="Picture 1" descr="A group of people wearing space suits&#10;&#10;Description automatically generated">
            <a:extLst>
              <a:ext uri="{FF2B5EF4-FFF2-40B4-BE49-F238E27FC236}">
                <a16:creationId xmlns:a16="http://schemas.microsoft.com/office/drawing/2014/main" id="{59A771DD-E18D-B1E4-F998-6B3E3E6CEEE9}"/>
              </a:ext>
            </a:extLst>
          </p:cNvPr>
          <p:cNvPicPr>
            <a:picLocks noChangeAspect="1"/>
          </p:cNvPicPr>
          <p:nvPr/>
        </p:nvPicPr>
        <p:blipFill rotWithShape="1">
          <a:blip r:embed="rId3"/>
          <a:srcRect l="7550" r="50000"/>
          <a:stretch/>
        </p:blipFill>
        <p:spPr>
          <a:xfrm>
            <a:off x="964580" y="1921458"/>
            <a:ext cx="3066076" cy="4062783"/>
          </a:xfrm>
          <a:prstGeom prst="rect">
            <a:avLst/>
          </a:prstGeom>
        </p:spPr>
      </p:pic>
      <p:pic>
        <p:nvPicPr>
          <p:cNvPr id="3" name="Picture 2" descr="A group of people wearing space suits&#10;&#10;Description automatically generated">
            <a:extLst>
              <a:ext uri="{FF2B5EF4-FFF2-40B4-BE49-F238E27FC236}">
                <a16:creationId xmlns:a16="http://schemas.microsoft.com/office/drawing/2014/main" id="{0DD4434E-F8A8-43D2-573C-80CB85F324C9}"/>
              </a:ext>
            </a:extLst>
          </p:cNvPr>
          <p:cNvPicPr>
            <a:picLocks noChangeAspect="1"/>
          </p:cNvPicPr>
          <p:nvPr/>
        </p:nvPicPr>
        <p:blipFill rotWithShape="1">
          <a:blip r:embed="rId3"/>
          <a:srcRect l="49801" r="7748"/>
          <a:stretch/>
        </p:blipFill>
        <p:spPr>
          <a:xfrm>
            <a:off x="4999650" y="1921459"/>
            <a:ext cx="3066075" cy="4062781"/>
          </a:xfrm>
          <a:prstGeom prst="rect">
            <a:avLst/>
          </a:prstGeom>
        </p:spPr>
      </p:pic>
      <p:sp>
        <p:nvSpPr>
          <p:cNvPr id="4" name="TextBox 3">
            <a:extLst>
              <a:ext uri="{FF2B5EF4-FFF2-40B4-BE49-F238E27FC236}">
                <a16:creationId xmlns:a16="http://schemas.microsoft.com/office/drawing/2014/main" id="{A00C8B5F-A442-FD88-C66D-20C23F3314CD}"/>
              </a:ext>
            </a:extLst>
          </p:cNvPr>
          <p:cNvSpPr txBox="1"/>
          <p:nvPr/>
        </p:nvSpPr>
        <p:spPr>
          <a:xfrm>
            <a:off x="1597410" y="1605483"/>
            <a:ext cx="189013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Example 1</a:t>
            </a:r>
          </a:p>
        </p:txBody>
      </p:sp>
      <p:sp>
        <p:nvSpPr>
          <p:cNvPr id="7" name="TextBox 6">
            <a:extLst>
              <a:ext uri="{FF2B5EF4-FFF2-40B4-BE49-F238E27FC236}">
                <a16:creationId xmlns:a16="http://schemas.microsoft.com/office/drawing/2014/main" id="{B5C4E89A-0848-1ED2-F699-9A61FC77969B}"/>
              </a:ext>
            </a:extLst>
          </p:cNvPr>
          <p:cNvSpPr txBox="1"/>
          <p:nvPr/>
        </p:nvSpPr>
        <p:spPr>
          <a:xfrm>
            <a:off x="5542471" y="1605047"/>
            <a:ext cx="189013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Example 2</a:t>
            </a:r>
          </a:p>
        </p:txBody>
      </p:sp>
      <p:sp>
        <p:nvSpPr>
          <p:cNvPr id="5" name="TextBox 4">
            <a:extLst>
              <a:ext uri="{FF2B5EF4-FFF2-40B4-BE49-F238E27FC236}">
                <a16:creationId xmlns:a16="http://schemas.microsoft.com/office/drawing/2014/main" id="{9459ABCB-CFB2-717F-E06E-F51883C92036}"/>
              </a:ext>
            </a:extLst>
          </p:cNvPr>
          <p:cNvSpPr txBox="1"/>
          <p:nvPr/>
        </p:nvSpPr>
        <p:spPr>
          <a:xfrm>
            <a:off x="4999650" y="5802042"/>
            <a:ext cx="4161692" cy="276999"/>
          </a:xfrm>
          <a:prstGeom prst="rect">
            <a:avLst/>
          </a:prstGeom>
          <a:noFill/>
        </p:spPr>
        <p:txBody>
          <a:bodyPr wrap="square">
            <a:spAutoFit/>
          </a:bodyPr>
          <a:lstStyle/>
          <a:p>
            <a:r>
              <a:rPr lang="en-GB" sz="1200" i="1" dirty="0">
                <a:effectLst/>
                <a:latin typeface="Calibri" panose="020F0502020204030204" pitchFamily="34" charset="0"/>
                <a:ea typeface="Calibri" panose="020F0502020204030204" pitchFamily="34" charset="0"/>
              </a:rPr>
              <a:t>Images from IET Moon United 2023 competition and campaign.</a:t>
            </a:r>
            <a:endParaRPr lang="en-GB" sz="1200" dirty="0"/>
          </a:p>
        </p:txBody>
      </p:sp>
    </p:spTree>
    <p:extLst>
      <p:ext uri="{BB962C8B-B14F-4D97-AF65-F5344CB8AC3E}">
        <p14:creationId xmlns:p14="http://schemas.microsoft.com/office/powerpoint/2010/main" val="26244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37" y="1955059"/>
            <a:ext cx="5301662" cy="3625934"/>
          </a:xfrm>
        </p:spPr>
        <p:txBody>
          <a:bodyPr>
            <a:normAutofit/>
          </a:bodyPr>
          <a:lstStyle/>
          <a:p>
            <a:r>
              <a:rPr lang="en-GB" sz="2400" dirty="0">
                <a:latin typeface="Arial" panose="020B0604020202020204" pitchFamily="34" charset="0"/>
                <a:cs typeface="Arial" panose="020B0604020202020204" pitchFamily="34" charset="0"/>
              </a:rPr>
              <a:t>Design an away kit for Moon United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Design a football pitch for Moon United to play 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Design a home kit for a new football team based on Mars – Mars Rovers</a:t>
            </a:r>
          </a:p>
          <a:p>
            <a:endParaRPr lang="en-GB" sz="2400" dirty="0"/>
          </a:p>
        </p:txBody>
      </p:sp>
      <p:sp>
        <p:nvSpPr>
          <p:cNvPr id="6" name="Title 1">
            <a:extLst>
              <a:ext uri="{FF2B5EF4-FFF2-40B4-BE49-F238E27FC236}">
                <a16:creationId xmlns:a16="http://schemas.microsoft.com/office/drawing/2014/main" id="{E91C4E0F-B9C8-EEAB-CB04-DEA93A5F7182}"/>
              </a:ext>
            </a:extLst>
          </p:cNvPr>
          <p:cNvSpPr txBox="1">
            <a:spLocks/>
          </p:cNvSpPr>
          <p:nvPr/>
        </p:nvSpPr>
        <p:spPr>
          <a:xfrm>
            <a:off x="231037" y="1154621"/>
            <a:ext cx="4421986" cy="680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Arial" panose="020B0604020202020204" pitchFamily="34" charset="0"/>
                <a:cs typeface="Arial" panose="020B0604020202020204" pitchFamily="34" charset="0"/>
              </a:rPr>
              <a:t>Extension</a:t>
            </a:r>
          </a:p>
        </p:txBody>
      </p:sp>
      <p:pic>
        <p:nvPicPr>
          <p:cNvPr id="2050" name="Picture 2" descr="Free mars planets red planet vector">
            <a:extLst>
              <a:ext uri="{FF2B5EF4-FFF2-40B4-BE49-F238E27FC236}">
                <a16:creationId xmlns:a16="http://schemas.microsoft.com/office/drawing/2014/main" id="{2BF94B10-FDC8-8AB9-1434-8A03A1CCF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069" y="1898877"/>
            <a:ext cx="3060245" cy="306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5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Arial" panose="020B0604020202020204" pitchFamily="34" charset="0"/>
                <a:ea typeface="Calibri" panose="020F0502020204030204" pitchFamily="34" charset="0"/>
                <a:cs typeface="Arial" panose="020B0604020202020204" pitchFamily="34" charset="0"/>
              </a:rPr>
              <a:t>Football on the moon</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8" y="2024711"/>
            <a:ext cx="4787239"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Thanks to STEM we could be playing football on the Moon in years to come!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This would be very different to here on Earth</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problems do you think you would face? </a:t>
            </a:r>
          </a:p>
        </p:txBody>
      </p:sp>
      <p:grpSp>
        <p:nvGrpSpPr>
          <p:cNvPr id="5" name="Group 4">
            <a:extLst>
              <a:ext uri="{FF2B5EF4-FFF2-40B4-BE49-F238E27FC236}">
                <a16:creationId xmlns:a16="http://schemas.microsoft.com/office/drawing/2014/main" id="{3C9C2FAF-180C-ECFD-96FF-877AA764E87F}"/>
              </a:ext>
            </a:extLst>
          </p:cNvPr>
          <p:cNvGrpSpPr/>
          <p:nvPr/>
        </p:nvGrpSpPr>
        <p:grpSpPr>
          <a:xfrm>
            <a:off x="5212008" y="2006632"/>
            <a:ext cx="3452477" cy="3452477"/>
            <a:chOff x="5212008" y="2006632"/>
            <a:chExt cx="3452477" cy="3452477"/>
          </a:xfrm>
        </p:grpSpPr>
        <p:pic>
          <p:nvPicPr>
            <p:cNvPr id="2" name="Picture 2" descr="Free Moon Lunar Crater photo and picture">
              <a:extLst>
                <a:ext uri="{FF2B5EF4-FFF2-40B4-BE49-F238E27FC236}">
                  <a16:creationId xmlns:a16="http://schemas.microsoft.com/office/drawing/2014/main" id="{F8993602-F0A8-9140-6587-137127846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08" y="2006632"/>
              <a:ext cx="3452477" cy="34524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football ball sport vector">
              <a:extLst>
                <a:ext uri="{FF2B5EF4-FFF2-40B4-BE49-F238E27FC236}">
                  <a16:creationId xmlns:a16="http://schemas.microsoft.com/office/drawing/2014/main" id="{D8BD36C9-942D-F635-DA90-DB3C6BB7A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790" y="2319453"/>
              <a:ext cx="841917" cy="841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438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Arial" panose="020B0604020202020204" pitchFamily="34" charset="0"/>
                <a:ea typeface="Calibri" panose="020F0502020204030204" pitchFamily="34" charset="0"/>
                <a:cs typeface="Arial" panose="020B060402020202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8" y="1835140"/>
            <a:ext cx="4300222" cy="4154984"/>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Context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Moon United are the first football team to play on the Moon!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They need a kit to play in</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Brief</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your skills, creativity and imagination to design a home football kit for Moon United</a:t>
            </a:r>
          </a:p>
        </p:txBody>
      </p:sp>
      <p:pic>
        <p:nvPicPr>
          <p:cNvPr id="5" name="Picture 4" descr="A group of football balls and a rack with shirts on it&#10;&#10;Description automatically generated">
            <a:extLst>
              <a:ext uri="{FF2B5EF4-FFF2-40B4-BE49-F238E27FC236}">
                <a16:creationId xmlns:a16="http://schemas.microsoft.com/office/drawing/2014/main" id="{7ACFEB89-C7CC-72DF-90EA-0AC4E4F8BF61}"/>
              </a:ext>
            </a:extLst>
          </p:cNvPr>
          <p:cNvPicPr>
            <a:picLocks noChangeAspect="1"/>
          </p:cNvPicPr>
          <p:nvPr/>
        </p:nvPicPr>
        <p:blipFill>
          <a:blip r:embed="rId3"/>
          <a:stretch>
            <a:fillRect/>
          </a:stretch>
        </p:blipFill>
        <p:spPr>
          <a:xfrm>
            <a:off x="4795024" y="2068963"/>
            <a:ext cx="4077198" cy="2720074"/>
          </a:xfrm>
          <a:prstGeom prst="rect">
            <a:avLst/>
          </a:prstGeom>
        </p:spPr>
      </p:pic>
    </p:spTree>
    <p:extLst>
      <p:ext uri="{BB962C8B-B14F-4D97-AF65-F5344CB8AC3E}">
        <p14:creationId xmlns:p14="http://schemas.microsoft.com/office/powerpoint/2010/main" val="71473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076631"/>
            <a:ext cx="4775612" cy="3168529"/>
          </a:xfrm>
        </p:spPr>
        <p:txBody>
          <a:bodyPr>
            <a:noAutofit/>
          </a:bodyPr>
          <a:lstStyle/>
          <a:p>
            <a:pPr marL="0" indent="0">
              <a:buNone/>
            </a:pPr>
            <a:r>
              <a:rPr lang="en-GB" sz="2400" b="0" i="0" u="none" strike="noStrike" baseline="0" dirty="0">
                <a:solidFill>
                  <a:srgbClr val="000000"/>
                </a:solidFill>
                <a:latin typeface="Arial" panose="020B0604020202020204" pitchFamily="34" charset="0"/>
                <a:cs typeface="Arial" panose="020B0604020202020204" pitchFamily="34" charset="0"/>
              </a:rPr>
              <a:t>Your design must include:</a:t>
            </a:r>
          </a:p>
          <a:p>
            <a:r>
              <a:rPr lang="en-GB" sz="2400" b="0" i="0" u="none" strike="noStrike" baseline="0" dirty="0">
                <a:solidFill>
                  <a:srgbClr val="000000"/>
                </a:solidFill>
                <a:latin typeface="Arial" panose="020B0604020202020204" pitchFamily="34" charset="0"/>
                <a:cs typeface="Arial" panose="020B0604020202020204" pitchFamily="34" charset="0"/>
              </a:rPr>
              <a:t>A badge design for team Moon United</a:t>
            </a:r>
          </a:p>
          <a:p>
            <a:r>
              <a:rPr lang="en-GB" sz="2400" b="0" i="0" u="none" strike="noStrike" baseline="0" dirty="0">
                <a:solidFill>
                  <a:srgbClr val="000000"/>
                </a:solidFill>
                <a:latin typeface="Arial" panose="020B0604020202020204" pitchFamily="34" charset="0"/>
                <a:cs typeface="Arial" panose="020B0604020202020204" pitchFamily="34" charset="0"/>
              </a:rPr>
              <a:t>Colours and items that you like or that show your personality</a:t>
            </a:r>
          </a:p>
          <a:p>
            <a:r>
              <a:rPr lang="en-GB" sz="2400" b="0" i="0" u="none" strike="noStrike" baseline="0" dirty="0">
                <a:solidFill>
                  <a:srgbClr val="000000"/>
                </a:solidFill>
                <a:latin typeface="Arial" panose="020B0604020202020204" pitchFamily="34" charset="0"/>
                <a:cs typeface="Arial" panose="020B0604020202020204" pitchFamily="34" charset="0"/>
              </a:rPr>
              <a:t>A special element, gadget or tech feature that would make your kit perfect for playing on the Moon</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Arial" panose="020B0604020202020204" pitchFamily="34" charset="0"/>
                <a:cs typeface="Arial" panose="020B0604020202020204" pitchFamily="34" charset="0"/>
              </a:rPr>
              <a:t>Design criteria</a:t>
            </a:r>
          </a:p>
        </p:txBody>
      </p:sp>
      <p:pic>
        <p:nvPicPr>
          <p:cNvPr id="5" name="Picture 4" descr="A group of people wearing space suits&#10;&#10;Description automatically generated">
            <a:extLst>
              <a:ext uri="{FF2B5EF4-FFF2-40B4-BE49-F238E27FC236}">
                <a16:creationId xmlns:a16="http://schemas.microsoft.com/office/drawing/2014/main" id="{8A248BBB-972B-9391-4245-3C05D65C32F1}"/>
              </a:ext>
            </a:extLst>
          </p:cNvPr>
          <p:cNvPicPr>
            <a:picLocks noChangeAspect="1"/>
          </p:cNvPicPr>
          <p:nvPr/>
        </p:nvPicPr>
        <p:blipFill rotWithShape="1">
          <a:blip r:embed="rId3"/>
          <a:srcRect l="6553" r="48605"/>
          <a:stretch/>
        </p:blipFill>
        <p:spPr>
          <a:xfrm>
            <a:off x="5352585" y="1652783"/>
            <a:ext cx="3201699" cy="4016226"/>
          </a:xfrm>
          <a:prstGeom prst="rect">
            <a:avLst/>
          </a:prstGeom>
        </p:spPr>
      </p:pic>
    </p:spTree>
    <p:extLst>
      <p:ext uri="{BB962C8B-B14F-4D97-AF65-F5344CB8AC3E}">
        <p14:creationId xmlns:p14="http://schemas.microsoft.com/office/powerpoint/2010/main" val="164592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1979630"/>
            <a:ext cx="7196639" cy="3812043"/>
          </a:xfrm>
        </p:spPr>
        <p:txBody>
          <a:bodyPr>
            <a:noAutofit/>
          </a:bodyPr>
          <a:lstStyle/>
          <a:p>
            <a:r>
              <a:rPr lang="en-GB" sz="2400" b="0" i="0" u="none" strike="noStrike" baseline="0" dirty="0">
                <a:solidFill>
                  <a:srgbClr val="000000"/>
                </a:solidFill>
                <a:latin typeface="Arial" panose="020B0604020202020204" pitchFamily="34" charset="0"/>
                <a:cs typeface="Arial" panose="020B0604020202020204" pitchFamily="34" charset="0"/>
              </a:rPr>
              <a:t>Originality: How original is your idea? </a:t>
            </a:r>
          </a:p>
          <a:p>
            <a:endParaRPr lang="en-GB" sz="2400" b="0" i="0" u="none" strike="noStrike" baseline="0" dirty="0">
              <a:solidFill>
                <a:srgbClr val="000000"/>
              </a:solidFill>
              <a:latin typeface="Arial" panose="020B0604020202020204" pitchFamily="34" charset="0"/>
              <a:cs typeface="Arial" panose="020B0604020202020204" pitchFamily="34" charset="0"/>
            </a:endParaRPr>
          </a:p>
          <a:p>
            <a:r>
              <a:rPr lang="en-GB" sz="2400" b="0" i="0" u="none" strike="noStrike" baseline="0" dirty="0">
                <a:solidFill>
                  <a:srgbClr val="000000"/>
                </a:solidFill>
                <a:latin typeface="Arial" panose="020B0604020202020204" pitchFamily="34" charset="0"/>
                <a:cs typeface="Arial" panose="020B0604020202020204" pitchFamily="34" charset="0"/>
              </a:rPr>
              <a:t>Creativity: How creative is your idea?</a:t>
            </a:r>
          </a:p>
          <a:p>
            <a:endParaRPr lang="en-GB" sz="2400" b="0" i="0" u="none" strike="noStrike" baseline="0" dirty="0">
              <a:solidFill>
                <a:srgbClr val="000000"/>
              </a:solidFill>
              <a:latin typeface="Arial" panose="020B0604020202020204" pitchFamily="34" charset="0"/>
              <a:cs typeface="Arial" panose="020B0604020202020204" pitchFamily="34" charset="0"/>
            </a:endParaRPr>
          </a:p>
          <a:p>
            <a:r>
              <a:rPr lang="en-GB" sz="2400" b="0" i="0" u="none" strike="noStrike" baseline="0" dirty="0">
                <a:solidFill>
                  <a:srgbClr val="000000"/>
                </a:solidFill>
                <a:latin typeface="Arial" panose="020B0604020202020204" pitchFamily="34" charset="0"/>
                <a:cs typeface="Arial" panose="020B0604020202020204" pitchFamily="34" charset="0"/>
              </a:rPr>
              <a:t>Engineering: What makes your kit perfect for the Moon and different from an Earth football kit?</a:t>
            </a:r>
          </a:p>
          <a:p>
            <a:endParaRPr lang="en-GB" sz="2400" b="0" i="0" u="none" strike="noStrike" baseline="0" dirty="0">
              <a:solidFill>
                <a:srgbClr val="000000"/>
              </a:solidFill>
              <a:latin typeface="Arial" panose="020B0604020202020204" pitchFamily="34" charset="0"/>
              <a:cs typeface="Arial" panose="020B0604020202020204" pitchFamily="34" charset="0"/>
            </a:endParaRPr>
          </a:p>
          <a:p>
            <a:r>
              <a:rPr lang="en-GB" sz="2400" b="0" i="0" u="none" strike="noStrike" baseline="0" dirty="0">
                <a:solidFill>
                  <a:srgbClr val="000000"/>
                </a:solidFill>
                <a:latin typeface="Arial" panose="020B0604020202020204" pitchFamily="34" charset="0"/>
                <a:cs typeface="Arial" panose="020B0604020202020204" pitchFamily="34" charset="0"/>
              </a:rPr>
              <a:t>Personality: How does the design bring to life the things you love? </a:t>
            </a:r>
            <a:endParaRPr lang="en-GB"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584690" cy="65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Arial" panose="020B0604020202020204" pitchFamily="34" charset="0"/>
                <a:cs typeface="Arial" panose="020B0604020202020204" pitchFamily="34" charset="0"/>
              </a:rPr>
              <a:t>Extra design considerations</a:t>
            </a:r>
          </a:p>
        </p:txBody>
      </p:sp>
    </p:spTree>
    <p:extLst>
      <p:ext uri="{BB962C8B-B14F-4D97-AF65-F5344CB8AC3E}">
        <p14:creationId xmlns:p14="http://schemas.microsoft.com/office/powerpoint/2010/main" val="130641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1979630"/>
            <a:ext cx="8475359" cy="3812043"/>
          </a:xfrm>
        </p:spPr>
        <p:txBody>
          <a:bodyPr>
            <a:noAutofit/>
          </a:bodyPr>
          <a:lstStyle/>
          <a:p>
            <a:pPr marL="0" indent="0">
              <a:buNone/>
            </a:pPr>
            <a:r>
              <a:rPr lang="en-GB" sz="2400" dirty="0">
                <a:solidFill>
                  <a:srgbClr val="000000"/>
                </a:solidFill>
                <a:latin typeface="Arial" panose="020B0604020202020204" pitchFamily="34" charset="0"/>
                <a:cs typeface="Arial" panose="020B0604020202020204" pitchFamily="34" charset="0"/>
              </a:rPr>
              <a:t>Use the design criteria and extra considerations to write a six point design specification for your football kit</a:t>
            </a:r>
          </a:p>
          <a:p>
            <a:pPr marL="0" indent="0">
              <a:buNone/>
            </a:pPr>
            <a:endParaRPr lang="en-GB" sz="5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Point 1</a:t>
            </a:r>
          </a:p>
          <a:p>
            <a:r>
              <a:rPr lang="en-GB" sz="2400" dirty="0">
                <a:solidFill>
                  <a:srgbClr val="000000"/>
                </a:solidFill>
                <a:latin typeface="Arial" panose="020B0604020202020204" pitchFamily="34" charset="0"/>
                <a:cs typeface="Arial" panose="020B0604020202020204" pitchFamily="34" charset="0"/>
              </a:rPr>
              <a:t>Point 2</a:t>
            </a:r>
          </a:p>
          <a:p>
            <a:r>
              <a:rPr lang="en-GB" sz="2400" dirty="0">
                <a:solidFill>
                  <a:srgbClr val="000000"/>
                </a:solidFill>
                <a:latin typeface="Arial" panose="020B0604020202020204" pitchFamily="34" charset="0"/>
                <a:cs typeface="Arial" panose="020B0604020202020204" pitchFamily="34" charset="0"/>
              </a:rPr>
              <a:t>Point 3</a:t>
            </a:r>
          </a:p>
          <a:p>
            <a:r>
              <a:rPr lang="en-GB" sz="2400" dirty="0">
                <a:solidFill>
                  <a:srgbClr val="000000"/>
                </a:solidFill>
                <a:latin typeface="Arial" panose="020B0604020202020204" pitchFamily="34" charset="0"/>
                <a:cs typeface="Arial" panose="020B0604020202020204" pitchFamily="34" charset="0"/>
              </a:rPr>
              <a:t>Point 4</a:t>
            </a:r>
          </a:p>
          <a:p>
            <a:r>
              <a:rPr lang="en-GB" sz="2400" dirty="0">
                <a:solidFill>
                  <a:srgbClr val="000000"/>
                </a:solidFill>
                <a:latin typeface="Arial" panose="020B0604020202020204" pitchFamily="34" charset="0"/>
                <a:cs typeface="Arial" panose="020B0604020202020204" pitchFamily="34" charset="0"/>
              </a:rPr>
              <a:t>Point 5</a:t>
            </a:r>
          </a:p>
          <a:p>
            <a:r>
              <a:rPr lang="en-GB" sz="2400" dirty="0">
                <a:solidFill>
                  <a:srgbClr val="000000"/>
                </a:solidFill>
                <a:latin typeface="Arial" panose="020B0604020202020204" pitchFamily="34" charset="0"/>
                <a:cs typeface="Arial" panose="020B0604020202020204" pitchFamily="34" charset="0"/>
              </a:rPr>
              <a:t>Point 6</a:t>
            </a:r>
            <a:endParaRPr lang="en-GB"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584690" cy="65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Arial" panose="020B0604020202020204" pitchFamily="34" charset="0"/>
                <a:cs typeface="Arial" panose="020B0604020202020204" pitchFamily="34" charset="0"/>
              </a:rPr>
              <a:t>Design specification</a:t>
            </a:r>
          </a:p>
        </p:txBody>
      </p:sp>
      <p:cxnSp>
        <p:nvCxnSpPr>
          <p:cNvPr id="4" name="Straight Connector 3">
            <a:extLst>
              <a:ext uri="{FF2B5EF4-FFF2-40B4-BE49-F238E27FC236}">
                <a16:creationId xmlns:a16="http://schemas.microsoft.com/office/drawing/2014/main" id="{69223EC9-0255-2138-9A9A-1F2833C1452D}"/>
              </a:ext>
            </a:extLst>
          </p:cNvPr>
          <p:cNvCxnSpPr/>
          <p:nvPr/>
        </p:nvCxnSpPr>
        <p:spPr>
          <a:xfrm>
            <a:off x="1724628" y="3389434"/>
            <a:ext cx="682906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C09E1F7C-FA8B-63DF-B503-E7C3C8F070E2}"/>
              </a:ext>
            </a:extLst>
          </p:cNvPr>
          <p:cNvCxnSpPr/>
          <p:nvPr/>
        </p:nvCxnSpPr>
        <p:spPr>
          <a:xfrm>
            <a:off x="1724628" y="3854350"/>
            <a:ext cx="682906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8C45C66-48A9-5C66-CFE6-75005848540A}"/>
              </a:ext>
            </a:extLst>
          </p:cNvPr>
          <p:cNvCxnSpPr/>
          <p:nvPr/>
        </p:nvCxnSpPr>
        <p:spPr>
          <a:xfrm>
            <a:off x="1724628" y="4340487"/>
            <a:ext cx="682906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6CD3783-AB6F-D8B6-1CBF-82008E727D88}"/>
              </a:ext>
            </a:extLst>
          </p:cNvPr>
          <p:cNvCxnSpPr/>
          <p:nvPr/>
        </p:nvCxnSpPr>
        <p:spPr>
          <a:xfrm>
            <a:off x="1724628" y="4780325"/>
            <a:ext cx="682906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E9F0199-D3D1-5EE2-004D-527ADDD2F6F1}"/>
              </a:ext>
            </a:extLst>
          </p:cNvPr>
          <p:cNvCxnSpPr/>
          <p:nvPr/>
        </p:nvCxnSpPr>
        <p:spPr>
          <a:xfrm>
            <a:off x="1724628" y="5231737"/>
            <a:ext cx="682906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ABA531E-6A30-9A77-1DD2-4609FECC1D9B}"/>
              </a:ext>
            </a:extLst>
          </p:cNvPr>
          <p:cNvCxnSpPr/>
          <p:nvPr/>
        </p:nvCxnSpPr>
        <p:spPr>
          <a:xfrm>
            <a:off x="1724628" y="5696635"/>
            <a:ext cx="6829063"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Arial" panose="020B0604020202020204" pitchFamily="34" charset="0"/>
                <a:cs typeface="Arial" panose="020B0604020202020204" pitchFamily="34" charset="0"/>
              </a:rPr>
              <a:t>Moon United football kit design</a:t>
            </a:r>
          </a:p>
        </p:txBody>
      </p:sp>
      <p:sp>
        <p:nvSpPr>
          <p:cNvPr id="5" name="Rectangle 4">
            <a:extLst>
              <a:ext uri="{FF2B5EF4-FFF2-40B4-BE49-F238E27FC236}">
                <a16:creationId xmlns:a16="http://schemas.microsoft.com/office/drawing/2014/main" id="{8E7E309B-D8E1-E1F6-6DF5-C86A20E302D3}"/>
              </a:ext>
            </a:extLst>
          </p:cNvPr>
          <p:cNvSpPr/>
          <p:nvPr/>
        </p:nvSpPr>
        <p:spPr>
          <a:xfrm>
            <a:off x="267630" y="1732145"/>
            <a:ext cx="8608742" cy="418915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0216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1979630"/>
            <a:ext cx="8475359" cy="3812043"/>
          </a:xfrm>
        </p:spPr>
        <p:txBody>
          <a:bodyPr>
            <a:noAutofit/>
          </a:bodyPr>
          <a:lstStyle/>
          <a:p>
            <a:pPr marL="0" indent="0">
              <a:buNone/>
            </a:pPr>
            <a:r>
              <a:rPr lang="en-GB" sz="2400" dirty="0">
                <a:solidFill>
                  <a:srgbClr val="000000"/>
                </a:solidFill>
                <a:latin typeface="Arial" panose="020B0604020202020204" pitchFamily="34" charset="0"/>
                <a:cs typeface="Arial" panose="020B0604020202020204" pitchFamily="34" charset="0"/>
              </a:rPr>
              <a:t>Evaluate how well your design meets the design criteria:</a:t>
            </a:r>
          </a:p>
          <a:p>
            <a:pPr marL="0" indent="0">
              <a:buNone/>
            </a:pPr>
            <a:endParaRPr lang="en-GB" sz="5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Which points does it meet? How?</a:t>
            </a:r>
          </a:p>
          <a:p>
            <a:endParaRPr lang="en-GB" sz="24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Which points does it not meet? Why?</a:t>
            </a:r>
          </a:p>
          <a:p>
            <a:endParaRPr lang="en-GB" sz="24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How could you improve your design?</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584690" cy="65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Arial" panose="020B0604020202020204" pitchFamily="34" charset="0"/>
                <a:cs typeface="Arial" panose="020B0604020202020204" pitchFamily="34" charset="0"/>
              </a:rPr>
              <a:t>Evaluation</a:t>
            </a:r>
          </a:p>
        </p:txBody>
      </p:sp>
    </p:spTree>
    <p:extLst>
      <p:ext uri="{BB962C8B-B14F-4D97-AF65-F5344CB8AC3E}">
        <p14:creationId xmlns:p14="http://schemas.microsoft.com/office/powerpoint/2010/main" val="909446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697</Words>
  <Application>Microsoft Office PowerPoint</Application>
  <PresentationFormat>On-screen Show (4:3)</PresentationFormat>
  <Paragraphs>93</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vt:lpstr>
      <vt:lpstr>Calibri Light</vt:lpstr>
      <vt:lpstr>Segoe UI Emoji</vt:lpstr>
      <vt:lpstr>Symbol</vt:lpstr>
      <vt:lpstr>Times New Roman</vt:lpstr>
      <vt:lpstr>Office Theme</vt:lpstr>
      <vt:lpstr>PowerPoint Presentation</vt:lpstr>
      <vt:lpstr>PowerPoint Presentation</vt:lpstr>
      <vt:lpstr>Football on the moon</vt:lpstr>
      <vt:lpstr>Design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Moon united secondary presentation</dc:title>
  <dc:creator>Attainment in Education</dc:creator>
  <cp:lastModifiedBy>Holly Margerison-Smith</cp:lastModifiedBy>
  <cp:revision>142</cp:revision>
  <dcterms:created xsi:type="dcterms:W3CDTF">2017-06-28T15:11:57Z</dcterms:created>
  <dcterms:modified xsi:type="dcterms:W3CDTF">2024-04-24T08:05:11Z</dcterms:modified>
</cp:coreProperties>
</file>