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9" r:id="rId2"/>
    <p:sldId id="270" r:id="rId3"/>
    <p:sldId id="260" r:id="rId4"/>
    <p:sldId id="272" r:id="rId5"/>
    <p:sldId id="263" r:id="rId6"/>
    <p:sldId id="264" r:id="rId7"/>
    <p:sldId id="265" r:id="rId8"/>
    <p:sldId id="266" r:id="rId9"/>
    <p:sldId id="271" r:id="rId10"/>
    <p:sldId id="261"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4714"/>
  </p:normalViewPr>
  <p:slideViewPr>
    <p:cSldViewPr snapToGrid="0" snapToObjects="1">
      <p:cViewPr varScale="1">
        <p:scale>
          <a:sx n="68" d="100"/>
          <a:sy n="68" d="100"/>
        </p:scale>
        <p:origin x="14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87A72-3AEA-4A99-9758-745AF25A39C6}" type="datetimeFigureOut">
              <a:rPr lang="en-GB" smtClean="0"/>
              <a:t>19/03/2021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1A4F5-5020-45AD-B56F-8259171C2D7D}" type="slidenum">
              <a:rPr lang="en-GB" smtClean="0"/>
              <a:t>‹#›</a:t>
            </a:fld>
            <a:endParaRPr lang="en-GB"/>
          </a:p>
        </p:txBody>
      </p:sp>
    </p:spTree>
    <p:extLst>
      <p:ext uri="{BB962C8B-B14F-4D97-AF65-F5344CB8AC3E}">
        <p14:creationId xmlns:p14="http://schemas.microsoft.com/office/powerpoint/2010/main" val="31618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2</a:t>
            </a:fld>
            <a:endParaRPr lang="en-GB"/>
          </a:p>
        </p:txBody>
      </p:sp>
    </p:spTree>
    <p:extLst>
      <p:ext uri="{BB962C8B-B14F-4D97-AF65-F5344CB8AC3E}">
        <p14:creationId xmlns:p14="http://schemas.microsoft.com/office/powerpoint/2010/main" val="57360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11</a:t>
            </a:fld>
            <a:endParaRPr lang="en-GB"/>
          </a:p>
        </p:txBody>
      </p:sp>
    </p:spTree>
    <p:extLst>
      <p:ext uri="{BB962C8B-B14F-4D97-AF65-F5344CB8AC3E}">
        <p14:creationId xmlns:p14="http://schemas.microsoft.com/office/powerpoint/2010/main" val="36855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Identify the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You will need assorted squares/triangles/pentagons/hexagons for the designing stage.</a:t>
            </a:r>
          </a:p>
        </p:txBody>
      </p:sp>
      <p:sp>
        <p:nvSpPr>
          <p:cNvPr id="4" name="Slide Number Placeholder 3"/>
          <p:cNvSpPr>
            <a:spLocks noGrp="1"/>
          </p:cNvSpPr>
          <p:nvPr>
            <p:ph type="sldNum" sz="quarter" idx="5"/>
          </p:nvPr>
        </p:nvSpPr>
        <p:spPr/>
        <p:txBody>
          <a:bodyPr/>
          <a:lstStyle/>
          <a:p>
            <a:fld id="{244404A4-B4D3-461C-B700-14898CF7D366}" type="slidenum">
              <a:rPr lang="en-GB" smtClean="0"/>
              <a:t>3</a:t>
            </a:fld>
            <a:endParaRPr lang="en-GB"/>
          </a:p>
        </p:txBody>
      </p:sp>
    </p:spTree>
    <p:extLst>
      <p:ext uri="{BB962C8B-B14F-4D97-AF65-F5344CB8AC3E}">
        <p14:creationId xmlns:p14="http://schemas.microsoft.com/office/powerpoint/2010/main" val="377476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Instead of using fabric paint, you can use ink and rollers or any other suitable medium.</a:t>
            </a:r>
          </a:p>
          <a:p>
            <a:pPr marL="0" indent="0">
              <a:buFont typeface="Arial" panose="020B0604020202020204" pitchFamily="34" charset="0"/>
              <a:buNone/>
            </a:pPr>
            <a:r>
              <a:rPr lang="en-GB" dirty="0"/>
              <a:t>Sponges, potatoes or lino can be used to make the shape.</a:t>
            </a:r>
          </a:p>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4</a:t>
            </a:fld>
            <a:endParaRPr lang="en-GB"/>
          </a:p>
        </p:txBody>
      </p:sp>
    </p:spTree>
    <p:extLst>
      <p:ext uri="{BB962C8B-B14F-4D97-AF65-F5344CB8AC3E}">
        <p14:creationId xmlns:p14="http://schemas.microsoft.com/office/powerpoint/2010/main" val="89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image can be drawn on with a felt tip pen.</a:t>
            </a:r>
          </a:p>
        </p:txBody>
      </p:sp>
      <p:sp>
        <p:nvSpPr>
          <p:cNvPr id="4" name="Slide Number Placeholder 3"/>
          <p:cNvSpPr>
            <a:spLocks noGrp="1"/>
          </p:cNvSpPr>
          <p:nvPr>
            <p:ph type="sldNum" sz="quarter" idx="5"/>
          </p:nvPr>
        </p:nvSpPr>
        <p:spPr/>
        <p:txBody>
          <a:bodyPr/>
          <a:lstStyle/>
          <a:p>
            <a:fld id="{244404A4-B4D3-461C-B700-14898CF7D366}" type="slidenum">
              <a:rPr lang="en-GB" smtClean="0"/>
              <a:t>5</a:t>
            </a:fld>
            <a:endParaRPr lang="en-GB"/>
          </a:p>
        </p:txBody>
      </p:sp>
    </p:spTree>
    <p:extLst>
      <p:ext uri="{BB962C8B-B14F-4D97-AF65-F5344CB8AC3E}">
        <p14:creationId xmlns:p14="http://schemas.microsoft.com/office/powerpoint/2010/main" val="339812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The sponge can be cut using scissors.</a:t>
            </a:r>
          </a:p>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If using potatoes, a knife may be required (with appropriate supervision).</a:t>
            </a:r>
          </a:p>
          <a:p>
            <a:pPr marL="0" indent="0">
              <a:buFont typeface="Arial" panose="020B0604020202020204" pitchFamily="34" charset="0"/>
              <a:buNone/>
            </a:pPr>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If using lino: a reasonably sharp pencil can be used to score into the lino. If too much pressure is applied the pencil will cut through the block. If not enough pressure is applied then the marks made will not be deep enough and will not show when it comes to printing. It is important to establish that any positive pencil mark made, will actually come out as a white negative line when the block is printed up.</a:t>
            </a: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6</a:t>
            </a:fld>
            <a:endParaRPr lang="en-GB"/>
          </a:p>
        </p:txBody>
      </p:sp>
    </p:spTree>
    <p:extLst>
      <p:ext uri="{BB962C8B-B14F-4D97-AF65-F5344CB8AC3E}">
        <p14:creationId xmlns:p14="http://schemas.microsoft.com/office/powerpoint/2010/main" val="413947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prints need to be placed correctly to tesselate.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7</a:t>
            </a:fld>
            <a:endParaRPr lang="en-GB"/>
          </a:p>
        </p:txBody>
      </p:sp>
    </p:spTree>
    <p:extLst>
      <p:ext uri="{BB962C8B-B14F-4D97-AF65-F5344CB8AC3E}">
        <p14:creationId xmlns:p14="http://schemas.microsoft.com/office/powerpoint/2010/main" val="425378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Extension: Overlay the prints with another colour</a:t>
            </a:r>
          </a:p>
          <a:p>
            <a:pPr marL="0" indent="0">
              <a:buFont typeface="Arial" panose="020B0604020202020204" pitchFamily="34" charset="0"/>
              <a:buNone/>
            </a:pPr>
            <a:r>
              <a:rPr lang="en-GB" dirty="0"/>
              <a:t>The prints can then be used for display of printing skills, made into a wall hanging, or as part of a textiles item for example a cushion or a pocket on a garment. </a:t>
            </a:r>
          </a:p>
        </p:txBody>
      </p:sp>
      <p:sp>
        <p:nvSpPr>
          <p:cNvPr id="4" name="Slide Number Placeholder 3"/>
          <p:cNvSpPr>
            <a:spLocks noGrp="1"/>
          </p:cNvSpPr>
          <p:nvPr>
            <p:ph type="sldNum" sz="quarter" idx="5"/>
          </p:nvPr>
        </p:nvSpPr>
        <p:spPr/>
        <p:txBody>
          <a:bodyPr/>
          <a:lstStyle/>
          <a:p>
            <a:fld id="{244404A4-B4D3-461C-B700-14898CF7D366}" type="slidenum">
              <a:rPr lang="en-GB" smtClean="0"/>
              <a:t>8</a:t>
            </a:fld>
            <a:endParaRPr lang="en-GB"/>
          </a:p>
        </p:txBody>
      </p:sp>
    </p:spTree>
    <p:extLst>
      <p:ext uri="{BB962C8B-B14F-4D97-AF65-F5344CB8AC3E}">
        <p14:creationId xmlns:p14="http://schemas.microsoft.com/office/powerpoint/2010/main" val="165862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9</a:t>
            </a:fld>
            <a:endParaRPr lang="en-GB"/>
          </a:p>
        </p:txBody>
      </p:sp>
    </p:spTree>
    <p:extLst>
      <p:ext uri="{BB962C8B-B14F-4D97-AF65-F5344CB8AC3E}">
        <p14:creationId xmlns:p14="http://schemas.microsoft.com/office/powerpoint/2010/main" val="84539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44404A4-B4D3-461C-B700-14898CF7D366}" type="slidenum">
              <a:rPr lang="en-GB" smtClean="0"/>
              <a:t>10</a:t>
            </a:fld>
            <a:endParaRPr lang="en-GB"/>
          </a:p>
        </p:txBody>
      </p:sp>
    </p:spTree>
    <p:extLst>
      <p:ext uri="{BB962C8B-B14F-4D97-AF65-F5344CB8AC3E}">
        <p14:creationId xmlns:p14="http://schemas.microsoft.com/office/powerpoint/2010/main" val="50702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D1D732-6BC1-4A70-AF74-7BC9ABF4CDED}"/>
              </a:ext>
            </a:extLst>
          </p:cNvPr>
          <p:cNvSpPr txBox="1">
            <a:spLocks/>
          </p:cNvSpPr>
          <p:nvPr/>
        </p:nvSpPr>
        <p:spPr>
          <a:xfrm>
            <a:off x="611560" y="1000231"/>
            <a:ext cx="7920880" cy="9455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GB" sz="4800" b="1" dirty="0"/>
              <a:t>Tessellated Fabric Printing</a:t>
            </a:r>
          </a:p>
        </p:txBody>
      </p:sp>
      <p:sp>
        <p:nvSpPr>
          <p:cNvPr id="5" name="Subtitle 2">
            <a:extLst>
              <a:ext uri="{FF2B5EF4-FFF2-40B4-BE49-F238E27FC236}">
                <a16:creationId xmlns:a16="http://schemas.microsoft.com/office/drawing/2014/main" id="{19A1815F-2EC8-4D9A-9272-121134B876B6}"/>
              </a:ext>
            </a:extLst>
          </p:cNvPr>
          <p:cNvSpPr txBox="1">
            <a:spLocks/>
          </p:cNvSpPr>
          <p:nvPr/>
        </p:nvSpPr>
        <p:spPr>
          <a:xfrm>
            <a:off x="879604" y="5031546"/>
            <a:ext cx="6867525" cy="1199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Creating a pattern that can be tessellated as a fabric print</a:t>
            </a:r>
          </a:p>
        </p:txBody>
      </p:sp>
      <p:pic>
        <p:nvPicPr>
          <p:cNvPr id="6" name="Picture 5">
            <a:extLst>
              <a:ext uri="{FF2B5EF4-FFF2-40B4-BE49-F238E27FC236}">
                <a16:creationId xmlns:a16="http://schemas.microsoft.com/office/drawing/2014/main" id="{D58ED37B-5E46-BC42-9889-6A14007B557F}"/>
              </a:ext>
            </a:extLst>
          </p:cNvPr>
          <p:cNvPicPr>
            <a:picLocks noChangeAspect="1"/>
          </p:cNvPicPr>
          <p:nvPr/>
        </p:nvPicPr>
        <p:blipFill rotWithShape="1">
          <a:blip r:embed="rId2"/>
          <a:srcRect l="15288" t="10646" r="18385" b="2520"/>
          <a:stretch/>
        </p:blipFill>
        <p:spPr>
          <a:xfrm rot="16200000">
            <a:off x="3344777" y="1022684"/>
            <a:ext cx="2743205" cy="4788566"/>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177312" y="5272493"/>
            <a:ext cx="7215758" cy="1805783"/>
          </a:xfrm>
        </p:spPr>
        <p:txBody>
          <a:bodyPr>
            <a:normAutofit/>
          </a:bodyPr>
          <a:lstStyle/>
          <a:p>
            <a:r>
              <a:rPr lang="en-GB" sz="2400" dirty="0"/>
              <a:t>Use different combinations of shapes to create your tessellated design</a:t>
            </a:r>
          </a:p>
        </p:txBody>
      </p:sp>
      <p:pic>
        <p:nvPicPr>
          <p:cNvPr id="1026" name="Picture 2" descr="See the source image">
            <a:extLst>
              <a:ext uri="{FF2B5EF4-FFF2-40B4-BE49-F238E27FC236}">
                <a16:creationId xmlns:a16="http://schemas.microsoft.com/office/drawing/2014/main" id="{6614CD59-2EF9-4FCB-9567-0BE6599A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18" y="2108873"/>
            <a:ext cx="1254199" cy="25083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essellation Patterns - From Mathematics to Art | Widewalls">
            <a:extLst>
              <a:ext uri="{FF2B5EF4-FFF2-40B4-BE49-F238E27FC236}">
                <a16:creationId xmlns:a16="http://schemas.microsoft.com/office/drawing/2014/main" id="{1017C758-3EA9-4CC3-A462-48FF05E21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734874" y="2502490"/>
            <a:ext cx="2508398" cy="17211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083EDA-2C79-43BC-88C2-BA75FD75A92D}"/>
              </a:ext>
            </a:extLst>
          </p:cNvPr>
          <p:cNvSpPr txBox="1"/>
          <p:nvPr/>
        </p:nvSpPr>
        <p:spPr>
          <a:xfrm>
            <a:off x="177312" y="4699591"/>
            <a:ext cx="1701209" cy="369332"/>
          </a:xfrm>
          <a:prstGeom prst="rect">
            <a:avLst/>
          </a:prstGeom>
          <a:noFill/>
        </p:spPr>
        <p:txBody>
          <a:bodyPr wrap="square" rtlCol="0">
            <a:spAutoFit/>
          </a:bodyPr>
          <a:lstStyle/>
          <a:p>
            <a:pPr algn="ctr"/>
            <a:r>
              <a:rPr lang="en-GB" dirty="0"/>
              <a:t>Hexagon</a:t>
            </a:r>
          </a:p>
        </p:txBody>
      </p:sp>
      <p:sp>
        <p:nvSpPr>
          <p:cNvPr id="9" name="TextBox 8">
            <a:extLst>
              <a:ext uri="{FF2B5EF4-FFF2-40B4-BE49-F238E27FC236}">
                <a16:creationId xmlns:a16="http://schemas.microsoft.com/office/drawing/2014/main" id="{750DB3CF-C74B-4866-8A4C-C812DB0C1AF4}"/>
              </a:ext>
            </a:extLst>
          </p:cNvPr>
          <p:cNvSpPr txBox="1"/>
          <p:nvPr/>
        </p:nvSpPr>
        <p:spPr>
          <a:xfrm>
            <a:off x="2032799" y="4678326"/>
            <a:ext cx="1721159" cy="646331"/>
          </a:xfrm>
          <a:prstGeom prst="rect">
            <a:avLst/>
          </a:prstGeom>
          <a:noFill/>
        </p:spPr>
        <p:txBody>
          <a:bodyPr wrap="square" rtlCol="0">
            <a:spAutoFit/>
          </a:bodyPr>
          <a:lstStyle/>
          <a:p>
            <a:pPr algn="ctr"/>
            <a:r>
              <a:rPr lang="en-GB" dirty="0"/>
              <a:t>Square and Triangle</a:t>
            </a:r>
          </a:p>
        </p:txBody>
      </p:sp>
      <p:pic>
        <p:nvPicPr>
          <p:cNvPr id="1028" name="Picture 4" descr="See the source image">
            <a:extLst>
              <a:ext uri="{FF2B5EF4-FFF2-40B4-BE49-F238E27FC236}">
                <a16:creationId xmlns:a16="http://schemas.microsoft.com/office/drawing/2014/main" id="{E082F452-7D5F-4092-ABD5-7A0074E0E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129" y="2108872"/>
            <a:ext cx="2716618" cy="250839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0A9997F-4667-4B7E-8ED4-370EA98A761E}"/>
              </a:ext>
            </a:extLst>
          </p:cNvPr>
          <p:cNvSpPr txBox="1"/>
          <p:nvPr/>
        </p:nvSpPr>
        <p:spPr>
          <a:xfrm>
            <a:off x="4439199" y="4745757"/>
            <a:ext cx="2608181" cy="646331"/>
          </a:xfrm>
          <a:prstGeom prst="rect">
            <a:avLst/>
          </a:prstGeom>
          <a:noFill/>
        </p:spPr>
        <p:txBody>
          <a:bodyPr wrap="square" rtlCol="0">
            <a:spAutoFit/>
          </a:bodyPr>
          <a:lstStyle/>
          <a:p>
            <a:pPr algn="ctr"/>
            <a:r>
              <a:rPr lang="en-GB" dirty="0"/>
              <a:t>Hexagon, triangle and square.</a:t>
            </a:r>
          </a:p>
        </p:txBody>
      </p:sp>
      <p:sp>
        <p:nvSpPr>
          <p:cNvPr id="26" name="Isosceles Triangle 25">
            <a:extLst>
              <a:ext uri="{FF2B5EF4-FFF2-40B4-BE49-F238E27FC236}">
                <a16:creationId xmlns:a16="http://schemas.microsoft.com/office/drawing/2014/main" id="{7EA2D73C-B0E4-4A2A-A4DA-83B3F606BBAD}"/>
              </a:ext>
            </a:extLst>
          </p:cNvPr>
          <p:cNvSpPr/>
          <p:nvPr/>
        </p:nvSpPr>
        <p:spPr>
          <a:xfrm>
            <a:off x="7475352" y="1382751"/>
            <a:ext cx="1402169" cy="1367447"/>
          </a:xfrm>
          <a:prstGeom prst="triangle">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2CA3693-31E0-4A45-8824-9F4F04F8BA84}"/>
              </a:ext>
            </a:extLst>
          </p:cNvPr>
          <p:cNvSpPr/>
          <p:nvPr/>
        </p:nvSpPr>
        <p:spPr>
          <a:xfrm>
            <a:off x="7475352" y="2998382"/>
            <a:ext cx="1402169" cy="14991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B1053EB6-94BD-4B33-806B-3E3E87834903}"/>
              </a:ext>
            </a:extLst>
          </p:cNvPr>
          <p:cNvSpPr/>
          <p:nvPr/>
        </p:nvSpPr>
        <p:spPr>
          <a:xfrm>
            <a:off x="7393070" y="4745757"/>
            <a:ext cx="1573618" cy="1212112"/>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11635E0-2103-48D5-9536-BE1DA30E6148}"/>
              </a:ext>
            </a:extLst>
          </p:cNvPr>
          <p:cNvSpPr txBox="1"/>
          <p:nvPr/>
        </p:nvSpPr>
        <p:spPr>
          <a:xfrm>
            <a:off x="7676707" y="2349795"/>
            <a:ext cx="973206" cy="369332"/>
          </a:xfrm>
          <a:prstGeom prst="rect">
            <a:avLst/>
          </a:prstGeom>
          <a:noFill/>
        </p:spPr>
        <p:txBody>
          <a:bodyPr wrap="square" rtlCol="0">
            <a:spAutoFit/>
          </a:bodyPr>
          <a:lstStyle/>
          <a:p>
            <a:r>
              <a:rPr lang="en-GB" dirty="0"/>
              <a:t>Triangle</a:t>
            </a:r>
          </a:p>
        </p:txBody>
      </p:sp>
      <p:sp>
        <p:nvSpPr>
          <p:cNvPr id="30" name="TextBox 29">
            <a:extLst>
              <a:ext uri="{FF2B5EF4-FFF2-40B4-BE49-F238E27FC236}">
                <a16:creationId xmlns:a16="http://schemas.microsoft.com/office/drawing/2014/main" id="{D7455A56-DBF1-4D51-832A-BD547963E3EC}"/>
              </a:ext>
            </a:extLst>
          </p:cNvPr>
          <p:cNvSpPr txBox="1"/>
          <p:nvPr/>
        </p:nvSpPr>
        <p:spPr>
          <a:xfrm>
            <a:off x="7676707" y="4050358"/>
            <a:ext cx="973206" cy="369332"/>
          </a:xfrm>
          <a:prstGeom prst="rect">
            <a:avLst/>
          </a:prstGeom>
          <a:noFill/>
        </p:spPr>
        <p:txBody>
          <a:bodyPr wrap="square" rtlCol="0">
            <a:spAutoFit/>
          </a:bodyPr>
          <a:lstStyle/>
          <a:p>
            <a:r>
              <a:rPr lang="en-GB" dirty="0"/>
              <a:t>Square</a:t>
            </a:r>
          </a:p>
        </p:txBody>
      </p:sp>
      <p:sp>
        <p:nvSpPr>
          <p:cNvPr id="31" name="TextBox 30">
            <a:extLst>
              <a:ext uri="{FF2B5EF4-FFF2-40B4-BE49-F238E27FC236}">
                <a16:creationId xmlns:a16="http://schemas.microsoft.com/office/drawing/2014/main" id="{EC98C3F6-A741-43D3-A905-538713D19832}"/>
              </a:ext>
            </a:extLst>
          </p:cNvPr>
          <p:cNvSpPr txBox="1"/>
          <p:nvPr/>
        </p:nvSpPr>
        <p:spPr>
          <a:xfrm>
            <a:off x="7689834" y="5584991"/>
            <a:ext cx="1103292" cy="369332"/>
          </a:xfrm>
          <a:prstGeom prst="rect">
            <a:avLst/>
          </a:prstGeom>
          <a:noFill/>
        </p:spPr>
        <p:txBody>
          <a:bodyPr wrap="square" rtlCol="0">
            <a:spAutoFit/>
          </a:bodyPr>
          <a:lstStyle/>
          <a:p>
            <a:r>
              <a:rPr lang="en-GB" dirty="0"/>
              <a:t>Hexagon</a:t>
            </a:r>
          </a:p>
        </p:txBody>
      </p:sp>
      <p:sp>
        <p:nvSpPr>
          <p:cNvPr id="15" name="Title 1">
            <a:extLst>
              <a:ext uri="{FF2B5EF4-FFF2-40B4-BE49-F238E27FC236}">
                <a16:creationId xmlns:a16="http://schemas.microsoft.com/office/drawing/2014/main" id="{742985DD-89FB-4542-8033-2878DFB4EED3}"/>
              </a:ext>
            </a:extLst>
          </p:cNvPr>
          <p:cNvSpPr>
            <a:spLocks noGrp="1"/>
          </p:cNvSpPr>
          <p:nvPr>
            <p:ph type="title"/>
          </p:nvPr>
        </p:nvSpPr>
        <p:spPr>
          <a:xfrm>
            <a:off x="457200" y="1207250"/>
            <a:ext cx="8229600" cy="819413"/>
          </a:xfrm>
        </p:spPr>
        <p:txBody>
          <a:bodyPr>
            <a:normAutofit/>
          </a:bodyPr>
          <a:lstStyle/>
          <a:p>
            <a:r>
              <a:rPr lang="en-GB" sz="4000" b="1" dirty="0"/>
              <a:t>Extension 2</a:t>
            </a:r>
          </a:p>
        </p:txBody>
      </p:sp>
    </p:spTree>
    <p:extLst>
      <p:ext uri="{BB962C8B-B14F-4D97-AF65-F5344CB8AC3E}">
        <p14:creationId xmlns:p14="http://schemas.microsoft.com/office/powerpoint/2010/main" val="342001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223394" y="4481354"/>
            <a:ext cx="3749493" cy="2017906"/>
          </a:xfrm>
        </p:spPr>
        <p:txBody>
          <a:bodyPr>
            <a:normAutofit/>
          </a:bodyPr>
          <a:lstStyle/>
          <a:p>
            <a:r>
              <a:rPr lang="en-GB" sz="2000" dirty="0"/>
              <a:t>Laura scored her design into lino (rather than sponge) to make this plant inspired print</a:t>
            </a:r>
          </a:p>
          <a:p>
            <a:pPr marL="0" indent="0">
              <a:buNone/>
            </a:pPr>
            <a:endParaRPr lang="en-GB" sz="2000" dirty="0"/>
          </a:p>
        </p:txBody>
      </p:sp>
      <p:sp>
        <p:nvSpPr>
          <p:cNvPr id="7" name="Title 1">
            <a:extLst>
              <a:ext uri="{FF2B5EF4-FFF2-40B4-BE49-F238E27FC236}">
                <a16:creationId xmlns:a16="http://schemas.microsoft.com/office/drawing/2014/main" id="{BE01E8F5-04CC-49C9-B4F6-0BDCA0282332}"/>
              </a:ext>
            </a:extLst>
          </p:cNvPr>
          <p:cNvSpPr>
            <a:spLocks noGrp="1"/>
          </p:cNvSpPr>
          <p:nvPr>
            <p:ph type="title"/>
          </p:nvPr>
        </p:nvSpPr>
        <p:spPr>
          <a:xfrm>
            <a:off x="223394" y="1015936"/>
            <a:ext cx="8229600" cy="819413"/>
          </a:xfrm>
        </p:spPr>
        <p:txBody>
          <a:bodyPr>
            <a:normAutofit/>
          </a:bodyPr>
          <a:lstStyle/>
          <a:p>
            <a:r>
              <a:rPr lang="en-GB" sz="4000" b="1" dirty="0"/>
              <a:t>Examples of Learners Work</a:t>
            </a:r>
          </a:p>
        </p:txBody>
      </p:sp>
      <p:pic>
        <p:nvPicPr>
          <p:cNvPr id="9" name="Picture 8">
            <a:extLst>
              <a:ext uri="{FF2B5EF4-FFF2-40B4-BE49-F238E27FC236}">
                <a16:creationId xmlns:a16="http://schemas.microsoft.com/office/drawing/2014/main" id="{05837FDF-F828-4540-923D-87102BFF090C}"/>
              </a:ext>
            </a:extLst>
          </p:cNvPr>
          <p:cNvPicPr>
            <a:picLocks noChangeAspect="1"/>
          </p:cNvPicPr>
          <p:nvPr/>
        </p:nvPicPr>
        <p:blipFill>
          <a:blip r:embed="rId3"/>
          <a:stretch>
            <a:fillRect/>
          </a:stretch>
        </p:blipFill>
        <p:spPr>
          <a:xfrm>
            <a:off x="4826422" y="4383758"/>
            <a:ext cx="1608689" cy="1608689"/>
          </a:xfrm>
          <a:prstGeom prst="rect">
            <a:avLst/>
          </a:prstGeom>
        </p:spPr>
      </p:pic>
      <p:pic>
        <p:nvPicPr>
          <p:cNvPr id="10" name="Picture 9">
            <a:extLst>
              <a:ext uri="{FF2B5EF4-FFF2-40B4-BE49-F238E27FC236}">
                <a16:creationId xmlns:a16="http://schemas.microsoft.com/office/drawing/2014/main" id="{406BD982-0265-4959-97C7-07EBAE7324AB}"/>
              </a:ext>
            </a:extLst>
          </p:cNvPr>
          <p:cNvPicPr>
            <a:picLocks noChangeAspect="1"/>
          </p:cNvPicPr>
          <p:nvPr/>
        </p:nvPicPr>
        <p:blipFill rotWithShape="1">
          <a:blip r:embed="rId4"/>
          <a:srcRect t="7288" r="4467" b="4186"/>
          <a:stretch/>
        </p:blipFill>
        <p:spPr>
          <a:xfrm>
            <a:off x="6541486" y="4374346"/>
            <a:ext cx="1494320" cy="1576282"/>
          </a:xfrm>
          <a:prstGeom prst="rect">
            <a:avLst/>
          </a:prstGeom>
        </p:spPr>
      </p:pic>
      <p:sp>
        <p:nvSpPr>
          <p:cNvPr id="11" name="Content Placeholder 2">
            <a:extLst>
              <a:ext uri="{FF2B5EF4-FFF2-40B4-BE49-F238E27FC236}">
                <a16:creationId xmlns:a16="http://schemas.microsoft.com/office/drawing/2014/main" id="{F97EDF01-8CCF-44C1-8149-4294CEBAD75C}"/>
              </a:ext>
            </a:extLst>
          </p:cNvPr>
          <p:cNvSpPr txBox="1">
            <a:spLocks/>
          </p:cNvSpPr>
          <p:nvPr/>
        </p:nvSpPr>
        <p:spPr>
          <a:xfrm>
            <a:off x="214787" y="1835349"/>
            <a:ext cx="8795853" cy="2017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Sam made a tessellated shape after cutting the sponge into a hexagon:</a:t>
            </a:r>
          </a:p>
          <a:p>
            <a:pPr marL="0" indent="0">
              <a:buFont typeface="Arial" panose="020B0604020202020204" pitchFamily="34" charset="0"/>
              <a:buNone/>
            </a:pPr>
            <a:endParaRPr lang="en-GB" sz="2000" dirty="0"/>
          </a:p>
        </p:txBody>
      </p:sp>
      <p:pic>
        <p:nvPicPr>
          <p:cNvPr id="5" name="Picture 4">
            <a:extLst>
              <a:ext uri="{FF2B5EF4-FFF2-40B4-BE49-F238E27FC236}">
                <a16:creationId xmlns:a16="http://schemas.microsoft.com/office/drawing/2014/main" id="{C17F60AE-59B7-411E-9FEB-F5C9D7CEE62E}"/>
              </a:ext>
            </a:extLst>
          </p:cNvPr>
          <p:cNvPicPr>
            <a:picLocks noChangeAspect="1"/>
          </p:cNvPicPr>
          <p:nvPr/>
        </p:nvPicPr>
        <p:blipFill rotWithShape="1">
          <a:blip r:embed="rId5"/>
          <a:srcRect l="26349" t="17603" r="14920" b="26138"/>
          <a:stretch/>
        </p:blipFill>
        <p:spPr>
          <a:xfrm rot="5400000">
            <a:off x="-52325" y="2552580"/>
            <a:ext cx="1874332" cy="1346597"/>
          </a:xfrm>
          <a:prstGeom prst="rect">
            <a:avLst/>
          </a:prstGeom>
        </p:spPr>
      </p:pic>
      <p:pic>
        <p:nvPicPr>
          <p:cNvPr id="13" name="Picture 12" descr="A pair of scissors cutting a piece of paper&#10;&#10;Description automatically generated with medium confidence">
            <a:extLst>
              <a:ext uri="{FF2B5EF4-FFF2-40B4-BE49-F238E27FC236}">
                <a16:creationId xmlns:a16="http://schemas.microsoft.com/office/drawing/2014/main" id="{43EFE6D0-1A7D-4E32-A8F0-1B5D3578E5A3}"/>
              </a:ext>
            </a:extLst>
          </p:cNvPr>
          <p:cNvPicPr>
            <a:picLocks noChangeAspect="1"/>
          </p:cNvPicPr>
          <p:nvPr/>
        </p:nvPicPr>
        <p:blipFill rotWithShape="1">
          <a:blip r:embed="rId6"/>
          <a:srcRect l="13333" t="1482" b="6455"/>
          <a:stretch/>
        </p:blipFill>
        <p:spPr>
          <a:xfrm>
            <a:off x="1620274" y="2288712"/>
            <a:ext cx="2352613" cy="1874333"/>
          </a:xfrm>
          <a:prstGeom prst="rect">
            <a:avLst/>
          </a:prstGeom>
        </p:spPr>
      </p:pic>
      <p:pic>
        <p:nvPicPr>
          <p:cNvPr id="15" name="Picture 14">
            <a:extLst>
              <a:ext uri="{FF2B5EF4-FFF2-40B4-BE49-F238E27FC236}">
                <a16:creationId xmlns:a16="http://schemas.microsoft.com/office/drawing/2014/main" id="{9B9D1BC3-38BC-4D97-848D-372C577A58C0}"/>
              </a:ext>
            </a:extLst>
          </p:cNvPr>
          <p:cNvPicPr>
            <a:picLocks noChangeAspect="1"/>
          </p:cNvPicPr>
          <p:nvPr/>
        </p:nvPicPr>
        <p:blipFill rotWithShape="1">
          <a:blip r:embed="rId7"/>
          <a:srcRect l="30000" t="22434" r="20978" b="29552"/>
          <a:stretch/>
        </p:blipFill>
        <p:spPr>
          <a:xfrm rot="5400000">
            <a:off x="3804710" y="2553462"/>
            <a:ext cx="1855872" cy="1363293"/>
          </a:xfrm>
          <a:prstGeom prst="rect">
            <a:avLst/>
          </a:prstGeom>
        </p:spPr>
      </p:pic>
      <p:pic>
        <p:nvPicPr>
          <p:cNvPr id="17" name="Picture 16">
            <a:extLst>
              <a:ext uri="{FF2B5EF4-FFF2-40B4-BE49-F238E27FC236}">
                <a16:creationId xmlns:a16="http://schemas.microsoft.com/office/drawing/2014/main" id="{323BDEE6-DE4F-4186-9D06-EBDD56FD1756}"/>
              </a:ext>
            </a:extLst>
          </p:cNvPr>
          <p:cNvPicPr>
            <a:picLocks noChangeAspect="1"/>
          </p:cNvPicPr>
          <p:nvPr/>
        </p:nvPicPr>
        <p:blipFill rotWithShape="1">
          <a:blip r:embed="rId8"/>
          <a:srcRect l="10001" t="10371" r="4999" b="10264"/>
          <a:stretch/>
        </p:blipFill>
        <p:spPr>
          <a:xfrm rot="16200000">
            <a:off x="5254327" y="2574961"/>
            <a:ext cx="1859017" cy="1301832"/>
          </a:xfrm>
          <a:prstGeom prst="rect">
            <a:avLst/>
          </a:prstGeom>
        </p:spPr>
      </p:pic>
      <p:pic>
        <p:nvPicPr>
          <p:cNvPr id="19" name="Picture 18" descr="A picture containing text, flag, fabric&#10;&#10;Description automatically generated">
            <a:extLst>
              <a:ext uri="{FF2B5EF4-FFF2-40B4-BE49-F238E27FC236}">
                <a16:creationId xmlns:a16="http://schemas.microsoft.com/office/drawing/2014/main" id="{D1146F80-50BC-490C-9C46-64BBBD625618}"/>
              </a:ext>
            </a:extLst>
          </p:cNvPr>
          <p:cNvPicPr>
            <a:picLocks noChangeAspect="1"/>
          </p:cNvPicPr>
          <p:nvPr/>
        </p:nvPicPr>
        <p:blipFill rotWithShape="1">
          <a:blip r:embed="rId9"/>
          <a:srcRect l="18730" t="12897" r="16005" b="9630"/>
          <a:stretch/>
        </p:blipFill>
        <p:spPr>
          <a:xfrm>
            <a:off x="6950376" y="2288712"/>
            <a:ext cx="2060265" cy="1834248"/>
          </a:xfrm>
          <a:prstGeom prst="rect">
            <a:avLst/>
          </a:prstGeom>
        </p:spPr>
      </p:pic>
      <p:pic>
        <p:nvPicPr>
          <p:cNvPr id="20" name="Picture 19" descr="A drawing of a tree&#10;&#10;Description automatically generated with low confidence">
            <a:extLst>
              <a:ext uri="{FF2B5EF4-FFF2-40B4-BE49-F238E27FC236}">
                <a16:creationId xmlns:a16="http://schemas.microsoft.com/office/drawing/2014/main" id="{DCE36AFA-2867-45AF-815A-B2A2E292CA2C}"/>
              </a:ext>
            </a:extLst>
          </p:cNvPr>
          <p:cNvPicPr>
            <a:picLocks noChangeAspect="1"/>
          </p:cNvPicPr>
          <p:nvPr/>
        </p:nvPicPr>
        <p:blipFill>
          <a:blip r:embed="rId10">
            <a:biLevel thresh="50000"/>
          </a:blip>
          <a:stretch>
            <a:fillRect/>
          </a:stretch>
        </p:blipFill>
        <p:spPr>
          <a:xfrm>
            <a:off x="3849966" y="4971200"/>
            <a:ext cx="976456" cy="1005044"/>
          </a:xfrm>
          <a:prstGeom prst="rect">
            <a:avLst/>
          </a:prstGeom>
        </p:spPr>
      </p:pic>
    </p:spTree>
    <p:extLst>
      <p:ext uri="{BB962C8B-B14F-4D97-AF65-F5344CB8AC3E}">
        <p14:creationId xmlns:p14="http://schemas.microsoft.com/office/powerpoint/2010/main" val="248312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581498" y="2155272"/>
            <a:ext cx="7715082" cy="1805783"/>
          </a:xfrm>
        </p:spPr>
        <p:txBody>
          <a:bodyPr>
            <a:normAutofit/>
          </a:bodyPr>
          <a:lstStyle/>
          <a:p>
            <a:pPr marL="0" indent="0">
              <a:buNone/>
            </a:pPr>
            <a:r>
              <a:rPr lang="en-GB" u="sng" dirty="0">
                <a:solidFill>
                  <a:srgbClr val="111111"/>
                </a:solidFill>
                <a:latin typeface="Roboto"/>
              </a:rPr>
              <a:t>Definition</a:t>
            </a:r>
          </a:p>
          <a:p>
            <a:pPr marL="0" indent="0">
              <a:buNone/>
            </a:pPr>
            <a:r>
              <a:rPr lang="en-GB" dirty="0">
                <a:solidFill>
                  <a:srgbClr val="111111"/>
                </a:solidFill>
                <a:latin typeface="Roboto"/>
              </a:rPr>
              <a:t>A</a:t>
            </a:r>
            <a:r>
              <a:rPr lang="en-GB" b="0" i="0" dirty="0">
                <a:solidFill>
                  <a:srgbClr val="111111"/>
                </a:solidFill>
                <a:effectLst/>
                <a:latin typeface="Roboto"/>
              </a:rPr>
              <a:t>n arrangement of shapes closely fitted together, especially of polygons in a repeated pattern without gaps or overlapping</a:t>
            </a:r>
            <a:endParaRPr lang="en-GB" dirty="0"/>
          </a:p>
        </p:txBody>
      </p:sp>
      <p:pic>
        <p:nvPicPr>
          <p:cNvPr id="11" name="Picture 2" descr="Tessellation Patterns - From Mathematics to Art | Widewalls">
            <a:extLst>
              <a:ext uri="{FF2B5EF4-FFF2-40B4-BE49-F238E27FC236}">
                <a16:creationId xmlns:a16="http://schemas.microsoft.com/office/drawing/2014/main" id="{AAAFF0C3-85FE-4A63-9989-9A63B5B3A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47" y="4089664"/>
            <a:ext cx="2553675" cy="1721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C0A05561-2B3D-484D-B2CE-7C177D988D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80101" y="4395240"/>
            <a:ext cx="3914775" cy="10763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01ACE79-69CB-4BC3-BCB9-8D21AEFFC35A}"/>
              </a:ext>
            </a:extLst>
          </p:cNvPr>
          <p:cNvSpPr>
            <a:spLocks noGrp="1"/>
          </p:cNvSpPr>
          <p:nvPr>
            <p:ph type="title"/>
          </p:nvPr>
        </p:nvSpPr>
        <p:spPr>
          <a:xfrm>
            <a:off x="457200" y="1207250"/>
            <a:ext cx="8229600" cy="819413"/>
          </a:xfrm>
        </p:spPr>
        <p:txBody>
          <a:bodyPr>
            <a:normAutofit/>
          </a:bodyPr>
          <a:lstStyle/>
          <a:p>
            <a:r>
              <a:rPr lang="en-GB" sz="4000" b="1" dirty="0"/>
              <a:t>What is Tessellation?</a:t>
            </a:r>
          </a:p>
        </p:txBody>
      </p:sp>
    </p:spTree>
    <p:extLst>
      <p:ext uri="{BB962C8B-B14F-4D97-AF65-F5344CB8AC3E}">
        <p14:creationId xmlns:p14="http://schemas.microsoft.com/office/powerpoint/2010/main" val="177105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6631C0D-7083-4199-982E-0BF4BC1294CF}"/>
              </a:ext>
            </a:extLst>
          </p:cNvPr>
          <p:cNvSpPr/>
          <p:nvPr/>
        </p:nvSpPr>
        <p:spPr>
          <a:xfrm>
            <a:off x="455936" y="2054840"/>
            <a:ext cx="1402169" cy="1669311"/>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apezoid 8">
            <a:extLst>
              <a:ext uri="{FF2B5EF4-FFF2-40B4-BE49-F238E27FC236}">
                <a16:creationId xmlns:a16="http://schemas.microsoft.com/office/drawing/2014/main" id="{04C5F114-B372-4ED7-A7A6-3AC4142FB4FC}"/>
              </a:ext>
            </a:extLst>
          </p:cNvPr>
          <p:cNvSpPr/>
          <p:nvPr/>
        </p:nvSpPr>
        <p:spPr>
          <a:xfrm>
            <a:off x="2705986" y="4474976"/>
            <a:ext cx="2158410" cy="1119984"/>
          </a:xfrm>
          <a:prstGeom prst="trapezoi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17E271F-FA9E-4136-A6F5-5DA6BDEA34FA}"/>
              </a:ext>
            </a:extLst>
          </p:cNvPr>
          <p:cNvSpPr/>
          <p:nvPr/>
        </p:nvSpPr>
        <p:spPr>
          <a:xfrm>
            <a:off x="455935" y="4239694"/>
            <a:ext cx="1402169" cy="14991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0EAB5722-9219-4252-B5B5-A21DE8332268}"/>
              </a:ext>
            </a:extLst>
          </p:cNvPr>
          <p:cNvSpPr/>
          <p:nvPr/>
        </p:nvSpPr>
        <p:spPr>
          <a:xfrm>
            <a:off x="2902428" y="2321377"/>
            <a:ext cx="1573618" cy="1212112"/>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entagon 19">
            <a:extLst>
              <a:ext uri="{FF2B5EF4-FFF2-40B4-BE49-F238E27FC236}">
                <a16:creationId xmlns:a16="http://schemas.microsoft.com/office/drawing/2014/main" id="{F207A0F0-1873-4F13-950E-53633E2552CB}"/>
              </a:ext>
            </a:extLst>
          </p:cNvPr>
          <p:cNvSpPr/>
          <p:nvPr/>
        </p:nvSpPr>
        <p:spPr>
          <a:xfrm>
            <a:off x="7009099" y="2040756"/>
            <a:ext cx="1573618" cy="1577249"/>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1" name="Heptagon 20">
            <a:extLst>
              <a:ext uri="{FF2B5EF4-FFF2-40B4-BE49-F238E27FC236}">
                <a16:creationId xmlns:a16="http://schemas.microsoft.com/office/drawing/2014/main" id="{2B56AEDD-9B02-42FF-9F6A-3DD2CEAFBAF0}"/>
              </a:ext>
            </a:extLst>
          </p:cNvPr>
          <p:cNvSpPr/>
          <p:nvPr/>
        </p:nvSpPr>
        <p:spPr>
          <a:xfrm>
            <a:off x="7009099" y="4239694"/>
            <a:ext cx="1573618" cy="1443401"/>
          </a:xfrm>
          <a:prstGeom prst="hep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6B385B8B-0689-40F7-81D4-44BE38779203}"/>
              </a:ext>
            </a:extLst>
          </p:cNvPr>
          <p:cNvSpPr>
            <a:spLocks noGrp="1"/>
          </p:cNvSpPr>
          <p:nvPr>
            <p:ph type="title"/>
          </p:nvPr>
        </p:nvSpPr>
        <p:spPr>
          <a:xfrm>
            <a:off x="457200" y="1207250"/>
            <a:ext cx="8229600" cy="819413"/>
          </a:xfrm>
        </p:spPr>
        <p:txBody>
          <a:bodyPr>
            <a:normAutofit/>
          </a:bodyPr>
          <a:lstStyle/>
          <a:p>
            <a:r>
              <a:rPr lang="en-GB" sz="4000" b="1" dirty="0"/>
              <a:t>Which Shapes Tessellate?</a:t>
            </a:r>
          </a:p>
        </p:txBody>
      </p:sp>
      <p:sp>
        <p:nvSpPr>
          <p:cNvPr id="12" name="Content Placeholder 2">
            <a:extLst>
              <a:ext uri="{FF2B5EF4-FFF2-40B4-BE49-F238E27FC236}">
                <a16:creationId xmlns:a16="http://schemas.microsoft.com/office/drawing/2014/main" id="{B3ACF93A-9ACF-4DC8-88EB-41E68A423190}"/>
              </a:ext>
            </a:extLst>
          </p:cNvPr>
          <p:cNvSpPr>
            <a:spLocks noGrp="1"/>
          </p:cNvSpPr>
          <p:nvPr>
            <p:ph idx="1"/>
          </p:nvPr>
        </p:nvSpPr>
        <p:spPr>
          <a:xfrm>
            <a:off x="1965247" y="3574180"/>
            <a:ext cx="1402170" cy="819413"/>
          </a:xfrm>
        </p:spPr>
        <p:txBody>
          <a:bodyPr>
            <a:noAutofit/>
          </a:bodyPr>
          <a:lstStyle/>
          <a:p>
            <a:pPr marL="0" indent="0">
              <a:buNone/>
            </a:pPr>
            <a:r>
              <a:rPr lang="en-GB" sz="4400" dirty="0"/>
              <a:t>Yes!</a:t>
            </a:r>
          </a:p>
        </p:txBody>
      </p:sp>
      <p:sp>
        <p:nvSpPr>
          <p:cNvPr id="13" name="Content Placeholder 2">
            <a:extLst>
              <a:ext uri="{FF2B5EF4-FFF2-40B4-BE49-F238E27FC236}">
                <a16:creationId xmlns:a16="http://schemas.microsoft.com/office/drawing/2014/main" id="{48C1E4C7-0CA9-489F-9235-F3E13F4ED5FB}"/>
              </a:ext>
            </a:extLst>
          </p:cNvPr>
          <p:cNvSpPr txBox="1">
            <a:spLocks/>
          </p:cNvSpPr>
          <p:nvPr/>
        </p:nvSpPr>
        <p:spPr>
          <a:xfrm>
            <a:off x="7274190" y="3655563"/>
            <a:ext cx="1402170" cy="8194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dirty="0"/>
              <a:t>No!</a:t>
            </a:r>
          </a:p>
        </p:txBody>
      </p:sp>
    </p:spTree>
    <p:extLst>
      <p:ext uri="{BB962C8B-B14F-4D97-AF65-F5344CB8AC3E}">
        <p14:creationId xmlns:p14="http://schemas.microsoft.com/office/powerpoint/2010/main" val="47547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2187129"/>
            <a:ext cx="4578971" cy="3463621"/>
          </a:xfrm>
        </p:spPr>
        <p:txBody>
          <a:bodyPr>
            <a:noAutofit/>
          </a:bodyPr>
          <a:lstStyle/>
          <a:p>
            <a:pPr marL="0" indent="0">
              <a:buNone/>
            </a:pPr>
            <a:r>
              <a:rPr lang="en-GB" sz="2400" dirty="0"/>
              <a:t>You will need:</a:t>
            </a:r>
          </a:p>
          <a:p>
            <a:r>
              <a:rPr lang="en-GB" sz="2400" dirty="0"/>
              <a:t>An idea for your tessellated shape</a:t>
            </a:r>
          </a:p>
          <a:p>
            <a:r>
              <a:rPr lang="en-GB" sz="2400" dirty="0"/>
              <a:t>Kitchen Sponge</a:t>
            </a:r>
          </a:p>
          <a:p>
            <a:r>
              <a:rPr lang="en-GB" sz="2400" dirty="0"/>
              <a:t>Felt tip pen</a:t>
            </a:r>
          </a:p>
          <a:p>
            <a:r>
              <a:rPr lang="en-GB" sz="2400" dirty="0"/>
              <a:t>Fabric </a:t>
            </a:r>
          </a:p>
          <a:p>
            <a:r>
              <a:rPr lang="en-GB" sz="2400" dirty="0"/>
              <a:t>Paint</a:t>
            </a:r>
          </a:p>
          <a:p>
            <a:r>
              <a:rPr lang="en-GB" sz="2400" dirty="0"/>
              <a:t>Scissors </a:t>
            </a:r>
          </a:p>
        </p:txBody>
      </p:sp>
      <p:pic>
        <p:nvPicPr>
          <p:cNvPr id="5" name="Picture 4">
            <a:extLst>
              <a:ext uri="{FF2B5EF4-FFF2-40B4-BE49-F238E27FC236}">
                <a16:creationId xmlns:a16="http://schemas.microsoft.com/office/drawing/2014/main" id="{65BD3BCF-A30F-8545-ABEB-D8ABD91A13DF}"/>
              </a:ext>
            </a:extLst>
          </p:cNvPr>
          <p:cNvPicPr>
            <a:picLocks noChangeAspect="1"/>
          </p:cNvPicPr>
          <p:nvPr/>
        </p:nvPicPr>
        <p:blipFill rotWithShape="1">
          <a:blip r:embed="rId3"/>
          <a:srcRect t="10832"/>
          <a:stretch/>
        </p:blipFill>
        <p:spPr>
          <a:xfrm>
            <a:off x="5828157" y="2252083"/>
            <a:ext cx="2858643" cy="3398667"/>
          </a:xfrm>
          <a:prstGeom prst="rect">
            <a:avLst/>
          </a:prstGeom>
        </p:spPr>
      </p:pic>
      <p:sp>
        <p:nvSpPr>
          <p:cNvPr id="4" name="Title 1">
            <a:extLst>
              <a:ext uri="{FF2B5EF4-FFF2-40B4-BE49-F238E27FC236}">
                <a16:creationId xmlns:a16="http://schemas.microsoft.com/office/drawing/2014/main" id="{8E98449C-BA3E-462C-979F-1D7020BF4B0A}"/>
              </a:ext>
            </a:extLst>
          </p:cNvPr>
          <p:cNvSpPr>
            <a:spLocks noGrp="1"/>
          </p:cNvSpPr>
          <p:nvPr>
            <p:ph type="title"/>
          </p:nvPr>
        </p:nvSpPr>
        <p:spPr>
          <a:xfrm>
            <a:off x="457200" y="1207250"/>
            <a:ext cx="8229600" cy="819413"/>
          </a:xfrm>
        </p:spPr>
        <p:txBody>
          <a:bodyPr>
            <a:normAutofit/>
          </a:bodyPr>
          <a:lstStyle/>
          <a:p>
            <a:r>
              <a:rPr lang="en-GB" sz="4000" b="1" dirty="0"/>
              <a:t>Making a Tessellated Fabric Print</a:t>
            </a:r>
          </a:p>
        </p:txBody>
      </p:sp>
    </p:spTree>
    <p:extLst>
      <p:ext uri="{BB962C8B-B14F-4D97-AF65-F5344CB8AC3E}">
        <p14:creationId xmlns:p14="http://schemas.microsoft.com/office/powerpoint/2010/main" val="395804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389499" y="777645"/>
            <a:ext cx="7886700" cy="1325563"/>
          </a:xfrm>
        </p:spPr>
        <p:txBody>
          <a:bodyPr>
            <a:normAutofit/>
          </a:bodyPr>
          <a:lstStyle/>
          <a:p>
            <a:r>
              <a:rPr lang="en-GB" sz="3600" b="1" dirty="0"/>
              <a:t>Step 1</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50" y="2309016"/>
            <a:ext cx="3177540" cy="3108557"/>
          </a:xfrm>
        </p:spPr>
        <p:txBody>
          <a:bodyPr>
            <a:normAutofit/>
          </a:bodyPr>
          <a:lstStyle/>
          <a:p>
            <a:r>
              <a:rPr lang="en-GB" sz="2400" dirty="0"/>
              <a:t>Draw the individual tessellation shape onto a Sponge</a:t>
            </a:r>
          </a:p>
          <a:p>
            <a:endParaRPr lang="en-GB" sz="2400" dirty="0"/>
          </a:p>
          <a:p>
            <a:r>
              <a:rPr lang="en-GB" sz="2400" dirty="0"/>
              <a:t>Here we've used 4 triangles</a:t>
            </a:r>
          </a:p>
        </p:txBody>
      </p:sp>
      <p:pic>
        <p:nvPicPr>
          <p:cNvPr id="6" name="Picture 5">
            <a:extLst>
              <a:ext uri="{FF2B5EF4-FFF2-40B4-BE49-F238E27FC236}">
                <a16:creationId xmlns:a16="http://schemas.microsoft.com/office/drawing/2014/main" id="{B49A4036-99DF-DA4C-AEF1-2895E4697103}"/>
              </a:ext>
            </a:extLst>
          </p:cNvPr>
          <p:cNvPicPr>
            <a:picLocks noChangeAspect="1"/>
          </p:cNvPicPr>
          <p:nvPr/>
        </p:nvPicPr>
        <p:blipFill>
          <a:blip r:embed="rId3"/>
          <a:stretch>
            <a:fillRect/>
          </a:stretch>
        </p:blipFill>
        <p:spPr>
          <a:xfrm rot="16200000">
            <a:off x="4662236" y="1353551"/>
            <a:ext cx="3302669" cy="4403558"/>
          </a:xfrm>
          <a:prstGeom prst="rect">
            <a:avLst/>
          </a:prstGeom>
        </p:spPr>
      </p:pic>
    </p:spTree>
    <p:extLst>
      <p:ext uri="{BB962C8B-B14F-4D97-AF65-F5344CB8AC3E}">
        <p14:creationId xmlns:p14="http://schemas.microsoft.com/office/powerpoint/2010/main" val="171055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420987" y="1027907"/>
            <a:ext cx="7886700" cy="1325563"/>
          </a:xfrm>
        </p:spPr>
        <p:txBody>
          <a:bodyPr>
            <a:normAutofit/>
          </a:bodyPr>
          <a:lstStyle/>
          <a:p>
            <a:r>
              <a:rPr lang="en-GB" sz="3600" b="1" dirty="0"/>
              <a:t>Step 2</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628649" y="2158543"/>
            <a:ext cx="3340141" cy="3299849"/>
          </a:xfrm>
        </p:spPr>
        <p:txBody>
          <a:bodyPr>
            <a:noAutofit/>
          </a:bodyPr>
          <a:lstStyle/>
          <a:p>
            <a:pPr marL="0" indent="0">
              <a:buNone/>
            </a:pPr>
            <a:endParaRPr lang="en-GB" sz="2400" dirty="0"/>
          </a:p>
          <a:p>
            <a:r>
              <a:rPr lang="en-GB" sz="2400" dirty="0"/>
              <a:t>Cut the design into the sponge</a:t>
            </a:r>
          </a:p>
        </p:txBody>
      </p:sp>
      <p:pic>
        <p:nvPicPr>
          <p:cNvPr id="7" name="Picture 6">
            <a:extLst>
              <a:ext uri="{FF2B5EF4-FFF2-40B4-BE49-F238E27FC236}">
                <a16:creationId xmlns:a16="http://schemas.microsoft.com/office/drawing/2014/main" id="{9BE0D2B4-AADE-F842-AE66-48A40FE59391}"/>
              </a:ext>
            </a:extLst>
          </p:cNvPr>
          <p:cNvPicPr>
            <a:picLocks noChangeAspect="1"/>
          </p:cNvPicPr>
          <p:nvPr/>
        </p:nvPicPr>
        <p:blipFill>
          <a:blip r:embed="rId3"/>
          <a:stretch>
            <a:fillRect/>
          </a:stretch>
        </p:blipFill>
        <p:spPr>
          <a:xfrm rot="16200000">
            <a:off x="4833770" y="1689110"/>
            <a:ext cx="2816599" cy="3755465"/>
          </a:xfrm>
          <a:prstGeom prst="rect">
            <a:avLst/>
          </a:prstGeom>
        </p:spPr>
      </p:pic>
    </p:spTree>
    <p:extLst>
      <p:ext uri="{BB962C8B-B14F-4D97-AF65-F5344CB8AC3E}">
        <p14:creationId xmlns:p14="http://schemas.microsoft.com/office/powerpoint/2010/main" val="211957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486166" y="834785"/>
            <a:ext cx="7886700" cy="1325563"/>
          </a:xfrm>
        </p:spPr>
        <p:txBody>
          <a:bodyPr>
            <a:normAutofit/>
          </a:bodyPr>
          <a:lstStyle/>
          <a:p>
            <a:r>
              <a:rPr lang="en-GB" sz="3600" b="1" dirty="0"/>
              <a:t>Step 3</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486166" y="2362522"/>
            <a:ext cx="3913234" cy="2862752"/>
          </a:xfrm>
        </p:spPr>
        <p:txBody>
          <a:bodyPr>
            <a:noAutofit/>
          </a:bodyPr>
          <a:lstStyle/>
          <a:p>
            <a:r>
              <a:rPr lang="en-GB" sz="2400" dirty="0"/>
              <a:t>Select your paints and prepare your fabric to print</a:t>
            </a:r>
          </a:p>
          <a:p>
            <a:endParaRPr lang="en-GB" sz="2400" dirty="0"/>
          </a:p>
          <a:p>
            <a:r>
              <a:rPr lang="en-GB" sz="2400" dirty="0"/>
              <a:t>Print your design onto your fabric</a:t>
            </a:r>
          </a:p>
          <a:p>
            <a:endParaRPr lang="en-GB" sz="2400" dirty="0"/>
          </a:p>
          <a:p>
            <a:pPr marL="0" indent="0">
              <a:buNone/>
            </a:pPr>
            <a:r>
              <a:rPr lang="en-GB" sz="2400" i="1" dirty="0"/>
              <a:t>**Don’t forget to tesselate**</a:t>
            </a:r>
          </a:p>
        </p:txBody>
      </p:sp>
      <p:pic>
        <p:nvPicPr>
          <p:cNvPr id="5" name="Picture 4">
            <a:extLst>
              <a:ext uri="{FF2B5EF4-FFF2-40B4-BE49-F238E27FC236}">
                <a16:creationId xmlns:a16="http://schemas.microsoft.com/office/drawing/2014/main" id="{F5EB8EFA-249F-5C46-9E1C-75BD0DD60CA5}"/>
              </a:ext>
            </a:extLst>
          </p:cNvPr>
          <p:cNvPicPr>
            <a:picLocks noChangeAspect="1"/>
          </p:cNvPicPr>
          <p:nvPr/>
        </p:nvPicPr>
        <p:blipFill rotWithShape="1">
          <a:blip r:embed="rId3"/>
          <a:srcRect l="17251" t="17193" r="11404" b="9825"/>
          <a:stretch/>
        </p:blipFill>
        <p:spPr>
          <a:xfrm>
            <a:off x="4429516" y="1042402"/>
            <a:ext cx="1756611" cy="2395902"/>
          </a:xfrm>
          <a:prstGeom prst="rect">
            <a:avLst/>
          </a:prstGeom>
        </p:spPr>
      </p:pic>
      <p:pic>
        <p:nvPicPr>
          <p:cNvPr id="6" name="Picture 5" descr="A picture containing fabric&#10;&#10;Description automatically generated">
            <a:extLst>
              <a:ext uri="{FF2B5EF4-FFF2-40B4-BE49-F238E27FC236}">
                <a16:creationId xmlns:a16="http://schemas.microsoft.com/office/drawing/2014/main" id="{9B886525-AF10-4795-A564-D0F7740F49E1}"/>
              </a:ext>
            </a:extLst>
          </p:cNvPr>
          <p:cNvPicPr>
            <a:picLocks noChangeAspect="1"/>
          </p:cNvPicPr>
          <p:nvPr/>
        </p:nvPicPr>
        <p:blipFill>
          <a:blip r:embed="rId4"/>
          <a:stretch>
            <a:fillRect/>
          </a:stretch>
        </p:blipFill>
        <p:spPr>
          <a:xfrm>
            <a:off x="6186127" y="2240353"/>
            <a:ext cx="2725644" cy="3634192"/>
          </a:xfrm>
          <a:prstGeom prst="rect">
            <a:avLst/>
          </a:prstGeom>
        </p:spPr>
      </p:pic>
    </p:spTree>
    <p:extLst>
      <p:ext uri="{BB962C8B-B14F-4D97-AF65-F5344CB8AC3E}">
        <p14:creationId xmlns:p14="http://schemas.microsoft.com/office/powerpoint/2010/main" val="202165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33A-8C40-4856-B81F-569E6ED2A661}"/>
              </a:ext>
            </a:extLst>
          </p:cNvPr>
          <p:cNvSpPr>
            <a:spLocks noGrp="1"/>
          </p:cNvSpPr>
          <p:nvPr>
            <p:ph type="title"/>
          </p:nvPr>
        </p:nvSpPr>
        <p:spPr>
          <a:xfrm>
            <a:off x="502041" y="857496"/>
            <a:ext cx="7886700" cy="1325563"/>
          </a:xfrm>
        </p:spPr>
        <p:txBody>
          <a:bodyPr>
            <a:normAutofit/>
          </a:bodyPr>
          <a:lstStyle/>
          <a:p>
            <a:r>
              <a:rPr lang="en-GB" sz="3600" b="1" dirty="0"/>
              <a:t>Step 4</a:t>
            </a:r>
          </a:p>
        </p:txBody>
      </p:sp>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502041" y="2688845"/>
            <a:ext cx="2717198" cy="2862752"/>
          </a:xfrm>
        </p:spPr>
        <p:txBody>
          <a:bodyPr>
            <a:normAutofit/>
          </a:bodyPr>
          <a:lstStyle/>
          <a:p>
            <a:r>
              <a:rPr lang="en-GB" sz="2400" dirty="0"/>
              <a:t>Let the prints dry overnight</a:t>
            </a:r>
          </a:p>
          <a:p>
            <a:pPr marL="0" indent="0">
              <a:buNone/>
            </a:pPr>
            <a:endParaRPr lang="en-GB" sz="2400" dirty="0"/>
          </a:p>
          <a:p>
            <a:endParaRPr lang="en-GB" sz="2400" dirty="0"/>
          </a:p>
          <a:p>
            <a:pPr marL="0" indent="0">
              <a:buNone/>
            </a:pPr>
            <a:endParaRPr lang="en-GB" sz="2400" dirty="0"/>
          </a:p>
        </p:txBody>
      </p:sp>
      <p:pic>
        <p:nvPicPr>
          <p:cNvPr id="6" name="Picture 5">
            <a:extLst>
              <a:ext uri="{FF2B5EF4-FFF2-40B4-BE49-F238E27FC236}">
                <a16:creationId xmlns:a16="http://schemas.microsoft.com/office/drawing/2014/main" id="{91C398D3-E514-9442-A706-F99F4D73E8FC}"/>
              </a:ext>
            </a:extLst>
          </p:cNvPr>
          <p:cNvPicPr>
            <a:picLocks noChangeAspect="1"/>
          </p:cNvPicPr>
          <p:nvPr/>
        </p:nvPicPr>
        <p:blipFill rotWithShape="1">
          <a:blip r:embed="rId3"/>
          <a:srcRect l="5321" t="3158" r="8363"/>
          <a:stretch/>
        </p:blipFill>
        <p:spPr>
          <a:xfrm rot="16200000">
            <a:off x="4453969" y="859169"/>
            <a:ext cx="3455700" cy="5169502"/>
          </a:xfrm>
          <a:prstGeom prst="rect">
            <a:avLst/>
          </a:prstGeom>
        </p:spPr>
      </p:pic>
    </p:spTree>
    <p:extLst>
      <p:ext uri="{BB962C8B-B14F-4D97-AF65-F5344CB8AC3E}">
        <p14:creationId xmlns:p14="http://schemas.microsoft.com/office/powerpoint/2010/main" val="26925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2E11-CCBC-4ED4-A99E-591A3A4FFA71}"/>
              </a:ext>
            </a:extLst>
          </p:cNvPr>
          <p:cNvSpPr>
            <a:spLocks noGrp="1"/>
          </p:cNvSpPr>
          <p:nvPr>
            <p:ph idx="1"/>
          </p:nvPr>
        </p:nvSpPr>
        <p:spPr>
          <a:xfrm>
            <a:off x="367991" y="1882065"/>
            <a:ext cx="7547788" cy="1805783"/>
          </a:xfrm>
        </p:spPr>
        <p:txBody>
          <a:bodyPr>
            <a:normAutofit lnSpcReduction="10000"/>
          </a:bodyPr>
          <a:lstStyle/>
          <a:p>
            <a:r>
              <a:rPr lang="en-GB" sz="2400" dirty="0"/>
              <a:t>In Islamic art, many tessellated patterns are based on plants (such as flowers and leaves)</a:t>
            </a:r>
          </a:p>
          <a:p>
            <a:r>
              <a:rPr lang="en-GB" sz="2400" dirty="0"/>
              <a:t>Create your own tessellation pattern </a:t>
            </a:r>
            <a:r>
              <a:rPr lang="en-GB" sz="2400" b="1" i="1" dirty="0"/>
              <a:t>inspired by plants</a:t>
            </a:r>
            <a:r>
              <a:rPr lang="en-GB" sz="2400" dirty="0"/>
              <a:t> – you could use a basic shape as a guide or design your own shape</a:t>
            </a:r>
          </a:p>
        </p:txBody>
      </p:sp>
      <p:pic>
        <p:nvPicPr>
          <p:cNvPr id="4" name="Picture 3" descr="A close-up of a puzzle&#10;&#10;Description automatically generated with medium confidence">
            <a:extLst>
              <a:ext uri="{FF2B5EF4-FFF2-40B4-BE49-F238E27FC236}">
                <a16:creationId xmlns:a16="http://schemas.microsoft.com/office/drawing/2014/main" id="{720CA30E-761B-4DA4-A817-8801F16DA1B8}"/>
              </a:ext>
            </a:extLst>
          </p:cNvPr>
          <p:cNvPicPr>
            <a:picLocks noChangeAspect="1"/>
          </p:cNvPicPr>
          <p:nvPr/>
        </p:nvPicPr>
        <p:blipFill>
          <a:blip r:embed="rId3">
            <a:biLevel thresh="50000"/>
          </a:blip>
          <a:stretch>
            <a:fillRect/>
          </a:stretch>
        </p:blipFill>
        <p:spPr>
          <a:xfrm>
            <a:off x="5386176" y="3479926"/>
            <a:ext cx="2529603" cy="2417422"/>
          </a:xfrm>
          <a:prstGeom prst="rect">
            <a:avLst/>
          </a:prstGeom>
        </p:spPr>
      </p:pic>
      <p:sp>
        <p:nvSpPr>
          <p:cNvPr id="7" name="Title 1">
            <a:extLst>
              <a:ext uri="{FF2B5EF4-FFF2-40B4-BE49-F238E27FC236}">
                <a16:creationId xmlns:a16="http://schemas.microsoft.com/office/drawing/2014/main" id="{BE01E8F5-04CC-49C9-B4F6-0BDCA0282332}"/>
              </a:ext>
            </a:extLst>
          </p:cNvPr>
          <p:cNvSpPr>
            <a:spLocks noGrp="1"/>
          </p:cNvSpPr>
          <p:nvPr>
            <p:ph type="title"/>
          </p:nvPr>
        </p:nvSpPr>
        <p:spPr>
          <a:xfrm>
            <a:off x="457200" y="1207250"/>
            <a:ext cx="8229600" cy="819413"/>
          </a:xfrm>
        </p:spPr>
        <p:txBody>
          <a:bodyPr>
            <a:normAutofit/>
          </a:bodyPr>
          <a:lstStyle/>
          <a:p>
            <a:r>
              <a:rPr lang="en-GB" sz="4000" b="1" dirty="0"/>
              <a:t>Extension</a:t>
            </a:r>
          </a:p>
        </p:txBody>
      </p:sp>
      <p:sp>
        <p:nvSpPr>
          <p:cNvPr id="9" name="Isosceles Triangle 8">
            <a:extLst>
              <a:ext uri="{FF2B5EF4-FFF2-40B4-BE49-F238E27FC236}">
                <a16:creationId xmlns:a16="http://schemas.microsoft.com/office/drawing/2014/main" id="{BA8364F5-88EB-4D1A-BA1A-EC3E9AA4D020}"/>
              </a:ext>
            </a:extLst>
          </p:cNvPr>
          <p:cNvSpPr/>
          <p:nvPr/>
        </p:nvSpPr>
        <p:spPr>
          <a:xfrm>
            <a:off x="2479124" y="3641406"/>
            <a:ext cx="961046" cy="112849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a:extLst>
              <a:ext uri="{FF2B5EF4-FFF2-40B4-BE49-F238E27FC236}">
                <a16:creationId xmlns:a16="http://schemas.microsoft.com/office/drawing/2014/main" id="{72FFFE3D-8F98-4409-AA04-2E2EE33F7572}"/>
              </a:ext>
            </a:extLst>
          </p:cNvPr>
          <p:cNvSpPr/>
          <p:nvPr/>
        </p:nvSpPr>
        <p:spPr>
          <a:xfrm>
            <a:off x="3039946" y="5004402"/>
            <a:ext cx="1479373" cy="757133"/>
          </a:xfrm>
          <a:prstGeom prst="trapezoi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9D944F5-36D7-48D3-8FAD-4E687989316A}"/>
              </a:ext>
            </a:extLst>
          </p:cNvPr>
          <p:cNvSpPr/>
          <p:nvPr/>
        </p:nvSpPr>
        <p:spPr>
          <a:xfrm>
            <a:off x="1306945" y="4784354"/>
            <a:ext cx="961046" cy="10134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FFD1E3EF-36E1-4601-B49E-C7240AA92512}"/>
              </a:ext>
            </a:extLst>
          </p:cNvPr>
          <p:cNvSpPr/>
          <p:nvPr/>
        </p:nvSpPr>
        <p:spPr>
          <a:xfrm>
            <a:off x="3918356" y="3797928"/>
            <a:ext cx="1078557" cy="819414"/>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E083EDA-2C79-43BC-88C2-BA75FD75A92D}"/>
              </a:ext>
            </a:extLst>
          </p:cNvPr>
          <p:cNvSpPr txBox="1"/>
          <p:nvPr/>
        </p:nvSpPr>
        <p:spPr>
          <a:xfrm>
            <a:off x="7342429" y="5495714"/>
            <a:ext cx="1701209" cy="369332"/>
          </a:xfrm>
          <a:prstGeom prst="rect">
            <a:avLst/>
          </a:prstGeom>
          <a:noFill/>
        </p:spPr>
        <p:txBody>
          <a:bodyPr wrap="square" rtlCol="0">
            <a:spAutoFit/>
          </a:bodyPr>
          <a:lstStyle/>
          <a:p>
            <a:pPr algn="ctr"/>
            <a:r>
              <a:rPr lang="en-GB" dirty="0"/>
              <a:t>Leaf influence</a:t>
            </a:r>
          </a:p>
        </p:txBody>
      </p:sp>
    </p:spTree>
    <p:extLst>
      <p:ext uri="{BB962C8B-B14F-4D97-AF65-F5344CB8AC3E}">
        <p14:creationId xmlns:p14="http://schemas.microsoft.com/office/powerpoint/2010/main" val="3303729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459</Words>
  <Application>Microsoft Office PowerPoint</Application>
  <PresentationFormat>On-screen Show (4:3)</PresentationFormat>
  <Paragraphs>69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Comic Sans MS</vt:lpstr>
      <vt:lpstr>Roboto</vt:lpstr>
      <vt:lpstr>Office Theme</vt:lpstr>
      <vt:lpstr>PowerPoint Presentation</vt:lpstr>
      <vt:lpstr>What is Tessellation?</vt:lpstr>
      <vt:lpstr>Which Shapes Tessellate?</vt:lpstr>
      <vt:lpstr>Making a Tessellated Fabric Print</vt:lpstr>
      <vt:lpstr>Step 1</vt:lpstr>
      <vt:lpstr>Step 2</vt:lpstr>
      <vt:lpstr>Step 3</vt:lpstr>
      <vt:lpstr>Step 4</vt:lpstr>
      <vt:lpstr>Extension</vt:lpstr>
      <vt:lpstr>Extension 2</vt:lpstr>
      <vt:lpstr>Examples of Learners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Margerison-Smith,Holly</cp:lastModifiedBy>
  <cp:revision>9</cp:revision>
  <dcterms:created xsi:type="dcterms:W3CDTF">2017-06-28T15:11:57Z</dcterms:created>
  <dcterms:modified xsi:type="dcterms:W3CDTF">2021-03-19T08:57:00Z</dcterms:modified>
</cp:coreProperties>
</file>