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88"/>
    <p:restoredTop sz="94674"/>
  </p:normalViewPr>
  <p:slideViewPr>
    <p:cSldViewPr snapToGrid="0" snapToObjects="1">
      <p:cViewPr varScale="1">
        <p:scale>
          <a:sx n="68" d="100"/>
          <a:sy n="68" d="100"/>
        </p:scale>
        <p:origin x="14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9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309018"/>
            <a:ext cx="7886700" cy="37645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93533"/>
            <a:ext cx="1971675" cy="4687503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93533"/>
            <a:ext cx="5800725" cy="46875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9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83455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09017"/>
            <a:ext cx="7886700" cy="37548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6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504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2300439"/>
            <a:ext cx="3886200" cy="37827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300439"/>
            <a:ext cx="3886200" cy="37827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595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12824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2338387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3162299"/>
            <a:ext cx="3868340" cy="29304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2338387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62299"/>
            <a:ext cx="3887391" cy="293049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213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990768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02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022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22915"/>
            <a:ext cx="4629150" cy="45602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027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77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92688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522915"/>
            <a:ext cx="4629150" cy="456987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592888"/>
            <a:ext cx="2949178" cy="34999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718077CC-A630-BB40-BCCA-DBB4138BC4E6}" type="datetimeFigureOut">
              <a:rPr lang="en-US" smtClean="0"/>
              <a:pPr/>
              <a:t>4/30/2021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panose="020B0604020202020204" pitchFamily="34" charset="0"/>
              </a:defRPr>
            </a:lvl1pPr>
          </a:lstStyle>
          <a:p>
            <a:fld id="{667B8013-B29A-C740-B083-32BA12C6CA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686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449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96788F-BE6D-4059-A736-79945E2B35C8}"/>
              </a:ext>
            </a:extLst>
          </p:cNvPr>
          <p:cNvSpPr txBox="1"/>
          <p:nvPr/>
        </p:nvSpPr>
        <p:spPr>
          <a:xfrm>
            <a:off x="925226" y="937596"/>
            <a:ext cx="7128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latin typeface="Arial"/>
                <a:cs typeface="Arial"/>
              </a:rPr>
              <a:t>DaVinci Bridge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B50A1C-4E4A-44D3-BFF3-C33FF52FF075}"/>
              </a:ext>
            </a:extLst>
          </p:cNvPr>
          <p:cNvSpPr txBox="1"/>
          <p:nvPr/>
        </p:nvSpPr>
        <p:spPr>
          <a:xfrm>
            <a:off x="1491315" y="5180307"/>
            <a:ext cx="6161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Making a bridge where the parts are not joined together!</a:t>
            </a:r>
          </a:p>
        </p:txBody>
      </p:sp>
      <p:pic>
        <p:nvPicPr>
          <p:cNvPr id="4" name="Picture 3" descr="A picture containing indoor, decorated&#10;&#10;Description automatically generated">
            <a:extLst>
              <a:ext uri="{FF2B5EF4-FFF2-40B4-BE49-F238E27FC236}">
                <a16:creationId xmlns:a16="http://schemas.microsoft.com/office/drawing/2014/main" id="{CAC7D7DA-E2D3-416E-A45D-628490E00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146" y="1768593"/>
            <a:ext cx="3456114" cy="1774546"/>
          </a:xfrm>
          <a:prstGeom prst="rect">
            <a:avLst/>
          </a:prstGeom>
        </p:spPr>
      </p:pic>
      <p:pic>
        <p:nvPicPr>
          <p:cNvPr id="5" name="Picture 4" descr="A picture containing cup, coffee, indoor, coffee cup&#10;&#10;Description automatically generated">
            <a:extLst>
              <a:ext uri="{FF2B5EF4-FFF2-40B4-BE49-F238E27FC236}">
                <a16:creationId xmlns:a16="http://schemas.microsoft.com/office/drawing/2014/main" id="{AB524A35-9479-4802-B462-618CFCCE2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081" y="3448092"/>
            <a:ext cx="2964873" cy="1690435"/>
          </a:xfrm>
          <a:prstGeom prst="rect">
            <a:avLst/>
          </a:prstGeom>
        </p:spPr>
      </p:pic>
      <p:pic>
        <p:nvPicPr>
          <p:cNvPr id="6" name="Picture 5" descr="A picture containing indoor, birthday, decorated, match&#10;&#10;Description automatically generated">
            <a:extLst>
              <a:ext uri="{FF2B5EF4-FFF2-40B4-BE49-F238E27FC236}">
                <a16:creationId xmlns:a16="http://schemas.microsoft.com/office/drawing/2014/main" id="{BBFA722F-B1BE-44F3-AA49-7B238D58D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231" y="3245741"/>
            <a:ext cx="2287599" cy="1892786"/>
          </a:xfrm>
          <a:prstGeom prst="rect">
            <a:avLst/>
          </a:prstGeom>
        </p:spPr>
      </p:pic>
      <p:pic>
        <p:nvPicPr>
          <p:cNvPr id="7" name="Picture 6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DB75CA7E-B8E8-4D04-8CEA-E8F55B924D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748" y="1879493"/>
            <a:ext cx="2964873" cy="196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985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61C8CB6-B797-46BC-92DF-CFCF932D9608}"/>
              </a:ext>
            </a:extLst>
          </p:cNvPr>
          <p:cNvSpPr txBox="1"/>
          <p:nvPr/>
        </p:nvSpPr>
        <p:spPr>
          <a:xfrm>
            <a:off x="74907" y="929175"/>
            <a:ext cx="906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Examples of Pupil Bridges</a:t>
            </a:r>
            <a:endParaRPr lang="en-GB" sz="3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39114B-70CD-4316-B5FB-EF0D20048AE1}"/>
              </a:ext>
            </a:extLst>
          </p:cNvPr>
          <p:cNvSpPr txBox="1"/>
          <p:nvPr/>
        </p:nvSpPr>
        <p:spPr>
          <a:xfrm>
            <a:off x="276294" y="1689458"/>
            <a:ext cx="2263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Ben used craft sticks to make his bridge</a:t>
            </a:r>
          </a:p>
        </p:txBody>
      </p:sp>
      <p:pic>
        <p:nvPicPr>
          <p:cNvPr id="4" name="Picture 3" descr="A picture containing cup, coffee, table, indoor&#10;&#10;Description automatically generated">
            <a:extLst>
              <a:ext uri="{FF2B5EF4-FFF2-40B4-BE49-F238E27FC236}">
                <a16:creationId xmlns:a16="http://schemas.microsoft.com/office/drawing/2014/main" id="{55C225DE-EC92-401A-9643-799EB054D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07" y="2952577"/>
            <a:ext cx="3507407" cy="261800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3E6DAE-66F3-40F1-A144-B2D3CA41BF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201" y="1689458"/>
            <a:ext cx="3228152" cy="1618754"/>
          </a:xfrm>
          <a:prstGeom prst="rect">
            <a:avLst/>
          </a:prstGeom>
        </p:spPr>
      </p:pic>
      <p:pic>
        <p:nvPicPr>
          <p:cNvPr id="6" name="Picture 5" descr="A picture containing floor, indoor&#10;&#10;Description automatically generated">
            <a:extLst>
              <a:ext uri="{FF2B5EF4-FFF2-40B4-BE49-F238E27FC236}">
                <a16:creationId xmlns:a16="http://schemas.microsoft.com/office/drawing/2014/main" id="{DB4EE300-539E-48F0-B43B-637CC02DC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678" y="1880881"/>
            <a:ext cx="2185893" cy="1446918"/>
          </a:xfrm>
          <a:prstGeom prst="rect">
            <a:avLst/>
          </a:prstGeom>
        </p:spPr>
      </p:pic>
      <p:pic>
        <p:nvPicPr>
          <p:cNvPr id="7" name="Picture 6" descr="A picture containing cup, coffee, table, indoor&#10;&#10;Description automatically generated">
            <a:extLst>
              <a:ext uri="{FF2B5EF4-FFF2-40B4-BE49-F238E27FC236}">
                <a16:creationId xmlns:a16="http://schemas.microsoft.com/office/drawing/2014/main" id="{CB2BCA2B-50F9-49F9-BC8A-A94A3587B5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217" y="3391222"/>
            <a:ext cx="2643354" cy="24350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C094F2-1C7A-4384-B036-47C9C6F7D010}"/>
              </a:ext>
            </a:extLst>
          </p:cNvPr>
          <p:cNvSpPr txBox="1"/>
          <p:nvPr/>
        </p:nvSpPr>
        <p:spPr>
          <a:xfrm>
            <a:off x="4038864" y="4359165"/>
            <a:ext cx="22639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400" dirty="0"/>
              <a:t>Paula used a mixture of coloured and plain craft sticks</a:t>
            </a:r>
          </a:p>
        </p:txBody>
      </p:sp>
    </p:spTree>
    <p:extLst>
      <p:ext uri="{BB962C8B-B14F-4D97-AF65-F5344CB8AC3E}">
        <p14:creationId xmlns:p14="http://schemas.microsoft.com/office/powerpoint/2010/main" val="3385307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4049B506-F36D-47F7-9370-B3DED73FBA8B}"/>
              </a:ext>
            </a:extLst>
          </p:cNvPr>
          <p:cNvSpPr txBox="1">
            <a:spLocks/>
          </p:cNvSpPr>
          <p:nvPr/>
        </p:nvSpPr>
        <p:spPr>
          <a:xfrm>
            <a:off x="131806" y="1066126"/>
            <a:ext cx="7010399" cy="73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Resources</a:t>
            </a:r>
          </a:p>
          <a:p>
            <a:pPr algn="l"/>
            <a:endParaRPr lang="en-GB" dirty="0"/>
          </a:p>
          <a:p>
            <a:pPr algn="l"/>
            <a:endParaRPr lang="en-GB" sz="2800" dirty="0"/>
          </a:p>
          <a:p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043221-B233-4BBB-8092-A8DBF419F647}"/>
              </a:ext>
            </a:extLst>
          </p:cNvPr>
          <p:cNvSpPr txBox="1"/>
          <p:nvPr/>
        </p:nvSpPr>
        <p:spPr>
          <a:xfrm>
            <a:off x="213937" y="1642064"/>
            <a:ext cx="354094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You will need: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16 pieces of dowel rod (or craft sticks)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32 small elastic bands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Wrap an elastic band around 10 mm from each end of the dowel (as in the picture)</a:t>
            </a:r>
          </a:p>
          <a:p>
            <a:endParaRPr lang="en-GB" sz="2400" dirty="0"/>
          </a:p>
          <a:p>
            <a:endParaRPr lang="en-GB" sz="2400" dirty="0"/>
          </a:p>
        </p:txBody>
      </p:sp>
      <p:pic>
        <p:nvPicPr>
          <p:cNvPr id="4" name="Picture 3" descr="A picture containing pencil&#10;&#10;Description automatically generated">
            <a:extLst>
              <a:ext uri="{FF2B5EF4-FFF2-40B4-BE49-F238E27FC236}">
                <a16:creationId xmlns:a16="http://schemas.microsoft.com/office/drawing/2014/main" id="{AF7CB2E2-E8C5-4D6E-8FC2-280DC017C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5771" y="1337948"/>
            <a:ext cx="4444050" cy="445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68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4DF1B1EA-A7E0-42E6-A652-C0AF6BD12C21}"/>
              </a:ext>
            </a:extLst>
          </p:cNvPr>
          <p:cNvSpPr txBox="1">
            <a:spLocks/>
          </p:cNvSpPr>
          <p:nvPr/>
        </p:nvSpPr>
        <p:spPr>
          <a:xfrm>
            <a:off x="82378" y="1099076"/>
            <a:ext cx="7652951" cy="6967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b="1" dirty="0"/>
              <a:t>Making the Bridge – Step 1</a:t>
            </a:r>
            <a:endParaRPr lang="en-GB" sz="3600" dirty="0"/>
          </a:p>
          <a:p>
            <a:endParaRPr lang="en-GB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780137A-8AC1-40A3-A8D7-CD0EED094585}"/>
              </a:ext>
            </a:extLst>
          </p:cNvPr>
          <p:cNvSpPr txBox="1"/>
          <p:nvPr/>
        </p:nvSpPr>
        <p:spPr>
          <a:xfrm>
            <a:off x="118579" y="2348861"/>
            <a:ext cx="411783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Make the shape shown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Put the two end cross pieces A1 &amp; A2 down first…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… then place the two side pieces B1 &amp; B2 on top…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… then place the middle cross piece C1 on top.</a:t>
            </a: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B9A10-A829-4503-B602-70E29EA6E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8837" y="1985787"/>
            <a:ext cx="4504221" cy="377313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5A3589-6B18-45F7-B072-9FADF6488A67}"/>
              </a:ext>
            </a:extLst>
          </p:cNvPr>
          <p:cNvSpPr txBox="1"/>
          <p:nvPr/>
        </p:nvSpPr>
        <p:spPr>
          <a:xfrm>
            <a:off x="6353453" y="2242124"/>
            <a:ext cx="90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A1</a:t>
            </a:r>
          </a:p>
          <a:p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37B076-7C46-4163-A2F3-A1037913F44C}"/>
              </a:ext>
            </a:extLst>
          </p:cNvPr>
          <p:cNvSpPr txBox="1"/>
          <p:nvPr/>
        </p:nvSpPr>
        <p:spPr>
          <a:xfrm>
            <a:off x="6353453" y="4890390"/>
            <a:ext cx="90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A2</a:t>
            </a:r>
          </a:p>
          <a:p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D30491-DB97-45EB-ADAA-3805BFA6EEAA}"/>
              </a:ext>
            </a:extLst>
          </p:cNvPr>
          <p:cNvSpPr txBox="1"/>
          <p:nvPr/>
        </p:nvSpPr>
        <p:spPr>
          <a:xfrm>
            <a:off x="4785693" y="4091506"/>
            <a:ext cx="90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B1</a:t>
            </a:r>
          </a:p>
          <a:p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B59DFB-7802-4B47-B9CC-A2D17D138220}"/>
              </a:ext>
            </a:extLst>
          </p:cNvPr>
          <p:cNvSpPr txBox="1"/>
          <p:nvPr/>
        </p:nvSpPr>
        <p:spPr>
          <a:xfrm>
            <a:off x="7685089" y="3014288"/>
            <a:ext cx="90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B2</a:t>
            </a:r>
          </a:p>
          <a:p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FC7F5F-1F15-4119-8940-7CD17E199578}"/>
              </a:ext>
            </a:extLst>
          </p:cNvPr>
          <p:cNvSpPr txBox="1"/>
          <p:nvPr/>
        </p:nvSpPr>
        <p:spPr>
          <a:xfrm>
            <a:off x="6264747" y="3622488"/>
            <a:ext cx="90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C1</a:t>
            </a:r>
          </a:p>
          <a:p>
            <a:endParaRPr lang="en-GB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23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FFB24-7CE1-4D0A-94B9-2B7F6484E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0" y="986966"/>
            <a:ext cx="7886700" cy="652107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/>
              <a:t>Making the Bridge – Step 2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63CF-810A-40B7-A0BB-192585E16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60" y="1680029"/>
            <a:ext cx="8551333" cy="1909838"/>
          </a:xfrm>
        </p:spPr>
        <p:txBody>
          <a:bodyPr>
            <a:normAutofit/>
          </a:bodyPr>
          <a:lstStyle/>
          <a:p>
            <a:pPr marL="457200" indent="-457200"/>
            <a:r>
              <a:rPr lang="en-GB" sz="2400" dirty="0">
                <a:latin typeface="+mn-lt"/>
              </a:rPr>
              <a:t>Carefully holding the central piece C1 in place, lift the end cross piece A1 a few mm.</a:t>
            </a:r>
          </a:p>
          <a:p>
            <a:pPr marL="457200" indent="-457200"/>
            <a:r>
              <a:rPr lang="en-GB" sz="2400" dirty="0">
                <a:latin typeface="+mn-lt"/>
              </a:rPr>
              <a:t>Slide the sidepieces B3 and B4 over the </a:t>
            </a:r>
            <a:r>
              <a:rPr lang="en-GB" sz="2400" b="1" dirty="0">
                <a:latin typeface="+mn-lt"/>
              </a:rPr>
              <a:t>top</a:t>
            </a:r>
            <a:r>
              <a:rPr lang="en-GB" sz="2400" dirty="0">
                <a:latin typeface="+mn-lt"/>
              </a:rPr>
              <a:t> of C1 and </a:t>
            </a:r>
            <a:r>
              <a:rPr lang="en-GB" sz="2400" b="1" dirty="0">
                <a:latin typeface="+mn-lt"/>
              </a:rPr>
              <a:t>under</a:t>
            </a:r>
            <a:r>
              <a:rPr lang="en-GB" sz="2400" dirty="0">
                <a:latin typeface="+mn-lt"/>
              </a:rPr>
              <a:t> A1.</a:t>
            </a:r>
          </a:p>
          <a:p>
            <a:endParaRPr lang="en-US" sz="2400" dirty="0"/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D3A0EF20-CF3C-4B8F-9E9C-876B0BC58E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93" y="3036867"/>
            <a:ext cx="3613644" cy="2842591"/>
          </a:xfrm>
          <a:prstGeom prst="rect">
            <a:avLst/>
          </a:prstGeom>
        </p:spPr>
      </p:pic>
      <p:pic>
        <p:nvPicPr>
          <p:cNvPr id="5" name="Picture 4" descr="A picture containing person&#10;&#10;Description automatically generated">
            <a:extLst>
              <a:ext uri="{FF2B5EF4-FFF2-40B4-BE49-F238E27FC236}">
                <a16:creationId xmlns:a16="http://schemas.microsoft.com/office/drawing/2014/main" id="{E6D89CF9-D1D7-4A85-932D-1C36EA2FE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222" y="3037815"/>
            <a:ext cx="3396290" cy="28780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7DD323-D3FF-423C-9240-F3164AC758D4}"/>
              </a:ext>
            </a:extLst>
          </p:cNvPr>
          <p:cNvSpPr txBox="1"/>
          <p:nvPr/>
        </p:nvSpPr>
        <p:spPr>
          <a:xfrm>
            <a:off x="2172326" y="3797607"/>
            <a:ext cx="90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A1</a:t>
            </a:r>
          </a:p>
          <a:p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E08F51-C36D-4B73-8E65-968A49D48068}"/>
              </a:ext>
            </a:extLst>
          </p:cNvPr>
          <p:cNvSpPr txBox="1"/>
          <p:nvPr/>
        </p:nvSpPr>
        <p:spPr>
          <a:xfrm>
            <a:off x="1961688" y="4682394"/>
            <a:ext cx="90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C1</a:t>
            </a:r>
          </a:p>
          <a:p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1BF268-7EBE-483F-B1C5-AFEC7DDB455C}"/>
              </a:ext>
            </a:extLst>
          </p:cNvPr>
          <p:cNvSpPr txBox="1"/>
          <p:nvPr/>
        </p:nvSpPr>
        <p:spPr>
          <a:xfrm>
            <a:off x="5961172" y="3283917"/>
            <a:ext cx="90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B3</a:t>
            </a:r>
          </a:p>
          <a:p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144BAC2-570B-4686-8B9C-89EAFCB25237}"/>
              </a:ext>
            </a:extLst>
          </p:cNvPr>
          <p:cNvSpPr txBox="1"/>
          <p:nvPr/>
        </p:nvSpPr>
        <p:spPr>
          <a:xfrm>
            <a:off x="6814602" y="3297360"/>
            <a:ext cx="90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B4</a:t>
            </a:r>
          </a:p>
          <a:p>
            <a:endParaRPr lang="en-GB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81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person, hand, indoor, feet&#10;&#10;Description automatically generated">
            <a:extLst>
              <a:ext uri="{FF2B5EF4-FFF2-40B4-BE49-F238E27FC236}">
                <a16:creationId xmlns:a16="http://schemas.microsoft.com/office/drawing/2014/main" id="{9A6CDCD5-80FE-4BEE-8F3A-00BE50445A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45"/>
          <a:stretch/>
        </p:blipFill>
        <p:spPr>
          <a:xfrm>
            <a:off x="130191" y="3429000"/>
            <a:ext cx="4463489" cy="2485578"/>
          </a:xfrm>
          <a:prstGeom prst="rect">
            <a:avLst/>
          </a:prstGeom>
        </p:spPr>
      </p:pic>
      <p:pic>
        <p:nvPicPr>
          <p:cNvPr id="3" name="Picture 2" descr="A picture containing person, hand&#10;&#10;Description automatically generated">
            <a:extLst>
              <a:ext uri="{FF2B5EF4-FFF2-40B4-BE49-F238E27FC236}">
                <a16:creationId xmlns:a16="http://schemas.microsoft.com/office/drawing/2014/main" id="{3A31F639-E8B7-4528-8B30-16110D5DBE2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68" r="2723"/>
          <a:stretch/>
        </p:blipFill>
        <p:spPr>
          <a:xfrm>
            <a:off x="4644250" y="3119718"/>
            <a:ext cx="4412390" cy="27948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9D28F6-F17E-422C-B75B-F1D301D3FA5A}"/>
              </a:ext>
            </a:extLst>
          </p:cNvPr>
          <p:cNvSpPr txBox="1"/>
          <p:nvPr/>
        </p:nvSpPr>
        <p:spPr>
          <a:xfrm>
            <a:off x="2073685" y="5354453"/>
            <a:ext cx="90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A2</a:t>
            </a:r>
          </a:p>
          <a:p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F9EBA8-7155-4F41-ACCE-874B0CB6AD24}"/>
              </a:ext>
            </a:extLst>
          </p:cNvPr>
          <p:cNvSpPr txBox="1"/>
          <p:nvPr/>
        </p:nvSpPr>
        <p:spPr>
          <a:xfrm>
            <a:off x="5948973" y="5379303"/>
            <a:ext cx="90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B5</a:t>
            </a:r>
          </a:p>
          <a:p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8595D6-6F57-4EA0-B47B-328C479A0898}"/>
              </a:ext>
            </a:extLst>
          </p:cNvPr>
          <p:cNvSpPr txBox="1"/>
          <p:nvPr/>
        </p:nvSpPr>
        <p:spPr>
          <a:xfrm>
            <a:off x="7633325" y="5375969"/>
            <a:ext cx="90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B6</a:t>
            </a:r>
          </a:p>
          <a:p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8AB040F-A83B-4D56-BAB5-E8AD435D0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0" y="986966"/>
            <a:ext cx="7886700" cy="652107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/>
              <a:t>Making the Bridge – Step 3</a:t>
            </a:r>
            <a:endParaRPr lang="en-GB" sz="36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4546035-1F89-427C-8D82-5FCF0D63A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60" y="1680029"/>
            <a:ext cx="8906967" cy="1909838"/>
          </a:xfrm>
        </p:spPr>
        <p:txBody>
          <a:bodyPr>
            <a:normAutofit/>
          </a:bodyPr>
          <a:lstStyle/>
          <a:p>
            <a:pPr marL="457200" indent="-457200"/>
            <a:r>
              <a:rPr lang="en-GB" sz="2400" dirty="0">
                <a:latin typeface="+mn-lt"/>
              </a:rPr>
              <a:t>Carefully lift the cross piece A2 a few mm.</a:t>
            </a:r>
          </a:p>
          <a:p>
            <a:pPr marL="457200" indent="-457200"/>
            <a:r>
              <a:rPr lang="en-GB" sz="2400" dirty="0">
                <a:latin typeface="+mn-lt"/>
              </a:rPr>
              <a:t>Slide the side pieces B5 and B6 over the top of C1 and under A2.</a:t>
            </a:r>
          </a:p>
          <a:p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86A9FEB-02B6-4724-9659-B022775FD71B}"/>
              </a:ext>
            </a:extLst>
          </p:cNvPr>
          <p:cNvSpPr txBox="1"/>
          <p:nvPr/>
        </p:nvSpPr>
        <p:spPr>
          <a:xfrm>
            <a:off x="6711123" y="3696520"/>
            <a:ext cx="90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C1</a:t>
            </a:r>
          </a:p>
          <a:p>
            <a:endParaRPr lang="en-GB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021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A14F1E-08DC-4C9B-B7F9-6EB9D691E1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80" y="3393371"/>
            <a:ext cx="2544622" cy="23993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BEF0C7-56B9-4F9C-A5B1-6F7DC5A44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186" y="3393660"/>
            <a:ext cx="2285054" cy="2399307"/>
          </a:xfrm>
          <a:prstGeom prst="rect">
            <a:avLst/>
          </a:prstGeom>
        </p:spPr>
      </p:pic>
      <p:pic>
        <p:nvPicPr>
          <p:cNvPr id="4" name="Picture 3" descr="A picture containing person, indoor, hand, feet&#10;&#10;Description automatically generated">
            <a:extLst>
              <a:ext uri="{FF2B5EF4-FFF2-40B4-BE49-F238E27FC236}">
                <a16:creationId xmlns:a16="http://schemas.microsoft.com/office/drawing/2014/main" id="{97F99C2F-A60D-41E2-BCD8-FC5456D81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9896" y="3138913"/>
            <a:ext cx="3809196" cy="265376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420E6BE-C208-4668-9888-EAA723064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0" y="986966"/>
            <a:ext cx="7886700" cy="652107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/>
              <a:t>Making the Bridge – Step 4</a:t>
            </a:r>
            <a:endParaRPr lang="en-GB" sz="36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33E777-E3CC-4A8E-8259-B69422B38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360" y="1680029"/>
            <a:ext cx="8906967" cy="1909838"/>
          </a:xfrm>
        </p:spPr>
        <p:txBody>
          <a:bodyPr>
            <a:normAutofit/>
          </a:bodyPr>
          <a:lstStyle/>
          <a:p>
            <a:pPr marL="457200" indent="-457200"/>
            <a:r>
              <a:rPr lang="en-GB" sz="2400" dirty="0">
                <a:latin typeface="+mn-lt"/>
              </a:rPr>
              <a:t>Carefully slide a new cross piece A3 under one end.</a:t>
            </a:r>
          </a:p>
          <a:p>
            <a:pPr marL="457200" indent="-457200"/>
            <a:r>
              <a:rPr lang="en-GB" sz="2400" dirty="0">
                <a:latin typeface="+mn-lt"/>
              </a:rPr>
              <a:t>Carefully lift the cross piece A3 a few mm.</a:t>
            </a:r>
          </a:p>
          <a:p>
            <a:pPr marL="457200" indent="-457200"/>
            <a:r>
              <a:rPr lang="en-GB" sz="2400" dirty="0">
                <a:latin typeface="+mn-lt"/>
              </a:rPr>
              <a:t>Slide the side pieces B7 and B8 over the top of A2 and under A3.</a:t>
            </a:r>
          </a:p>
          <a:p>
            <a:endParaRPr 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8FCC59-2FD6-4F7B-9309-A3B41C8B908C}"/>
              </a:ext>
            </a:extLst>
          </p:cNvPr>
          <p:cNvSpPr txBox="1"/>
          <p:nvPr/>
        </p:nvSpPr>
        <p:spPr>
          <a:xfrm>
            <a:off x="2073685" y="4902632"/>
            <a:ext cx="90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A3</a:t>
            </a:r>
          </a:p>
          <a:p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9DDE02-A7CB-43B3-B292-F8840CB3DCE8}"/>
              </a:ext>
            </a:extLst>
          </p:cNvPr>
          <p:cNvSpPr txBox="1"/>
          <p:nvPr/>
        </p:nvSpPr>
        <p:spPr>
          <a:xfrm>
            <a:off x="3697872" y="5303498"/>
            <a:ext cx="90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A3</a:t>
            </a:r>
          </a:p>
          <a:p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38B999-24B2-4144-AA88-BE181B41BBC0}"/>
              </a:ext>
            </a:extLst>
          </p:cNvPr>
          <p:cNvSpPr txBox="1"/>
          <p:nvPr/>
        </p:nvSpPr>
        <p:spPr>
          <a:xfrm>
            <a:off x="6142616" y="5303498"/>
            <a:ext cx="90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B7</a:t>
            </a:r>
          </a:p>
          <a:p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A718E5-127A-471B-8835-B9798BA34CD2}"/>
              </a:ext>
            </a:extLst>
          </p:cNvPr>
          <p:cNvSpPr txBox="1"/>
          <p:nvPr/>
        </p:nvSpPr>
        <p:spPr>
          <a:xfrm>
            <a:off x="7793386" y="5303498"/>
            <a:ext cx="90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B8</a:t>
            </a:r>
          </a:p>
          <a:p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A76C00-34C9-43D3-9BAC-B51D13425C8F}"/>
              </a:ext>
            </a:extLst>
          </p:cNvPr>
          <p:cNvSpPr txBox="1"/>
          <p:nvPr/>
        </p:nvSpPr>
        <p:spPr>
          <a:xfrm>
            <a:off x="6892700" y="3793704"/>
            <a:ext cx="90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A2</a:t>
            </a:r>
          </a:p>
          <a:p>
            <a:endParaRPr lang="en-GB" sz="3200" b="1" dirty="0">
              <a:solidFill>
                <a:srgbClr val="FFFF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EE9AC69-88C4-4FD4-8196-EF91C5C7F431}"/>
              </a:ext>
            </a:extLst>
          </p:cNvPr>
          <p:cNvSpPr txBox="1"/>
          <p:nvPr/>
        </p:nvSpPr>
        <p:spPr>
          <a:xfrm>
            <a:off x="6939252" y="4510142"/>
            <a:ext cx="9006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FFFF00"/>
                </a:solidFill>
              </a:rPr>
              <a:t>A3</a:t>
            </a:r>
          </a:p>
          <a:p>
            <a:endParaRPr lang="en-GB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84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D094ED-DD3A-407A-AD56-1732464FF5E8}"/>
              </a:ext>
            </a:extLst>
          </p:cNvPr>
          <p:cNvSpPr txBox="1"/>
          <p:nvPr/>
        </p:nvSpPr>
        <p:spPr>
          <a:xfrm>
            <a:off x="159328" y="1575506"/>
            <a:ext cx="882534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Repeat the method in step 4 to extend the bridge: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+mn-lt"/>
              </a:rPr>
              <a:t>Carefully slide a new cross piece under the end.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+mn-lt"/>
              </a:rPr>
              <a:t>Carefully lift the new cross piece a few mm.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GB" sz="2000" dirty="0">
                <a:latin typeface="+mn-lt"/>
              </a:rPr>
              <a:t>Slide new side pieces over the top of the previous cross piece and under the new cross piece.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Repeat until you have at least 6 cross pieces in place.</a:t>
            </a:r>
            <a:endParaRPr lang="en-GB" sz="24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pic>
        <p:nvPicPr>
          <p:cNvPr id="3" name="Picture 2" descr="A picture containing indoor&#10;&#10;Description automatically generated">
            <a:extLst>
              <a:ext uri="{FF2B5EF4-FFF2-40B4-BE49-F238E27FC236}">
                <a16:creationId xmlns:a16="http://schemas.microsoft.com/office/drawing/2014/main" id="{B5A6A70A-7565-4208-964C-27F349D9E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79" y="3643498"/>
            <a:ext cx="1748127" cy="2368320"/>
          </a:xfrm>
          <a:prstGeom prst="rect">
            <a:avLst/>
          </a:prstGeom>
        </p:spPr>
      </p:pic>
      <p:pic>
        <p:nvPicPr>
          <p:cNvPr id="4" name="Picture 3" descr="A picture containing person, indoor, hand&#10;&#10;Description automatically generated">
            <a:extLst>
              <a:ext uri="{FF2B5EF4-FFF2-40B4-BE49-F238E27FC236}">
                <a16:creationId xmlns:a16="http://schemas.microsoft.com/office/drawing/2014/main" id="{EAD33E90-25A3-44AD-8D34-FC3C4BB522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656" y="3643611"/>
            <a:ext cx="3109981" cy="23682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BA6434C-CC76-47BC-8317-6AB173027E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2576" y="3632021"/>
            <a:ext cx="2078846" cy="23797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8F19980-F688-484E-8986-04A4363D3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60" y="986966"/>
            <a:ext cx="7886700" cy="652107"/>
          </a:xfrm>
        </p:spPr>
        <p:txBody>
          <a:bodyPr>
            <a:normAutofit/>
          </a:bodyPr>
          <a:lstStyle/>
          <a:p>
            <a:pPr algn="l"/>
            <a:r>
              <a:rPr lang="en-GB" sz="3600" b="1" dirty="0"/>
              <a:t>Making the Bridge – Step 5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5984370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0D047C-8933-453E-9CEF-38AEBD635B0A}"/>
              </a:ext>
            </a:extLst>
          </p:cNvPr>
          <p:cNvSpPr txBox="1"/>
          <p:nvPr/>
        </p:nvSpPr>
        <p:spPr>
          <a:xfrm>
            <a:off x="37453" y="1034038"/>
            <a:ext cx="906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The Finished Bridge</a:t>
            </a:r>
            <a:endParaRPr lang="en-GB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965F5-7721-408A-943D-D8F5497D2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333" y="1151395"/>
            <a:ext cx="4229435" cy="3024335"/>
          </a:xfrm>
          <a:prstGeom prst="rect">
            <a:avLst/>
          </a:prstGeom>
        </p:spPr>
      </p:pic>
      <p:pic>
        <p:nvPicPr>
          <p:cNvPr id="4" name="Picture 3" descr="A picture containing indoor, decorated&#10;&#10;Description automatically generated">
            <a:extLst>
              <a:ext uri="{FF2B5EF4-FFF2-40B4-BE49-F238E27FC236}">
                <a16:creationId xmlns:a16="http://schemas.microsoft.com/office/drawing/2014/main" id="{D951948F-A5EB-4F07-8F62-1CC9A9B258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32" y="2845338"/>
            <a:ext cx="6278568" cy="322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924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FFE6A57-2D24-40DF-897A-F050C70B2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53" y="1778439"/>
            <a:ext cx="4771215" cy="2578408"/>
          </a:xfrm>
        </p:spPr>
        <p:txBody>
          <a:bodyPr>
            <a:noAutofit/>
          </a:bodyPr>
          <a:lstStyle/>
          <a:p>
            <a:r>
              <a:rPr lang="en-GB" sz="2400" dirty="0"/>
              <a:t>Carefully put weights on your bridge to see how much it will support.</a:t>
            </a:r>
          </a:p>
          <a:p>
            <a:r>
              <a:rPr lang="en-GB" sz="2400" dirty="0"/>
              <a:t>Remember that the parts of the structure are not attached together!</a:t>
            </a:r>
          </a:p>
        </p:txBody>
      </p:sp>
      <p:pic>
        <p:nvPicPr>
          <p:cNvPr id="3" name="Picture 2" descr="A picture containing cup, indoor, coffee&#10;&#10;Description automatically generated">
            <a:extLst>
              <a:ext uri="{FF2B5EF4-FFF2-40B4-BE49-F238E27FC236}">
                <a16:creationId xmlns:a16="http://schemas.microsoft.com/office/drawing/2014/main" id="{2D8E8540-282F-4C30-A9AC-B61D6028C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308" y="1443605"/>
            <a:ext cx="3667425" cy="24640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2D3B46-BFC2-425A-B2C8-C92C2D8094FB}"/>
              </a:ext>
            </a:extLst>
          </p:cNvPr>
          <p:cNvSpPr txBox="1"/>
          <p:nvPr/>
        </p:nvSpPr>
        <p:spPr>
          <a:xfrm>
            <a:off x="37453" y="1034038"/>
            <a:ext cx="9069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Testing the bridge</a:t>
            </a:r>
            <a:endParaRPr lang="en-GB" sz="3600" dirty="0"/>
          </a:p>
        </p:txBody>
      </p:sp>
      <p:pic>
        <p:nvPicPr>
          <p:cNvPr id="5" name="Picture 4" descr="A picture containing cup, coffee, indoor, coffee cup&#10;&#10;Description automatically generated">
            <a:extLst>
              <a:ext uri="{FF2B5EF4-FFF2-40B4-BE49-F238E27FC236}">
                <a16:creationId xmlns:a16="http://schemas.microsoft.com/office/drawing/2014/main" id="{B76A7EEB-2A1A-48FB-BA45-91D3414C0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845" y="3686607"/>
            <a:ext cx="4120180" cy="234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601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353</Words>
  <Application>Microsoft Office PowerPoint</Application>
  <PresentationFormat>On-screen Show (4:3)</PresentationFormat>
  <Paragraphs>56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Making the Bridge – Step 2</vt:lpstr>
      <vt:lpstr>Making the Bridge – Step 3</vt:lpstr>
      <vt:lpstr>Making the Bridge – Step 4</vt:lpstr>
      <vt:lpstr>Making the Bridge – Step 5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Margerison-Smith,Holly</cp:lastModifiedBy>
  <cp:revision>15</cp:revision>
  <dcterms:created xsi:type="dcterms:W3CDTF">2017-06-28T15:11:57Z</dcterms:created>
  <dcterms:modified xsi:type="dcterms:W3CDTF">2021-04-30T13:20:56Z</dcterms:modified>
</cp:coreProperties>
</file>