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60" r:id="rId3"/>
    <p:sldId id="264" r:id="rId4"/>
    <p:sldId id="261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8"/>
    <p:restoredTop sz="94674"/>
  </p:normalViewPr>
  <p:slideViewPr>
    <p:cSldViewPr snapToGrid="0" snapToObjects="1">
      <p:cViewPr varScale="1">
        <p:scale>
          <a:sx n="68" d="100"/>
          <a:sy n="68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9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3455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309018"/>
            <a:ext cx="7886700" cy="37645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193533"/>
            <a:ext cx="1971675" cy="468750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193533"/>
            <a:ext cx="5800725" cy="46875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3455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09017"/>
            <a:ext cx="7886700" cy="375489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36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50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0768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300439"/>
            <a:ext cx="3886200" cy="37827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300439"/>
            <a:ext cx="3886200" cy="37827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59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12824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338387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162299"/>
            <a:ext cx="3868340" cy="2930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338387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162299"/>
            <a:ext cx="3887391" cy="29304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1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0768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0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2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9268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22915"/>
            <a:ext cx="4629150" cy="45602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92888"/>
            <a:ext cx="2949178" cy="34902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57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9268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522915"/>
            <a:ext cx="4629150" cy="456987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92888"/>
            <a:ext cx="2949178" cy="34999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68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244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AE15E-0B6C-CC4C-982A-B7508C193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582" y="1267671"/>
            <a:ext cx="7886700" cy="757130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lang="en-US" sz="4800" b="1" dirty="0">
                <a:solidFill>
                  <a:srgbClr val="0093D3"/>
                </a:solidFill>
                <a:latin typeface="Arial"/>
                <a:ea typeface="+mn-ea"/>
                <a:cs typeface="Arial"/>
              </a:rPr>
              <a:t>Paper aeroplane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E2A0B-589A-AD47-B7FF-866CEEAE2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899818"/>
            <a:ext cx="7886700" cy="8206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/>
              <a:t>Making a paper plane and </a:t>
            </a:r>
          </a:p>
          <a:p>
            <a:pPr marL="0" indent="0" algn="ctr">
              <a:buNone/>
            </a:pPr>
            <a:r>
              <a:rPr lang="en-US" dirty="0"/>
              <a:t>finding out how far it can fly</a:t>
            </a:r>
          </a:p>
        </p:txBody>
      </p:sp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F24CD11F-AB6B-4935-BE86-B360058AACE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6686" y="2309018"/>
            <a:ext cx="2929527" cy="2590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BF5499-272A-4FA8-8B07-8E9DC9C2C79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288" r="3857" b="23583"/>
          <a:stretch/>
        </p:blipFill>
        <p:spPr>
          <a:xfrm>
            <a:off x="699655" y="2609429"/>
            <a:ext cx="3946236" cy="1758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60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16C92-16D5-41AB-85EB-46DC12188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Aerodynamics</a:t>
            </a:r>
            <a:endParaRPr lang="en-GB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C4877-B3D7-48F1-A9B2-8A4A522A0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350" y="2927933"/>
            <a:ext cx="3896669" cy="3754899"/>
          </a:xfrm>
        </p:spPr>
        <p:txBody>
          <a:bodyPr>
            <a:normAutofit/>
          </a:bodyPr>
          <a:lstStyle/>
          <a:p>
            <a:endParaRPr lang="en-US" sz="2400" b="1" dirty="0"/>
          </a:p>
          <a:p>
            <a:r>
              <a:rPr lang="en-US" sz="2400" b="1" dirty="0"/>
              <a:t>Lift</a:t>
            </a:r>
            <a:r>
              <a:rPr lang="en-US" sz="2400" dirty="0"/>
              <a:t> – the force that causes to plane to go up</a:t>
            </a:r>
          </a:p>
          <a:p>
            <a:r>
              <a:rPr lang="en-US" sz="2400" b="1" dirty="0"/>
              <a:t>Thrust</a:t>
            </a:r>
            <a:r>
              <a:rPr lang="en-US" sz="2400" dirty="0"/>
              <a:t> – the force that propels the plane</a:t>
            </a:r>
          </a:p>
          <a:p>
            <a:pPr marL="0" indent="0">
              <a:buNone/>
            </a:pPr>
            <a:endParaRPr lang="en-US" sz="2400" dirty="0"/>
          </a:p>
          <a:p>
            <a:endParaRPr lang="en-GB" sz="24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53FC6EE-272A-4EEA-B362-0F61004E7F98}"/>
              </a:ext>
            </a:extLst>
          </p:cNvPr>
          <p:cNvSpPr txBox="1">
            <a:spLocks/>
          </p:cNvSpPr>
          <p:nvPr/>
        </p:nvSpPr>
        <p:spPr>
          <a:xfrm>
            <a:off x="578684" y="2004443"/>
            <a:ext cx="8319510" cy="1854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Drag</a:t>
            </a:r>
            <a:r>
              <a:rPr lang="en-US" sz="2400" dirty="0"/>
              <a:t> – the friction between the plane and the air, slowing the plane down</a:t>
            </a:r>
          </a:p>
          <a:p>
            <a:r>
              <a:rPr lang="en-US" sz="2400" b="1" dirty="0"/>
              <a:t>Gravity</a:t>
            </a:r>
            <a:r>
              <a:rPr lang="en-US" sz="2400" dirty="0"/>
              <a:t> – the force that causes the plane to go down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endParaRPr lang="en-GB" sz="24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202B048-E6AC-4503-8363-76AD3EC8B648}"/>
              </a:ext>
            </a:extLst>
          </p:cNvPr>
          <p:cNvGrpSpPr/>
          <p:nvPr/>
        </p:nvGrpSpPr>
        <p:grpSpPr>
          <a:xfrm>
            <a:off x="3548418" y="3293675"/>
            <a:ext cx="5839155" cy="2966447"/>
            <a:chOff x="4236632" y="1676245"/>
            <a:chExt cx="2799520" cy="187935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8BA8843-024A-4656-B7A6-EB792BD6191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0636" r="13636" b="9000"/>
            <a:stretch/>
          </p:blipFill>
          <p:spPr>
            <a:xfrm>
              <a:off x="4827527" y="2063907"/>
              <a:ext cx="2124154" cy="988291"/>
            </a:xfrm>
            <a:prstGeom prst="rect">
              <a:avLst/>
            </a:prstGeom>
          </p:spPr>
        </p:pic>
        <p:sp>
          <p:nvSpPr>
            <p:cNvPr id="6" name="Arrow: Down 5">
              <a:extLst>
                <a:ext uri="{FF2B5EF4-FFF2-40B4-BE49-F238E27FC236}">
                  <a16:creationId xmlns:a16="http://schemas.microsoft.com/office/drawing/2014/main" id="{12326399-5598-4A9B-AAA7-E3BC6711E354}"/>
                </a:ext>
              </a:extLst>
            </p:cNvPr>
            <p:cNvSpPr/>
            <p:nvPr/>
          </p:nvSpPr>
          <p:spPr>
            <a:xfrm>
              <a:off x="5678590" y="2942937"/>
              <a:ext cx="212436" cy="34174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D7197DD-FAC9-4DA3-8EF1-7A28181524B2}"/>
                </a:ext>
              </a:extLst>
            </p:cNvPr>
            <p:cNvSpPr txBox="1"/>
            <p:nvPr/>
          </p:nvSpPr>
          <p:spPr>
            <a:xfrm>
              <a:off x="5273133" y="3186266"/>
              <a:ext cx="9921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GRAVITY</a:t>
              </a:r>
              <a:endParaRPr lang="en-GB" dirty="0"/>
            </a:p>
          </p:txBody>
        </p:sp>
        <p:sp>
          <p:nvSpPr>
            <p:cNvPr id="8" name="Arrow: Down 7">
              <a:extLst>
                <a:ext uri="{FF2B5EF4-FFF2-40B4-BE49-F238E27FC236}">
                  <a16:creationId xmlns:a16="http://schemas.microsoft.com/office/drawing/2014/main" id="{A7030E82-92B9-4041-AA97-C6DDD19EEFFF}"/>
                </a:ext>
              </a:extLst>
            </p:cNvPr>
            <p:cNvSpPr/>
            <p:nvPr/>
          </p:nvSpPr>
          <p:spPr>
            <a:xfrm rot="14604399">
              <a:off x="6537582" y="2192914"/>
              <a:ext cx="212436" cy="341745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CD19C9B-454C-44A8-BAA6-852B86BE88DD}"/>
                </a:ext>
              </a:extLst>
            </p:cNvPr>
            <p:cNvSpPr txBox="1"/>
            <p:nvPr/>
          </p:nvSpPr>
          <p:spPr>
            <a:xfrm rot="19957332">
              <a:off x="6306529" y="1970048"/>
              <a:ext cx="7296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DRAG</a:t>
              </a:r>
              <a:endParaRPr lang="en-GB" dirty="0"/>
            </a:p>
          </p:txBody>
        </p:sp>
        <p:sp>
          <p:nvSpPr>
            <p:cNvPr id="10" name="Arrow: Down 9">
              <a:extLst>
                <a:ext uri="{FF2B5EF4-FFF2-40B4-BE49-F238E27FC236}">
                  <a16:creationId xmlns:a16="http://schemas.microsoft.com/office/drawing/2014/main" id="{945E5116-78EE-47E9-A9EF-8FF85C79DFC5}"/>
                </a:ext>
              </a:extLst>
            </p:cNvPr>
            <p:cNvSpPr/>
            <p:nvPr/>
          </p:nvSpPr>
          <p:spPr>
            <a:xfrm rot="10800000">
              <a:off x="5677168" y="1914820"/>
              <a:ext cx="212436" cy="341745"/>
            </a:xfrm>
            <a:prstGeom prst="down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50974A5-16E0-426F-AF19-C968F2E8A4B5}"/>
                </a:ext>
              </a:extLst>
            </p:cNvPr>
            <p:cNvSpPr txBox="1"/>
            <p:nvPr/>
          </p:nvSpPr>
          <p:spPr>
            <a:xfrm>
              <a:off x="5611942" y="1676245"/>
              <a:ext cx="5581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LIFT</a:t>
              </a:r>
              <a:endParaRPr lang="en-GB" dirty="0"/>
            </a:p>
          </p:txBody>
        </p:sp>
        <p:sp>
          <p:nvSpPr>
            <p:cNvPr id="12" name="Arrow: Down 11">
              <a:extLst>
                <a:ext uri="{FF2B5EF4-FFF2-40B4-BE49-F238E27FC236}">
                  <a16:creationId xmlns:a16="http://schemas.microsoft.com/office/drawing/2014/main" id="{BF6FC4A2-F6D7-4A1E-92BB-F9D4BC5421C4}"/>
                </a:ext>
              </a:extLst>
            </p:cNvPr>
            <p:cNvSpPr/>
            <p:nvPr/>
          </p:nvSpPr>
          <p:spPr>
            <a:xfrm rot="4352166">
              <a:off x="4511717" y="2936737"/>
              <a:ext cx="212436" cy="341745"/>
            </a:xfrm>
            <a:prstGeom prst="down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6BB7605-AD2D-405D-ACA6-306B81121D32}"/>
                </a:ext>
              </a:extLst>
            </p:cNvPr>
            <p:cNvSpPr txBox="1"/>
            <p:nvPr/>
          </p:nvSpPr>
          <p:spPr>
            <a:xfrm rot="20647548">
              <a:off x="4236632" y="2744366"/>
              <a:ext cx="930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THRUST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866807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66B8B-5553-4A74-8948-39987F393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Step 1 - Lets fold!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BCFF82B-5648-49B1-B29D-3F60229A21E2}"/>
              </a:ext>
            </a:extLst>
          </p:cNvPr>
          <p:cNvGrpSpPr/>
          <p:nvPr/>
        </p:nvGrpSpPr>
        <p:grpSpPr>
          <a:xfrm>
            <a:off x="4259591" y="2125659"/>
            <a:ext cx="4255759" cy="3073065"/>
            <a:chOff x="380172" y="2471705"/>
            <a:chExt cx="3386796" cy="2126974"/>
          </a:xfrm>
        </p:grpSpPr>
        <p:pic>
          <p:nvPicPr>
            <p:cNvPr id="5" name="Picture 4" descr="A person holding a piece of paper&#10;&#10;Description automatically generated with medium confidence">
              <a:extLst>
                <a:ext uri="{FF2B5EF4-FFF2-40B4-BE49-F238E27FC236}">
                  <a16:creationId xmlns:a16="http://schemas.microsoft.com/office/drawing/2014/main" id="{6A69D1B5-D8D6-45C4-92EC-F9AD1FC839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4927" r="27971"/>
            <a:stretch/>
          </p:blipFill>
          <p:spPr>
            <a:xfrm rot="5400000">
              <a:off x="1010083" y="1841794"/>
              <a:ext cx="2126974" cy="3386796"/>
            </a:xfrm>
            <a:prstGeom prst="rect">
              <a:avLst/>
            </a:prstGeom>
          </p:spPr>
        </p:pic>
        <p:sp>
          <p:nvSpPr>
            <p:cNvPr id="7" name="Arrow: Up 6">
              <a:extLst>
                <a:ext uri="{FF2B5EF4-FFF2-40B4-BE49-F238E27FC236}">
                  <a16:creationId xmlns:a16="http://schemas.microsoft.com/office/drawing/2014/main" id="{3D94BBB0-1065-4A01-A886-2F79B4B3E83E}"/>
                </a:ext>
              </a:extLst>
            </p:cNvPr>
            <p:cNvSpPr/>
            <p:nvPr/>
          </p:nvSpPr>
          <p:spPr>
            <a:xfrm>
              <a:off x="1949331" y="3712720"/>
              <a:ext cx="248478" cy="357809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573520A-021F-470C-8781-204642E65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67" y="1976074"/>
            <a:ext cx="3366432" cy="3754899"/>
          </a:xfrm>
        </p:spPr>
        <p:txBody>
          <a:bodyPr/>
          <a:lstStyle/>
          <a:p>
            <a:r>
              <a:rPr lang="en-US" dirty="0"/>
              <a:t>Follow the numerical order </a:t>
            </a:r>
          </a:p>
          <a:p>
            <a:r>
              <a:rPr lang="en-GB" dirty="0"/>
              <a:t>Fold and hide each number</a:t>
            </a:r>
          </a:p>
          <a:p>
            <a:r>
              <a:rPr lang="en-GB" dirty="0"/>
              <a:t>Take your time </a:t>
            </a:r>
          </a:p>
          <a:p>
            <a:r>
              <a:rPr lang="en-GB" dirty="0"/>
              <a:t>Make sure the creases are flat</a:t>
            </a:r>
          </a:p>
        </p:txBody>
      </p:sp>
    </p:spTree>
    <p:extLst>
      <p:ext uri="{BB962C8B-B14F-4D97-AF65-F5344CB8AC3E}">
        <p14:creationId xmlns:p14="http://schemas.microsoft.com/office/powerpoint/2010/main" val="3417361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66B8B-5553-4A74-8948-39987F393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Step 2 – Fold 2 and 3 </a:t>
            </a:r>
          </a:p>
        </p:txBody>
      </p:sp>
      <p:pic>
        <p:nvPicPr>
          <p:cNvPr id="10" name="Picture 9" descr="A picture containing chart&#10;&#10;Description automatically generated">
            <a:extLst>
              <a:ext uri="{FF2B5EF4-FFF2-40B4-BE49-F238E27FC236}">
                <a16:creationId xmlns:a16="http://schemas.microsoft.com/office/drawing/2014/main" id="{3C1D9EBB-04AB-4AD7-B0CA-1AC962960CF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702" t="2573" r="36611" b="3616"/>
          <a:stretch/>
        </p:blipFill>
        <p:spPr>
          <a:xfrm rot="5400000">
            <a:off x="1724522" y="945343"/>
            <a:ext cx="1477791" cy="389614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AFEF68E-EE78-44A1-9361-A4AF556B535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9474" r="30000" b="12125"/>
          <a:stretch/>
        </p:blipFill>
        <p:spPr>
          <a:xfrm rot="5400000">
            <a:off x="5716236" y="1686588"/>
            <a:ext cx="1494366" cy="2430226"/>
          </a:xfrm>
          <a:prstGeom prst="rect">
            <a:avLst/>
          </a:prstGeom>
        </p:spPr>
      </p:pic>
      <p:pic>
        <p:nvPicPr>
          <p:cNvPr id="14" name="Picture 13" descr="Chart&#10;&#10;Description automatically generated">
            <a:extLst>
              <a:ext uri="{FF2B5EF4-FFF2-40B4-BE49-F238E27FC236}">
                <a16:creationId xmlns:a16="http://schemas.microsoft.com/office/drawing/2014/main" id="{BA01479F-28C7-4B3D-83F0-5D524484ACB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073" t="2850" r="32318" b="3430"/>
          <a:stretch/>
        </p:blipFill>
        <p:spPr>
          <a:xfrm rot="5400000">
            <a:off x="1559674" y="2742535"/>
            <a:ext cx="1807488" cy="389614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3C73077-E562-4B20-A6FF-FE7A9C995AC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9663" t="8452" r="33669" b="21236"/>
          <a:stretch/>
        </p:blipFill>
        <p:spPr>
          <a:xfrm rot="5400000">
            <a:off x="5618502" y="3612133"/>
            <a:ext cx="1689834" cy="243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99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66B8B-5553-4A74-8948-39987F393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Step 3 – Fold 4 and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ADEA11-49F3-42A5-A626-B4415E193D7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3669" t="3058" r="33669" b="6055"/>
          <a:stretch/>
        </p:blipFill>
        <p:spPr>
          <a:xfrm rot="5400000">
            <a:off x="1432610" y="1847762"/>
            <a:ext cx="1860895" cy="38836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6E8EB08-2709-413F-9B42-0555FE979EA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415" t="12247" r="39626"/>
          <a:stretch/>
        </p:blipFill>
        <p:spPr>
          <a:xfrm rot="5400000">
            <a:off x="5808513" y="1805781"/>
            <a:ext cx="1944858" cy="388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428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66B8B-5553-4A74-8948-39987F393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Step 4 – Fold 6 and 7</a:t>
            </a:r>
          </a:p>
        </p:txBody>
      </p:sp>
      <p:pic>
        <p:nvPicPr>
          <p:cNvPr id="7" name="Picture 6" descr="Calendar&#10;&#10;Description automatically generated with medium confidence">
            <a:extLst>
              <a:ext uri="{FF2B5EF4-FFF2-40B4-BE49-F238E27FC236}">
                <a16:creationId xmlns:a16="http://schemas.microsoft.com/office/drawing/2014/main" id="{E64DBB11-D941-48F2-BFAE-62A433534CA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8464" t="8053" r="41723"/>
          <a:stretch/>
        </p:blipFill>
        <p:spPr>
          <a:xfrm rot="5400000">
            <a:off x="1342383" y="1513835"/>
            <a:ext cx="2044557" cy="4729323"/>
          </a:xfrm>
          <a:prstGeom prst="rect">
            <a:avLst/>
          </a:prstGeom>
        </p:spPr>
      </p:pic>
      <p:pic>
        <p:nvPicPr>
          <p:cNvPr id="10" name="Picture 9" descr="A picture containing text, green&#10;&#10;Description automatically generated">
            <a:extLst>
              <a:ext uri="{FF2B5EF4-FFF2-40B4-BE49-F238E27FC236}">
                <a16:creationId xmlns:a16="http://schemas.microsoft.com/office/drawing/2014/main" id="{03FE111D-BF61-4E7E-9587-34EE6131EE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0561" r="35317" b="8053"/>
          <a:stretch/>
        </p:blipFill>
        <p:spPr>
          <a:xfrm rot="5400000">
            <a:off x="5943281" y="1884347"/>
            <a:ext cx="2044557" cy="4132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99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66B8B-5553-4A74-8948-39987F393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Step 5 – Ready to fly!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6ACA526-6970-497D-AA6E-FE8499622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288" r="3857" b="23583"/>
          <a:stretch/>
        </p:blipFill>
        <p:spPr>
          <a:xfrm>
            <a:off x="1143000" y="2309018"/>
            <a:ext cx="6593440" cy="2938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322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66B8B-5553-4A74-8948-39987F393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Step 6 – Testing</a:t>
            </a:r>
          </a:p>
        </p:txBody>
      </p:sp>
      <p:pic>
        <p:nvPicPr>
          <p:cNvPr id="4" name="Picture 3" descr="Shape&#10;&#10;Description automatically generated">
            <a:extLst>
              <a:ext uri="{FF2B5EF4-FFF2-40B4-BE49-F238E27FC236}">
                <a16:creationId xmlns:a16="http://schemas.microsoft.com/office/drawing/2014/main" id="{B7D170AF-D42C-4764-8168-BA2D34440A1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2540" y="1316906"/>
            <a:ext cx="2929527" cy="25908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B2ECB0F-979E-4FE8-AC9B-207CA4908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66" y="2084439"/>
            <a:ext cx="6040515" cy="3646534"/>
          </a:xfrm>
        </p:spPr>
        <p:txBody>
          <a:bodyPr>
            <a:normAutofit/>
          </a:bodyPr>
          <a:lstStyle/>
          <a:p>
            <a:r>
              <a:rPr lang="en-US" dirty="0"/>
              <a:t>If you throw the aeroplane hard and fast (this is thrust) what happens?</a:t>
            </a:r>
          </a:p>
          <a:p>
            <a:r>
              <a:rPr lang="en-GB" dirty="0"/>
              <a:t>If you throw the aeroplane gently, how does the flight differ?</a:t>
            </a:r>
          </a:p>
          <a:p>
            <a:r>
              <a:rPr lang="en-GB" dirty="0"/>
              <a:t>How far does the aeroplane fly?</a:t>
            </a:r>
          </a:p>
          <a:p>
            <a:r>
              <a:rPr lang="en-GB" dirty="0"/>
              <a:t>How long (in time) before the aeroplane lands on the ground?</a:t>
            </a:r>
          </a:p>
        </p:txBody>
      </p:sp>
    </p:spTree>
    <p:extLst>
      <p:ext uri="{BB962C8B-B14F-4D97-AF65-F5344CB8AC3E}">
        <p14:creationId xmlns:p14="http://schemas.microsoft.com/office/powerpoint/2010/main" val="1231132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171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Paper aeroplane design</vt:lpstr>
      <vt:lpstr>Aerodynamics</vt:lpstr>
      <vt:lpstr>Step 1 - Lets fold! </vt:lpstr>
      <vt:lpstr>Step 2 – Fold 2 and 3 </vt:lpstr>
      <vt:lpstr>Step 3 – Fold 4 and 5</vt:lpstr>
      <vt:lpstr>Step 4 – Fold 6 and 7</vt:lpstr>
      <vt:lpstr>Step 5 – Ready to fly!</vt:lpstr>
      <vt:lpstr>Step 6 – Testing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Attainment in Education Ltd</dc:creator>
  <cp:lastModifiedBy>Margerison-Smith,Holly</cp:lastModifiedBy>
  <cp:revision>43</cp:revision>
  <dcterms:created xsi:type="dcterms:W3CDTF">2017-06-28T15:11:57Z</dcterms:created>
  <dcterms:modified xsi:type="dcterms:W3CDTF">2021-04-30T13:23:47Z</dcterms:modified>
</cp:coreProperties>
</file>