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8"/>
  </p:notesMasterIdLst>
  <p:sldIdLst>
    <p:sldId id="260" r:id="rId2"/>
    <p:sldId id="263" r:id="rId3"/>
    <p:sldId id="261" r:id="rId4"/>
    <p:sldId id="262" r:id="rId5"/>
    <p:sldId id="259" r:id="rId6"/>
    <p:sldId id="264"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88"/>
    <p:restoredTop sz="84664" autoAdjust="0"/>
  </p:normalViewPr>
  <p:slideViewPr>
    <p:cSldViewPr snapToGrid="0" snapToObjects="1">
      <p:cViewPr varScale="1">
        <p:scale>
          <a:sx n="80" d="100"/>
          <a:sy n="80" d="100"/>
        </p:scale>
        <p:origin x="90" y="21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051A310-D576-4A12-89A3-DDFDE7E19666}" type="datetimeFigureOut">
              <a:rPr lang="en-GB" smtClean="0"/>
              <a:t>28/04/2021</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2A46C14-2E4A-45E4-8C32-B64B1358EB1E}" type="slidenum">
              <a:rPr lang="en-GB" smtClean="0"/>
              <a:t>‹#›</a:t>
            </a:fld>
            <a:endParaRPr lang="en-GB" dirty="0"/>
          </a:p>
        </p:txBody>
      </p:sp>
    </p:spTree>
    <p:extLst>
      <p:ext uri="{BB962C8B-B14F-4D97-AF65-F5344CB8AC3E}">
        <p14:creationId xmlns:p14="http://schemas.microsoft.com/office/powerpoint/2010/main" val="1448712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with learners the purpose of sunglasses. For example, their functional purpose (e.g. to protect eyes from the effects of the sun, make vision easier in sunny conditions) and aesthetic purpose (e.g. fashion, style, use of shape and colour). What might the requirements/purpose of sunglasses be in the future? How could they be improved in terms of their functionality, aesthetics and sustainability?</a:t>
            </a:r>
          </a:p>
        </p:txBody>
      </p:sp>
      <p:sp>
        <p:nvSpPr>
          <p:cNvPr id="4" name="Slide Number Placeholder 3"/>
          <p:cNvSpPr>
            <a:spLocks noGrp="1"/>
          </p:cNvSpPr>
          <p:nvPr>
            <p:ph type="sldNum" sz="quarter" idx="5"/>
          </p:nvPr>
        </p:nvSpPr>
        <p:spPr/>
        <p:txBody>
          <a:bodyPr/>
          <a:lstStyle/>
          <a:p>
            <a:fld id="{B2A46C14-2E4A-45E4-8C32-B64B1358EB1E}" type="slidenum">
              <a:rPr lang="en-GB" smtClean="0"/>
              <a:t>2</a:t>
            </a:fld>
            <a:endParaRPr lang="en-GB" dirty="0"/>
          </a:p>
        </p:txBody>
      </p:sp>
    </p:spTree>
    <p:extLst>
      <p:ext uri="{BB962C8B-B14F-4D97-AF65-F5344CB8AC3E}">
        <p14:creationId xmlns:p14="http://schemas.microsoft.com/office/powerpoint/2010/main" val="2313058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design must meet the needs of the design brief and criteria shown on the following slide. Learners should sketch their ideas and annotate them to show how they meet these requirements. Encourage them to be creative!</a:t>
            </a:r>
          </a:p>
        </p:txBody>
      </p:sp>
      <p:sp>
        <p:nvSpPr>
          <p:cNvPr id="4" name="Slide Number Placeholder 3"/>
          <p:cNvSpPr>
            <a:spLocks noGrp="1"/>
          </p:cNvSpPr>
          <p:nvPr>
            <p:ph type="sldNum" sz="quarter" idx="5"/>
          </p:nvPr>
        </p:nvSpPr>
        <p:spPr/>
        <p:txBody>
          <a:bodyPr/>
          <a:lstStyle/>
          <a:p>
            <a:fld id="{B2A46C14-2E4A-45E4-8C32-B64B1358EB1E}" type="slidenum">
              <a:rPr lang="en-GB" smtClean="0"/>
              <a:t>3</a:t>
            </a:fld>
            <a:endParaRPr lang="en-GB" dirty="0"/>
          </a:p>
        </p:txBody>
      </p:sp>
    </p:spTree>
    <p:extLst>
      <p:ext uri="{BB962C8B-B14F-4D97-AF65-F5344CB8AC3E}">
        <p14:creationId xmlns:p14="http://schemas.microsoft.com/office/powerpoint/2010/main" val="14902532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Discuss the design criteria with learners and the meaning of the key terms. Augmented reality is the use of technology to enhance the viewing experience with computer generated information. For example, information about different shops and their products when walking down a high street, or the destinations and departure times of trains at each platform of a station. As young adults often see sunglasses as a fashion accessory it is important that the aesthetics are considered in addition to the functional requirements. Discuss the issues surrounding plastic waste and the importance of reducing this.</a:t>
            </a:r>
          </a:p>
        </p:txBody>
      </p:sp>
      <p:sp>
        <p:nvSpPr>
          <p:cNvPr id="4" name="Slide Number Placeholder 3"/>
          <p:cNvSpPr>
            <a:spLocks noGrp="1"/>
          </p:cNvSpPr>
          <p:nvPr>
            <p:ph type="sldNum" sz="quarter" idx="5"/>
          </p:nvPr>
        </p:nvSpPr>
        <p:spPr/>
        <p:txBody>
          <a:bodyPr/>
          <a:lstStyle/>
          <a:p>
            <a:fld id="{B2A46C14-2E4A-45E4-8C32-B64B1358EB1E}" type="slidenum">
              <a:rPr lang="en-GB" smtClean="0"/>
              <a:t>4</a:t>
            </a:fld>
            <a:endParaRPr lang="en-GB" dirty="0"/>
          </a:p>
        </p:txBody>
      </p:sp>
    </p:spTree>
    <p:extLst>
      <p:ext uri="{BB962C8B-B14F-4D97-AF65-F5344CB8AC3E}">
        <p14:creationId xmlns:p14="http://schemas.microsoft.com/office/powerpoint/2010/main" val="13734511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slide can be handed out for learners to use when producing their design, or they can use blank paper. They must annotate their design to show how it meets the needs of the design brief and design criteria. As an extension they could make a model of their design, or create a more detailed design specification with additional criteria that must be taken into account within the design. If learners have access to CAD software they could use this to produce a 3D model of their design.</a:t>
            </a:r>
          </a:p>
        </p:txBody>
      </p:sp>
      <p:sp>
        <p:nvSpPr>
          <p:cNvPr id="4" name="Slide Number Placeholder 3"/>
          <p:cNvSpPr>
            <a:spLocks noGrp="1"/>
          </p:cNvSpPr>
          <p:nvPr>
            <p:ph type="sldNum" sz="quarter" idx="5"/>
          </p:nvPr>
        </p:nvSpPr>
        <p:spPr/>
        <p:txBody>
          <a:bodyPr/>
          <a:lstStyle/>
          <a:p>
            <a:fld id="{B2A46C14-2E4A-45E4-8C32-B64B1358EB1E}" type="slidenum">
              <a:rPr lang="en-GB" smtClean="0"/>
              <a:t>5</a:t>
            </a:fld>
            <a:endParaRPr lang="en-GB" dirty="0"/>
          </a:p>
        </p:txBody>
      </p:sp>
    </p:spTree>
    <p:extLst>
      <p:ext uri="{BB962C8B-B14F-4D97-AF65-F5344CB8AC3E}">
        <p14:creationId xmlns:p14="http://schemas.microsoft.com/office/powerpoint/2010/main" val="37821203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is an example of an annotated sketch of a design with supporting notes.</a:t>
            </a:r>
          </a:p>
        </p:txBody>
      </p:sp>
      <p:sp>
        <p:nvSpPr>
          <p:cNvPr id="4" name="Slide Number Placeholder 3"/>
          <p:cNvSpPr>
            <a:spLocks noGrp="1"/>
          </p:cNvSpPr>
          <p:nvPr>
            <p:ph type="sldNum" sz="quarter" idx="5"/>
          </p:nvPr>
        </p:nvSpPr>
        <p:spPr/>
        <p:txBody>
          <a:bodyPr/>
          <a:lstStyle/>
          <a:p>
            <a:fld id="{B2A46C14-2E4A-45E4-8C32-B64B1358EB1E}" type="slidenum">
              <a:rPr lang="en-GB" smtClean="0"/>
              <a:t>6</a:t>
            </a:fld>
            <a:endParaRPr lang="en-GB" dirty="0"/>
          </a:p>
        </p:txBody>
      </p:sp>
    </p:spTree>
    <p:extLst>
      <p:ext uri="{BB962C8B-B14F-4D97-AF65-F5344CB8AC3E}">
        <p14:creationId xmlns:p14="http://schemas.microsoft.com/office/powerpoint/2010/main" val="356730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2050983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Vertical Text Placeholder 2"/>
          <p:cNvSpPr>
            <a:spLocks noGrp="1"/>
          </p:cNvSpPr>
          <p:nvPr>
            <p:ph type="body" orient="vert" idx="1"/>
          </p:nvPr>
        </p:nvSpPr>
        <p:spPr>
          <a:xfrm>
            <a:off x="628650" y="2309018"/>
            <a:ext cx="7886700" cy="3764524"/>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39327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193533"/>
            <a:ext cx="1971675" cy="468750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1193533"/>
            <a:ext cx="5800725" cy="468750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917596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8650" y="983455"/>
            <a:ext cx="7886700" cy="1325563"/>
          </a:xfrm>
        </p:spPr>
        <p:txBody>
          <a:bodyPr/>
          <a:lstStyle/>
          <a:p>
            <a:r>
              <a:rPr lang="en-US" dirty="0"/>
              <a:t>Click to edit Master title style</a:t>
            </a:r>
          </a:p>
        </p:txBody>
      </p:sp>
      <p:sp>
        <p:nvSpPr>
          <p:cNvPr id="3" name="Content Placeholder 2"/>
          <p:cNvSpPr>
            <a:spLocks noGrp="1"/>
          </p:cNvSpPr>
          <p:nvPr>
            <p:ph idx="1"/>
          </p:nvPr>
        </p:nvSpPr>
        <p:spPr>
          <a:xfrm>
            <a:off x="628650" y="2309017"/>
            <a:ext cx="7886700" cy="37548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703658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5365046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Content Placeholder 2"/>
          <p:cNvSpPr>
            <a:spLocks noGrp="1"/>
          </p:cNvSpPr>
          <p:nvPr>
            <p:ph sz="half" idx="1"/>
          </p:nvPr>
        </p:nvSpPr>
        <p:spPr>
          <a:xfrm>
            <a:off x="628650" y="2300439"/>
            <a:ext cx="3886200" cy="37827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2300439"/>
            <a:ext cx="3886200" cy="37827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4259569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012824"/>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2338387"/>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3162299"/>
            <a:ext cx="3868340" cy="29304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2338387"/>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3162299"/>
            <a:ext cx="3887391" cy="293049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1902134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990768"/>
            <a:ext cx="7886700" cy="1325563"/>
          </a:xfrm>
        </p:spPr>
        <p:txBody>
          <a:bodyPr/>
          <a:lstStyle/>
          <a:p>
            <a:r>
              <a:rPr lang="en-US" dirty="0"/>
              <a:t>Click to edit Master title style</a:t>
            </a:r>
          </a:p>
        </p:txBody>
      </p:sp>
      <p:sp>
        <p:nvSpPr>
          <p:cNvPr id="3" name="Date Placeholder 2"/>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077025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19750228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1522915"/>
            <a:ext cx="4629150" cy="456025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592888"/>
            <a:ext cx="2949178" cy="349027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554577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92688"/>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1522915"/>
            <a:ext cx="4629150" cy="4569878"/>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592888"/>
            <a:ext cx="2949178" cy="349990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lvl1pPr>
              <a:defRPr b="0" i="0">
                <a:latin typeface="Arial" panose="020B0604020202020204" pitchFamily="34" charset="0"/>
              </a:defRPr>
            </a:lvl1pPr>
          </a:lstStyle>
          <a:p>
            <a:fld id="{718077CC-A630-BB40-BCCA-DBB4138BC4E6}" type="datetimeFigureOut">
              <a:rPr lang="en-US" smtClean="0"/>
              <a:pPr/>
              <a:t>4/28/2021</a:t>
            </a:fld>
            <a:endParaRPr lang="en-US" dirty="0"/>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lvl1pPr>
              <a:defRPr b="0" i="0">
                <a:latin typeface="Arial" panose="020B0604020202020204" pitchFamily="34" charset="0"/>
              </a:defRPr>
            </a:lvl1pPr>
          </a:lstStyle>
          <a:p>
            <a:endParaRPr lang="en-US" dirty="0"/>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lvl1pPr>
              <a:defRPr b="0" i="0">
                <a:latin typeface="Arial" panose="020B0604020202020204" pitchFamily="34" charset="0"/>
              </a:defRPr>
            </a:lvl1pPr>
          </a:lstStyle>
          <a:p>
            <a:fld id="{667B8013-B29A-C740-B083-32BA12C6CAD1}" type="slidenum">
              <a:rPr lang="en-US" smtClean="0"/>
              <a:pPr/>
              <a:t>‹#›</a:t>
            </a:fld>
            <a:endParaRPr lang="en-US" dirty="0"/>
          </a:p>
        </p:txBody>
      </p:sp>
    </p:spTree>
    <p:extLst>
      <p:ext uri="{BB962C8B-B14F-4D97-AF65-F5344CB8AC3E}">
        <p14:creationId xmlns:p14="http://schemas.microsoft.com/office/powerpoint/2010/main" val="6996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724491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i="0" kern="1200">
          <a:solidFill>
            <a:schemeClr val="tx1"/>
          </a:solidFill>
          <a:latin typeface="Arial" panose="020B0604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6D823-2305-4323-A301-2997D1E6FD5E}"/>
              </a:ext>
            </a:extLst>
          </p:cNvPr>
          <p:cNvSpPr>
            <a:spLocks noGrp="1"/>
          </p:cNvSpPr>
          <p:nvPr>
            <p:ph type="ctrTitle"/>
          </p:nvPr>
        </p:nvSpPr>
        <p:spPr>
          <a:xfrm>
            <a:off x="685800" y="1122362"/>
            <a:ext cx="7772400" cy="873125"/>
          </a:xfrm>
          <a:noFill/>
        </p:spPr>
        <p:txBody>
          <a:bodyPr vert="horz" wrap="square" lIns="91440" tIns="45720" rIns="91440" bIns="45720" rtlCol="0" anchor="b">
            <a:spAutoFit/>
          </a:bodyPr>
          <a:lstStyle/>
          <a:p>
            <a:r>
              <a:rPr lang="en-GB" sz="4800" b="1" dirty="0">
                <a:solidFill>
                  <a:srgbClr val="0093D3"/>
                </a:solidFill>
                <a:latin typeface="Arial"/>
                <a:ea typeface="+mn-ea"/>
                <a:cs typeface="Arial"/>
              </a:rPr>
              <a:t>Sunglasses of the future</a:t>
            </a:r>
          </a:p>
        </p:txBody>
      </p:sp>
      <p:sp>
        <p:nvSpPr>
          <p:cNvPr id="3" name="Subtitle 2">
            <a:extLst>
              <a:ext uri="{FF2B5EF4-FFF2-40B4-BE49-F238E27FC236}">
                <a16:creationId xmlns:a16="http://schemas.microsoft.com/office/drawing/2014/main" id="{6CC992DA-F7D3-45C8-AF5B-CBA7947F91FE}"/>
              </a:ext>
            </a:extLst>
          </p:cNvPr>
          <p:cNvSpPr>
            <a:spLocks noGrp="1"/>
          </p:cNvSpPr>
          <p:nvPr>
            <p:ph type="subTitle" idx="1"/>
          </p:nvPr>
        </p:nvSpPr>
        <p:spPr>
          <a:xfrm>
            <a:off x="1301750" y="4926016"/>
            <a:ext cx="6540500" cy="827881"/>
          </a:xfrm>
        </p:spPr>
        <p:txBody>
          <a:bodyPr/>
          <a:lstStyle/>
          <a:p>
            <a:r>
              <a:rPr lang="en-GB" dirty="0"/>
              <a:t>Designing a new pair of futuristic and sustainable sunglasses</a:t>
            </a:r>
          </a:p>
        </p:txBody>
      </p:sp>
      <p:pic>
        <p:nvPicPr>
          <p:cNvPr id="1026" name="Picture 2" descr="Sun Glasses, Glasses, Dark, Red, Sunglasses, Glass">
            <a:extLst>
              <a:ext uri="{FF2B5EF4-FFF2-40B4-BE49-F238E27FC236}">
                <a16:creationId xmlns:a16="http://schemas.microsoft.com/office/drawing/2014/main" id="{9147E977-B905-40D0-AE18-72A289E83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9485" y="2550001"/>
            <a:ext cx="3585029" cy="2065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40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3FF1D-153B-47DD-9EC9-5000A8979ACC}"/>
              </a:ext>
            </a:extLst>
          </p:cNvPr>
          <p:cNvSpPr>
            <a:spLocks noGrp="1"/>
          </p:cNvSpPr>
          <p:nvPr>
            <p:ph type="title"/>
          </p:nvPr>
        </p:nvSpPr>
        <p:spPr>
          <a:xfrm>
            <a:off x="468560" y="1016508"/>
            <a:ext cx="8206879" cy="955514"/>
          </a:xfrm>
        </p:spPr>
        <p:txBody>
          <a:bodyPr>
            <a:normAutofit/>
          </a:bodyPr>
          <a:lstStyle/>
          <a:p>
            <a:pPr algn="ctr"/>
            <a:r>
              <a:rPr lang="en-GB" sz="3600" b="1" dirty="0"/>
              <a:t>What is the purpose of sunglasses?</a:t>
            </a:r>
          </a:p>
        </p:txBody>
      </p:sp>
      <p:pic>
        <p:nvPicPr>
          <p:cNvPr id="2050" name="Picture 2" descr="Sunset, Beach, Sunglasses, Sand, Summer, Shades">
            <a:extLst>
              <a:ext uri="{FF2B5EF4-FFF2-40B4-BE49-F238E27FC236}">
                <a16:creationId xmlns:a16="http://schemas.microsoft.com/office/drawing/2014/main" id="{1F45084F-6906-4019-89AE-CDD0BEA9EB9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3164" y="2027104"/>
            <a:ext cx="5337672" cy="3558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96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ACF0B-C0F4-4EF6-A0A0-21617DE0B6B1}"/>
              </a:ext>
            </a:extLst>
          </p:cNvPr>
          <p:cNvSpPr txBox="1">
            <a:spLocks/>
          </p:cNvSpPr>
          <p:nvPr/>
        </p:nvSpPr>
        <p:spPr>
          <a:xfrm>
            <a:off x="175364" y="1099120"/>
            <a:ext cx="7886700" cy="658809"/>
          </a:xfrm>
          <a:prstGeom prst="rect">
            <a:avLst/>
          </a:prstGeom>
        </p:spPr>
        <p:txBody>
          <a:bodyPr vert="horz" lIns="91440" tIns="45720" rIns="91440" bIns="45720" rtlCol="0" anchor="ctr">
            <a:noAutofit/>
          </a:bodyPr>
          <a:lstStyle>
            <a:lvl1pPr>
              <a:lnSpc>
                <a:spcPct val="90000"/>
              </a:lnSpc>
              <a:spcBef>
                <a:spcPct val="0"/>
              </a:spcBef>
              <a:buNone/>
              <a:defRPr sz="3600" b="1" i="0">
                <a:ea typeface="+mj-ea"/>
                <a:cs typeface="+mj-cs"/>
              </a:defRPr>
            </a:lvl1pPr>
          </a:lstStyle>
          <a:p>
            <a:r>
              <a:rPr lang="en-GB" dirty="0"/>
              <a:t>The design challenge</a:t>
            </a:r>
          </a:p>
        </p:txBody>
      </p:sp>
      <p:sp>
        <p:nvSpPr>
          <p:cNvPr id="3" name="Content Placeholder 2">
            <a:extLst>
              <a:ext uri="{FF2B5EF4-FFF2-40B4-BE49-F238E27FC236}">
                <a16:creationId xmlns:a16="http://schemas.microsoft.com/office/drawing/2014/main" id="{E2C1CF42-FA9E-4ECD-BC7E-F641D500ACF0}"/>
              </a:ext>
            </a:extLst>
          </p:cNvPr>
          <p:cNvSpPr txBox="1">
            <a:spLocks/>
          </p:cNvSpPr>
          <p:nvPr/>
        </p:nvSpPr>
        <p:spPr>
          <a:xfrm>
            <a:off x="2866292" y="1790981"/>
            <a:ext cx="5931346" cy="37703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b="1" dirty="0">
                <a:latin typeface="+mn-lt"/>
              </a:rPr>
              <a:t>Situation</a:t>
            </a:r>
          </a:p>
          <a:p>
            <a:r>
              <a:rPr lang="en-GB" sz="2400" dirty="0">
                <a:latin typeface="+mn-lt"/>
              </a:rPr>
              <a:t>Sunglasses protect the wearer from the potentially harmful effects of UV light from the sun. They are also seen as a stylish fashion accessory. </a:t>
            </a:r>
          </a:p>
        </p:txBody>
      </p:sp>
      <p:sp>
        <p:nvSpPr>
          <p:cNvPr id="5" name="Content Placeholder 2">
            <a:extLst>
              <a:ext uri="{FF2B5EF4-FFF2-40B4-BE49-F238E27FC236}">
                <a16:creationId xmlns:a16="http://schemas.microsoft.com/office/drawing/2014/main" id="{E363594F-6DCA-403E-8AFA-1D6752829869}"/>
              </a:ext>
            </a:extLst>
          </p:cNvPr>
          <p:cNvSpPr txBox="1">
            <a:spLocks/>
          </p:cNvSpPr>
          <p:nvPr/>
        </p:nvSpPr>
        <p:spPr>
          <a:xfrm>
            <a:off x="175364" y="4175584"/>
            <a:ext cx="8339986" cy="195884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Arial" panose="020B0604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Arial" panose="020B0604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Arial" panose="020B0604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b="1" dirty="0">
                <a:latin typeface="+mn-lt"/>
              </a:rPr>
              <a:t>Design Brief</a:t>
            </a:r>
          </a:p>
          <a:p>
            <a:r>
              <a:rPr lang="en-GB" sz="2400" dirty="0">
                <a:latin typeface="+mn-lt"/>
              </a:rPr>
              <a:t>Your task is to design a pair of sunglasses for the future. Your design must make use of new and/or future technologies. It must also be made from sustainable, plastic free materials.</a:t>
            </a:r>
          </a:p>
        </p:txBody>
      </p:sp>
      <p:pic>
        <p:nvPicPr>
          <p:cNvPr id="6" name="Picture 5" descr="A person wearing sunglasses&#10;&#10;Description automatically generated with medium confidence">
            <a:extLst>
              <a:ext uri="{FF2B5EF4-FFF2-40B4-BE49-F238E27FC236}">
                <a16:creationId xmlns:a16="http://schemas.microsoft.com/office/drawing/2014/main" id="{FD8DBCD4-5FB9-4F1E-A461-2F17ADC2E8B4}"/>
              </a:ext>
            </a:extLst>
          </p:cNvPr>
          <p:cNvPicPr>
            <a:picLocks noChangeAspect="1"/>
          </p:cNvPicPr>
          <p:nvPr/>
        </p:nvPicPr>
        <p:blipFill rotWithShape="1">
          <a:blip r:embed="rId3"/>
          <a:srcRect r="26768"/>
          <a:stretch/>
        </p:blipFill>
        <p:spPr>
          <a:xfrm>
            <a:off x="243713" y="1757929"/>
            <a:ext cx="2323641" cy="2108716"/>
          </a:xfrm>
          <a:prstGeom prst="rect">
            <a:avLst/>
          </a:prstGeom>
        </p:spPr>
      </p:pic>
    </p:spTree>
    <p:extLst>
      <p:ext uri="{BB962C8B-B14F-4D97-AF65-F5344CB8AC3E}">
        <p14:creationId xmlns:p14="http://schemas.microsoft.com/office/powerpoint/2010/main" val="36441530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40E12-7931-4A5C-8360-53DC4B2A4B41}"/>
              </a:ext>
            </a:extLst>
          </p:cNvPr>
          <p:cNvSpPr>
            <a:spLocks noGrp="1"/>
          </p:cNvSpPr>
          <p:nvPr>
            <p:ph type="title"/>
          </p:nvPr>
        </p:nvSpPr>
        <p:spPr>
          <a:xfrm>
            <a:off x="147387" y="1005344"/>
            <a:ext cx="7886700" cy="781845"/>
          </a:xfrm>
        </p:spPr>
        <p:txBody>
          <a:bodyPr>
            <a:normAutofit/>
          </a:bodyPr>
          <a:lstStyle/>
          <a:p>
            <a:r>
              <a:rPr lang="en-GB" sz="3600" b="1" dirty="0"/>
              <a:t>Specification</a:t>
            </a:r>
          </a:p>
        </p:txBody>
      </p:sp>
      <p:sp>
        <p:nvSpPr>
          <p:cNvPr id="3" name="Content Placeholder 2">
            <a:extLst>
              <a:ext uri="{FF2B5EF4-FFF2-40B4-BE49-F238E27FC236}">
                <a16:creationId xmlns:a16="http://schemas.microsoft.com/office/drawing/2014/main" id="{A560C5CB-FCB7-4EB1-AFBF-EA06BFD1D4CD}"/>
              </a:ext>
            </a:extLst>
          </p:cNvPr>
          <p:cNvSpPr>
            <a:spLocks noGrp="1"/>
          </p:cNvSpPr>
          <p:nvPr>
            <p:ph idx="1"/>
          </p:nvPr>
        </p:nvSpPr>
        <p:spPr>
          <a:xfrm>
            <a:off x="147387" y="1787189"/>
            <a:ext cx="6710614" cy="3754899"/>
          </a:xfrm>
        </p:spPr>
        <p:txBody>
          <a:bodyPr>
            <a:normAutofit/>
          </a:bodyPr>
          <a:lstStyle/>
          <a:p>
            <a:pPr marL="0" indent="0">
              <a:buNone/>
            </a:pPr>
            <a:r>
              <a:rPr lang="en-GB" sz="2400" dirty="0">
                <a:latin typeface="+mn-lt"/>
              </a:rPr>
              <a:t>Your design must meet the following </a:t>
            </a:r>
            <a:r>
              <a:rPr lang="en-GB" sz="2400" b="1" dirty="0">
                <a:latin typeface="+mn-lt"/>
              </a:rPr>
              <a:t>design criteria</a:t>
            </a:r>
            <a:r>
              <a:rPr lang="en-GB" sz="2400" dirty="0">
                <a:latin typeface="+mn-lt"/>
              </a:rPr>
              <a:t>. It must:</a:t>
            </a:r>
          </a:p>
          <a:p>
            <a:r>
              <a:rPr lang="en-GB" sz="2400" dirty="0">
                <a:latin typeface="+mn-lt"/>
              </a:rPr>
              <a:t>Protect the </a:t>
            </a:r>
            <a:r>
              <a:rPr lang="en-GB" sz="2400" b="1" dirty="0">
                <a:latin typeface="+mn-lt"/>
              </a:rPr>
              <a:t>eyes </a:t>
            </a:r>
            <a:r>
              <a:rPr lang="en-GB" sz="2400" dirty="0">
                <a:latin typeface="+mn-lt"/>
              </a:rPr>
              <a:t>from harmful effects of </a:t>
            </a:r>
            <a:r>
              <a:rPr lang="en-GB" sz="2400" b="1" dirty="0">
                <a:latin typeface="+mn-lt"/>
              </a:rPr>
              <a:t>UV light </a:t>
            </a:r>
            <a:r>
              <a:rPr lang="en-GB" sz="2400" dirty="0">
                <a:latin typeface="+mn-lt"/>
              </a:rPr>
              <a:t>from the sun</a:t>
            </a:r>
          </a:p>
          <a:p>
            <a:r>
              <a:rPr lang="en-GB" sz="2400" dirty="0">
                <a:latin typeface="+mn-lt"/>
              </a:rPr>
              <a:t>Be made from </a:t>
            </a:r>
            <a:r>
              <a:rPr lang="en-GB" sz="2400" b="1" dirty="0">
                <a:latin typeface="+mn-lt"/>
              </a:rPr>
              <a:t>plastic free</a:t>
            </a:r>
            <a:r>
              <a:rPr lang="en-GB" sz="2400" dirty="0">
                <a:latin typeface="+mn-lt"/>
              </a:rPr>
              <a:t>, sustainable materials </a:t>
            </a:r>
          </a:p>
          <a:p>
            <a:r>
              <a:rPr lang="en-GB" sz="2400" dirty="0">
                <a:latin typeface="+mn-lt"/>
              </a:rPr>
              <a:t>Make use of </a:t>
            </a:r>
            <a:r>
              <a:rPr lang="en-GB" sz="2400" b="1" dirty="0">
                <a:latin typeface="+mn-lt"/>
              </a:rPr>
              <a:t>augmented reality </a:t>
            </a:r>
            <a:r>
              <a:rPr lang="en-GB" sz="2400" dirty="0">
                <a:latin typeface="+mn-lt"/>
              </a:rPr>
              <a:t>and other </a:t>
            </a:r>
            <a:r>
              <a:rPr lang="en-GB" sz="2400" b="1" dirty="0">
                <a:latin typeface="+mn-lt"/>
              </a:rPr>
              <a:t>new technologies</a:t>
            </a:r>
          </a:p>
          <a:p>
            <a:r>
              <a:rPr lang="en-GB" sz="2400" dirty="0">
                <a:latin typeface="+mn-lt"/>
              </a:rPr>
              <a:t>Be </a:t>
            </a:r>
            <a:r>
              <a:rPr lang="en-GB" sz="2400" b="1" dirty="0">
                <a:latin typeface="+mn-lt"/>
              </a:rPr>
              <a:t>aesthetically pleasing </a:t>
            </a:r>
            <a:r>
              <a:rPr lang="en-GB" sz="2400" dirty="0">
                <a:latin typeface="+mn-lt"/>
              </a:rPr>
              <a:t>to young professional adults</a:t>
            </a:r>
          </a:p>
        </p:txBody>
      </p:sp>
      <p:pic>
        <p:nvPicPr>
          <p:cNvPr id="5" name="Picture 4" descr="Logo&#10;&#10;Description automatically generated">
            <a:extLst>
              <a:ext uri="{FF2B5EF4-FFF2-40B4-BE49-F238E27FC236}">
                <a16:creationId xmlns:a16="http://schemas.microsoft.com/office/drawing/2014/main" id="{65BE325A-DC82-48D1-AC90-C4B46A6C76E7}"/>
              </a:ext>
            </a:extLst>
          </p:cNvPr>
          <p:cNvPicPr>
            <a:picLocks noChangeAspect="1"/>
          </p:cNvPicPr>
          <p:nvPr/>
        </p:nvPicPr>
        <p:blipFill>
          <a:blip r:embed="rId3"/>
          <a:stretch>
            <a:fillRect/>
          </a:stretch>
        </p:blipFill>
        <p:spPr>
          <a:xfrm>
            <a:off x="6725112" y="1337843"/>
            <a:ext cx="2271501" cy="2271501"/>
          </a:xfrm>
          <a:prstGeom prst="rect">
            <a:avLst/>
          </a:prstGeom>
        </p:spPr>
      </p:pic>
      <p:pic>
        <p:nvPicPr>
          <p:cNvPr id="9" name="Picture 8" descr="Icon&#10;&#10;Description automatically generated">
            <a:extLst>
              <a:ext uri="{FF2B5EF4-FFF2-40B4-BE49-F238E27FC236}">
                <a16:creationId xmlns:a16="http://schemas.microsoft.com/office/drawing/2014/main" id="{D6F2FE05-FCDF-4FE9-A304-C566A05B659B}"/>
              </a:ext>
            </a:extLst>
          </p:cNvPr>
          <p:cNvPicPr>
            <a:picLocks noChangeAspect="1"/>
          </p:cNvPicPr>
          <p:nvPr/>
        </p:nvPicPr>
        <p:blipFill>
          <a:blip r:embed="rId4"/>
          <a:stretch>
            <a:fillRect/>
          </a:stretch>
        </p:blipFill>
        <p:spPr>
          <a:xfrm>
            <a:off x="7035652" y="3745207"/>
            <a:ext cx="1783309" cy="1774950"/>
          </a:xfrm>
          <a:prstGeom prst="rect">
            <a:avLst/>
          </a:prstGeom>
        </p:spPr>
      </p:pic>
    </p:spTree>
    <p:extLst>
      <p:ext uri="{BB962C8B-B14F-4D97-AF65-F5344CB8AC3E}">
        <p14:creationId xmlns:p14="http://schemas.microsoft.com/office/powerpoint/2010/main" val="14681792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9BAF6BF4-9918-4FBF-A7ED-6A7D98F40E83}"/>
              </a:ext>
            </a:extLst>
          </p:cNvPr>
          <p:cNvSpPr txBox="1">
            <a:spLocks/>
          </p:cNvSpPr>
          <p:nvPr/>
        </p:nvSpPr>
        <p:spPr>
          <a:xfrm>
            <a:off x="467544" y="114859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GB" sz="2400" b="1" dirty="0">
                <a:latin typeface="Arial" panose="020B0604020202020204" pitchFamily="34" charset="0"/>
                <a:cs typeface="Arial" panose="020B0604020202020204" pitchFamily="34" charset="0"/>
              </a:rPr>
              <a:t>Future Sunglasses Design</a:t>
            </a:r>
          </a:p>
        </p:txBody>
      </p:sp>
      <p:sp>
        <p:nvSpPr>
          <p:cNvPr id="5" name="Rectangle 4">
            <a:extLst>
              <a:ext uri="{FF2B5EF4-FFF2-40B4-BE49-F238E27FC236}">
                <a16:creationId xmlns:a16="http://schemas.microsoft.com/office/drawing/2014/main" id="{85244452-ED7B-4BAA-8950-6CE91FDA56FF}"/>
              </a:ext>
            </a:extLst>
          </p:cNvPr>
          <p:cNvSpPr/>
          <p:nvPr/>
        </p:nvSpPr>
        <p:spPr>
          <a:xfrm>
            <a:off x="251520" y="1724662"/>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6" name="TextBox 5">
            <a:extLst>
              <a:ext uri="{FF2B5EF4-FFF2-40B4-BE49-F238E27FC236}">
                <a16:creationId xmlns:a16="http://schemas.microsoft.com/office/drawing/2014/main" id="{B51D9FDC-791F-49CC-B19F-6206F163CDD5}"/>
              </a:ext>
            </a:extLst>
          </p:cNvPr>
          <p:cNvSpPr txBox="1"/>
          <p:nvPr/>
        </p:nvSpPr>
        <p:spPr>
          <a:xfrm>
            <a:off x="282552" y="1774926"/>
            <a:ext cx="7889847"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Use this space to sketch your idea for your product.</a:t>
            </a:r>
          </a:p>
          <a:p>
            <a:r>
              <a:rPr lang="en-GB" sz="1200" dirty="0">
                <a:latin typeface="Arial" panose="020B0604020202020204" pitchFamily="34" charset="0"/>
                <a:cs typeface="Arial" panose="020B0604020202020204" pitchFamily="34" charset="0"/>
              </a:rPr>
              <a:t>Don’t forget to annotate your design to show how it meets the design criteria!</a:t>
            </a:r>
          </a:p>
        </p:txBody>
      </p:sp>
      <p:sp>
        <p:nvSpPr>
          <p:cNvPr id="7" name="Rectangle 6">
            <a:extLst>
              <a:ext uri="{FF2B5EF4-FFF2-40B4-BE49-F238E27FC236}">
                <a16:creationId xmlns:a16="http://schemas.microsoft.com/office/drawing/2014/main" id="{08D6221C-073C-400A-8CB2-D3135DF3217C}"/>
              </a:ext>
            </a:extLst>
          </p:cNvPr>
          <p:cNvSpPr/>
          <p:nvPr/>
        </p:nvSpPr>
        <p:spPr>
          <a:xfrm>
            <a:off x="6444207" y="1868678"/>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8" name="TextBox 7">
            <a:extLst>
              <a:ext uri="{FF2B5EF4-FFF2-40B4-BE49-F238E27FC236}">
                <a16:creationId xmlns:a16="http://schemas.microsoft.com/office/drawing/2014/main" id="{AE27A682-49EE-4082-9DDC-D08DFD8C908B}"/>
              </a:ext>
            </a:extLst>
          </p:cNvPr>
          <p:cNvSpPr txBox="1"/>
          <p:nvPr/>
        </p:nvSpPr>
        <p:spPr>
          <a:xfrm>
            <a:off x="6444208" y="1882650"/>
            <a:ext cx="2232248" cy="276999"/>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Notes about design:</a:t>
            </a:r>
          </a:p>
        </p:txBody>
      </p:sp>
    </p:spTree>
    <p:extLst>
      <p:ext uri="{BB962C8B-B14F-4D97-AF65-F5344CB8AC3E}">
        <p14:creationId xmlns:p14="http://schemas.microsoft.com/office/powerpoint/2010/main" val="2614606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6F7BBB77-6808-4640-BA97-B23858EB2C70}"/>
              </a:ext>
            </a:extLst>
          </p:cNvPr>
          <p:cNvSpPr txBox="1">
            <a:spLocks/>
          </p:cNvSpPr>
          <p:nvPr/>
        </p:nvSpPr>
        <p:spPr>
          <a:xfrm>
            <a:off x="467544" y="1148598"/>
            <a:ext cx="8229600" cy="1143000"/>
          </a:xfrm>
          <a:prstGeom prst="rect">
            <a:avLst/>
          </a:prstGeom>
        </p:spPr>
        <p:txBody>
          <a:bodyPr/>
          <a:lstStyle>
            <a:lvl1pPr algn="ctr" defTabSz="457200" rtl="0" eaLnBrk="1" fontAlgn="base" hangingPunct="1">
              <a:spcBef>
                <a:spcPct val="0"/>
              </a:spcBef>
              <a:spcAft>
                <a:spcPct val="0"/>
              </a:spcAft>
              <a:defRPr sz="4400" kern="1200">
                <a:solidFill>
                  <a:schemeClr val="tx1"/>
                </a:solidFill>
                <a:latin typeface="+mj-lt"/>
                <a:ea typeface="+mj-ea"/>
                <a:cs typeface="+mj-cs"/>
              </a:defRPr>
            </a:lvl1pPr>
            <a:lvl2pPr algn="ctr" defTabSz="457200" rtl="0" eaLnBrk="1" fontAlgn="base" hangingPunct="1">
              <a:spcBef>
                <a:spcPct val="0"/>
              </a:spcBef>
              <a:spcAft>
                <a:spcPct val="0"/>
              </a:spcAft>
              <a:defRPr sz="4400">
                <a:solidFill>
                  <a:schemeClr val="tx1"/>
                </a:solidFill>
                <a:latin typeface="Calibri" pitchFamily="34" charset="0"/>
              </a:defRPr>
            </a:lvl2pPr>
            <a:lvl3pPr algn="ctr" defTabSz="457200" rtl="0" eaLnBrk="1" fontAlgn="base" hangingPunct="1">
              <a:spcBef>
                <a:spcPct val="0"/>
              </a:spcBef>
              <a:spcAft>
                <a:spcPct val="0"/>
              </a:spcAft>
              <a:defRPr sz="4400">
                <a:solidFill>
                  <a:schemeClr val="tx1"/>
                </a:solidFill>
                <a:latin typeface="Calibri" pitchFamily="34" charset="0"/>
              </a:defRPr>
            </a:lvl3pPr>
            <a:lvl4pPr algn="ctr" defTabSz="457200" rtl="0" eaLnBrk="1" fontAlgn="base" hangingPunct="1">
              <a:spcBef>
                <a:spcPct val="0"/>
              </a:spcBef>
              <a:spcAft>
                <a:spcPct val="0"/>
              </a:spcAft>
              <a:defRPr sz="4400">
                <a:solidFill>
                  <a:schemeClr val="tx1"/>
                </a:solidFill>
                <a:latin typeface="Calibri" pitchFamily="34" charset="0"/>
              </a:defRPr>
            </a:lvl4pPr>
            <a:lvl5pPr algn="ctr" defTabSz="457200" rtl="0" eaLnBrk="1" fontAlgn="base" hangingPunct="1">
              <a:spcBef>
                <a:spcPct val="0"/>
              </a:spcBef>
              <a:spcAft>
                <a:spcPct val="0"/>
              </a:spcAft>
              <a:defRPr sz="4400">
                <a:solidFill>
                  <a:schemeClr val="tx1"/>
                </a:solidFill>
                <a:latin typeface="Calibri" pitchFamily="34" charset="0"/>
              </a:defRPr>
            </a:lvl5pPr>
            <a:lvl6pPr marL="457200" algn="ctr" defTabSz="457200" rtl="0" eaLnBrk="1" fontAlgn="base" hangingPunct="1">
              <a:spcBef>
                <a:spcPct val="0"/>
              </a:spcBef>
              <a:spcAft>
                <a:spcPct val="0"/>
              </a:spcAft>
              <a:defRPr sz="4400">
                <a:solidFill>
                  <a:schemeClr val="tx1"/>
                </a:solidFill>
                <a:latin typeface="Calibri" pitchFamily="34" charset="0"/>
              </a:defRPr>
            </a:lvl6pPr>
            <a:lvl7pPr marL="914400" algn="ctr" defTabSz="457200" rtl="0" eaLnBrk="1" fontAlgn="base" hangingPunct="1">
              <a:spcBef>
                <a:spcPct val="0"/>
              </a:spcBef>
              <a:spcAft>
                <a:spcPct val="0"/>
              </a:spcAft>
              <a:defRPr sz="4400">
                <a:solidFill>
                  <a:schemeClr val="tx1"/>
                </a:solidFill>
                <a:latin typeface="Calibri" pitchFamily="34" charset="0"/>
              </a:defRPr>
            </a:lvl7pPr>
            <a:lvl8pPr marL="1371600" algn="ctr" defTabSz="457200" rtl="0" eaLnBrk="1" fontAlgn="base" hangingPunct="1">
              <a:spcBef>
                <a:spcPct val="0"/>
              </a:spcBef>
              <a:spcAft>
                <a:spcPct val="0"/>
              </a:spcAft>
              <a:defRPr sz="4400">
                <a:solidFill>
                  <a:schemeClr val="tx1"/>
                </a:solidFill>
                <a:latin typeface="Calibri" pitchFamily="34" charset="0"/>
              </a:defRPr>
            </a:lvl8pPr>
            <a:lvl9pPr marL="1828800" algn="ctr" defTabSz="457200" rtl="0" eaLnBrk="1" fontAlgn="base" hangingPunct="1">
              <a:spcBef>
                <a:spcPct val="0"/>
              </a:spcBef>
              <a:spcAft>
                <a:spcPct val="0"/>
              </a:spcAft>
              <a:defRPr sz="4400">
                <a:solidFill>
                  <a:schemeClr val="tx1"/>
                </a:solidFill>
                <a:latin typeface="Calibri" pitchFamily="34" charset="0"/>
              </a:defRPr>
            </a:lvl9pPr>
          </a:lstStyle>
          <a:p>
            <a:r>
              <a:rPr lang="en-GB" sz="2400" b="1" dirty="0">
                <a:latin typeface="Arial" panose="020B0604020202020204" pitchFamily="34" charset="0"/>
                <a:cs typeface="Arial" panose="020B0604020202020204" pitchFamily="34" charset="0"/>
              </a:rPr>
              <a:t>Future Sunglasses Design - Example</a:t>
            </a:r>
          </a:p>
        </p:txBody>
      </p:sp>
      <p:sp>
        <p:nvSpPr>
          <p:cNvPr id="8" name="Rectangle 7">
            <a:extLst>
              <a:ext uri="{FF2B5EF4-FFF2-40B4-BE49-F238E27FC236}">
                <a16:creationId xmlns:a16="http://schemas.microsoft.com/office/drawing/2014/main" id="{07600E82-DBC4-4C20-A947-26BF612D874B}"/>
              </a:ext>
            </a:extLst>
          </p:cNvPr>
          <p:cNvSpPr/>
          <p:nvPr/>
        </p:nvSpPr>
        <p:spPr>
          <a:xfrm>
            <a:off x="251520" y="1724662"/>
            <a:ext cx="8640960" cy="4176464"/>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9" name="TextBox 8">
            <a:extLst>
              <a:ext uri="{FF2B5EF4-FFF2-40B4-BE49-F238E27FC236}">
                <a16:creationId xmlns:a16="http://schemas.microsoft.com/office/drawing/2014/main" id="{E2DAAAA3-E62C-4E05-BBB0-385026C5D5EA}"/>
              </a:ext>
            </a:extLst>
          </p:cNvPr>
          <p:cNvSpPr txBox="1"/>
          <p:nvPr/>
        </p:nvSpPr>
        <p:spPr>
          <a:xfrm>
            <a:off x="282552" y="1774926"/>
            <a:ext cx="7889847" cy="461665"/>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Use this space to sketch your idea for your product.</a:t>
            </a:r>
          </a:p>
          <a:p>
            <a:r>
              <a:rPr lang="en-GB" sz="1200" dirty="0">
                <a:latin typeface="Arial" panose="020B0604020202020204" pitchFamily="34" charset="0"/>
                <a:cs typeface="Arial" panose="020B0604020202020204" pitchFamily="34" charset="0"/>
              </a:rPr>
              <a:t>Don’t forget to annotate your design to show how it meets the design criteria!</a:t>
            </a:r>
          </a:p>
        </p:txBody>
      </p:sp>
      <p:sp>
        <p:nvSpPr>
          <p:cNvPr id="10" name="Rectangle 9">
            <a:extLst>
              <a:ext uri="{FF2B5EF4-FFF2-40B4-BE49-F238E27FC236}">
                <a16:creationId xmlns:a16="http://schemas.microsoft.com/office/drawing/2014/main" id="{79724FFE-45C8-439E-BFA9-79A6C93D058D}"/>
              </a:ext>
            </a:extLst>
          </p:cNvPr>
          <p:cNvSpPr/>
          <p:nvPr/>
        </p:nvSpPr>
        <p:spPr>
          <a:xfrm>
            <a:off x="6444207" y="1868678"/>
            <a:ext cx="2304257" cy="3888432"/>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GB" dirty="0"/>
          </a:p>
        </p:txBody>
      </p:sp>
      <p:sp>
        <p:nvSpPr>
          <p:cNvPr id="11" name="TextBox 10">
            <a:extLst>
              <a:ext uri="{FF2B5EF4-FFF2-40B4-BE49-F238E27FC236}">
                <a16:creationId xmlns:a16="http://schemas.microsoft.com/office/drawing/2014/main" id="{22F8179B-D043-4A7D-9520-2B785B562A60}"/>
              </a:ext>
            </a:extLst>
          </p:cNvPr>
          <p:cNvSpPr txBox="1"/>
          <p:nvPr/>
        </p:nvSpPr>
        <p:spPr>
          <a:xfrm>
            <a:off x="6444208" y="1882650"/>
            <a:ext cx="2232248" cy="3970318"/>
          </a:xfrm>
          <a:prstGeom prst="rect">
            <a:avLst/>
          </a:prstGeom>
          <a:noFill/>
        </p:spPr>
        <p:txBody>
          <a:bodyPr wrap="square" rtlCol="0">
            <a:spAutoFit/>
          </a:bodyPr>
          <a:lstStyle/>
          <a:p>
            <a:r>
              <a:rPr lang="en-GB" sz="1200" dirty="0">
                <a:latin typeface="Arial" panose="020B0604020202020204" pitchFamily="34" charset="0"/>
                <a:cs typeface="Arial" panose="020B0604020202020204" pitchFamily="34" charset="0"/>
              </a:rPr>
              <a:t>Notes about design:</a:t>
            </a:r>
          </a:p>
          <a:p>
            <a:endParaRPr lang="en-GB" sz="8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Uses a supercapacitor as the power supply to reduce battery waste. This is charged by the built in solar panels or USB connection.</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Frame made from titanium – no plastics used.</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Built in ‘smart’ voice and speaker capability for playing music, getting directions etc. </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Provides real time AR updates such as shop prices and offers.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Photochromic lens adjusts darkness automatically or can be controlled using touch controls.</a:t>
            </a:r>
          </a:p>
          <a:p>
            <a:pPr marL="171450" indent="-171450">
              <a:buFont typeface="Arial" panose="020B0604020202020204" pitchFamily="34" charset="0"/>
              <a:buChar char="•"/>
            </a:pPr>
            <a:r>
              <a:rPr lang="en-GB" sz="1200" dirty="0">
                <a:latin typeface="Arial" panose="020B0604020202020204" pitchFamily="34" charset="0"/>
                <a:cs typeface="Arial" panose="020B0604020202020204" pitchFamily="34" charset="0"/>
              </a:rPr>
              <a:t>Simple aesthetic style.</a:t>
            </a:r>
          </a:p>
        </p:txBody>
      </p:sp>
      <p:pic>
        <p:nvPicPr>
          <p:cNvPr id="12" name="Picture 11" descr="Diagram&#10;&#10;Description automatically generated">
            <a:extLst>
              <a:ext uri="{FF2B5EF4-FFF2-40B4-BE49-F238E27FC236}">
                <a16:creationId xmlns:a16="http://schemas.microsoft.com/office/drawing/2014/main" id="{810A3AF9-798A-4F49-9675-490805F7A26B}"/>
              </a:ext>
            </a:extLst>
          </p:cNvPr>
          <p:cNvPicPr>
            <a:picLocks noChangeAspect="1"/>
          </p:cNvPicPr>
          <p:nvPr/>
        </p:nvPicPr>
        <p:blipFill rotWithShape="1">
          <a:blip r:embed="rId3"/>
          <a:srcRect t="2928" b="13076"/>
          <a:stretch/>
        </p:blipFill>
        <p:spPr>
          <a:xfrm>
            <a:off x="395536" y="2286855"/>
            <a:ext cx="5998056" cy="3532461"/>
          </a:xfrm>
          <a:prstGeom prst="rect">
            <a:avLst/>
          </a:prstGeom>
        </p:spPr>
      </p:pic>
    </p:spTree>
    <p:extLst>
      <p:ext uri="{BB962C8B-B14F-4D97-AF65-F5344CB8AC3E}">
        <p14:creationId xmlns:p14="http://schemas.microsoft.com/office/powerpoint/2010/main" val="287182641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612</TotalTime>
  <Words>624</Words>
  <Application>Microsoft Office PowerPoint</Application>
  <PresentationFormat>On-screen Show (4:3)</PresentationFormat>
  <Paragraphs>39</Paragraphs>
  <Slides>6</Slides>
  <Notes>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Calibri</vt:lpstr>
      <vt:lpstr>Office Theme</vt:lpstr>
      <vt:lpstr>Sunglasses of the future</vt:lpstr>
      <vt:lpstr>What is the purpose of sunglasses?</vt:lpstr>
      <vt:lpstr>PowerPoint Presentation</vt:lpstr>
      <vt:lpstr>Specification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Sunglasses of the future</dc:title>
  <dc:creator>Attainment in Education Ltd</dc:creator>
  <cp:lastModifiedBy>Paul Anderson</cp:lastModifiedBy>
  <cp:revision>43</cp:revision>
  <dcterms:created xsi:type="dcterms:W3CDTF">2017-06-28T15:11:57Z</dcterms:created>
  <dcterms:modified xsi:type="dcterms:W3CDTF">2021-04-28T22:02:32Z</dcterms:modified>
</cp:coreProperties>
</file>