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9" r:id="rId2"/>
    <p:sldId id="270" r:id="rId3"/>
    <p:sldId id="261" r:id="rId4"/>
    <p:sldId id="274" r:id="rId5"/>
    <p:sldId id="277" r:id="rId6"/>
    <p:sldId id="280" r:id="rId7"/>
    <p:sldId id="272" r:id="rId8"/>
    <p:sldId id="264" r:id="rId9"/>
    <p:sldId id="263" r:id="rId10"/>
    <p:sldId id="265" r:id="rId11"/>
    <p:sldId id="266" r:id="rId12"/>
    <p:sldId id="273" r:id="rId13"/>
    <p:sldId id="281"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hills-taylor" initials="lht" lastIdx="1" clrIdx="0">
    <p:extLst>
      <p:ext uri="{19B8F6BF-5375-455C-9EA6-DF929625EA0E}">
        <p15:presenceInfo xmlns:p15="http://schemas.microsoft.com/office/powerpoint/2012/main" userId="7c2b0483735e34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2652" autoAdjust="0"/>
  </p:normalViewPr>
  <p:slideViewPr>
    <p:cSldViewPr snapToGrid="0" snapToObjects="1">
      <p:cViewPr varScale="1">
        <p:scale>
          <a:sx n="59" d="100"/>
          <a:sy n="59" d="100"/>
        </p:scale>
        <p:origin x="172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8T11:12:52.187"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9A993-2584-4396-A44A-2166213B9DE1}" type="datetimeFigureOut">
              <a:rPr lang="en-GB" smtClean="0"/>
              <a:t>03/05/2021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404A4-B4D3-461C-B700-14898CF7D366}" type="slidenum">
              <a:rPr lang="en-GB" smtClean="0"/>
              <a:t>‹#›</a:t>
            </a:fld>
            <a:endParaRPr lang="en-GB"/>
          </a:p>
        </p:txBody>
      </p:sp>
    </p:spTree>
    <p:extLst>
      <p:ext uri="{BB962C8B-B14F-4D97-AF65-F5344CB8AC3E}">
        <p14:creationId xmlns:p14="http://schemas.microsoft.com/office/powerpoint/2010/main" val="378872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1</a:t>
            </a:fld>
            <a:endParaRPr lang="en-GB"/>
          </a:p>
        </p:txBody>
      </p:sp>
    </p:spTree>
    <p:extLst>
      <p:ext uri="{BB962C8B-B14F-4D97-AF65-F5344CB8AC3E}">
        <p14:creationId xmlns:p14="http://schemas.microsoft.com/office/powerpoint/2010/main" val="3720273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For colour intensity, reapply dye as required, especially if using a thick material.</a:t>
            </a:r>
          </a:p>
          <a:p>
            <a:pPr marL="0" indent="0">
              <a:buFont typeface="Arial" panose="020B0604020202020204" pitchFamily="34" charset="0"/>
              <a:buNone/>
            </a:pPr>
            <a:r>
              <a:rPr lang="en-GB" dirty="0"/>
              <a:t>If using just one colour, leave in the container to soak.</a:t>
            </a:r>
          </a:p>
        </p:txBody>
      </p:sp>
      <p:sp>
        <p:nvSpPr>
          <p:cNvPr id="4" name="Slide Number Placeholder 3"/>
          <p:cNvSpPr>
            <a:spLocks noGrp="1"/>
          </p:cNvSpPr>
          <p:nvPr>
            <p:ph type="sldNum" sz="quarter" idx="5"/>
          </p:nvPr>
        </p:nvSpPr>
        <p:spPr/>
        <p:txBody>
          <a:bodyPr/>
          <a:lstStyle/>
          <a:p>
            <a:fld id="{244404A4-B4D3-461C-B700-14898CF7D366}" type="slidenum">
              <a:rPr lang="en-GB" smtClean="0"/>
              <a:t>10</a:t>
            </a:fld>
            <a:endParaRPr lang="en-GB"/>
          </a:p>
        </p:txBody>
      </p:sp>
    </p:spTree>
    <p:extLst>
      <p:ext uri="{BB962C8B-B14F-4D97-AF65-F5344CB8AC3E}">
        <p14:creationId xmlns:p14="http://schemas.microsoft.com/office/powerpoint/2010/main" val="425378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Wear gloves when handling the material, as hands and other materials can be stained. An iron can be used if available to remove creases.</a:t>
            </a:r>
          </a:p>
        </p:txBody>
      </p:sp>
      <p:sp>
        <p:nvSpPr>
          <p:cNvPr id="4" name="Slide Number Placeholder 3"/>
          <p:cNvSpPr>
            <a:spLocks noGrp="1"/>
          </p:cNvSpPr>
          <p:nvPr>
            <p:ph type="sldNum" sz="quarter" idx="5"/>
          </p:nvPr>
        </p:nvSpPr>
        <p:spPr/>
        <p:txBody>
          <a:bodyPr/>
          <a:lstStyle/>
          <a:p>
            <a:fld id="{244404A4-B4D3-461C-B700-14898CF7D366}" type="slidenum">
              <a:rPr lang="en-GB" smtClean="0"/>
              <a:t>11</a:t>
            </a:fld>
            <a:endParaRPr lang="en-GB"/>
          </a:p>
        </p:txBody>
      </p:sp>
    </p:spTree>
    <p:extLst>
      <p:ext uri="{BB962C8B-B14F-4D97-AF65-F5344CB8AC3E}">
        <p14:creationId xmlns:p14="http://schemas.microsoft.com/office/powerpoint/2010/main" val="1658624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example 1 – multi coloured using knots and swirl</a:t>
            </a:r>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12</a:t>
            </a:fld>
            <a:endParaRPr lang="en-GB"/>
          </a:p>
        </p:txBody>
      </p:sp>
    </p:spTree>
    <p:extLst>
      <p:ext uri="{BB962C8B-B14F-4D97-AF65-F5344CB8AC3E}">
        <p14:creationId xmlns:p14="http://schemas.microsoft.com/office/powerpoint/2010/main" val="295698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example 2 – a knot in each corner then made into a bulls eye, loose end green, main area blue.</a:t>
            </a:r>
          </a:p>
        </p:txBody>
      </p:sp>
      <p:sp>
        <p:nvSpPr>
          <p:cNvPr id="4" name="Slide Number Placeholder 3"/>
          <p:cNvSpPr>
            <a:spLocks noGrp="1"/>
          </p:cNvSpPr>
          <p:nvPr>
            <p:ph type="sldNum" sz="quarter" idx="5"/>
          </p:nvPr>
        </p:nvSpPr>
        <p:spPr/>
        <p:txBody>
          <a:bodyPr/>
          <a:lstStyle/>
          <a:p>
            <a:fld id="{244404A4-B4D3-461C-B700-14898CF7D366}" type="slidenum">
              <a:rPr lang="en-GB" smtClean="0"/>
              <a:t>13</a:t>
            </a:fld>
            <a:endParaRPr lang="en-GB"/>
          </a:p>
        </p:txBody>
      </p:sp>
    </p:spTree>
    <p:extLst>
      <p:ext uri="{BB962C8B-B14F-4D97-AF65-F5344CB8AC3E}">
        <p14:creationId xmlns:p14="http://schemas.microsoft.com/office/powerpoint/2010/main" val="285981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14</a:t>
            </a:fld>
            <a:endParaRPr lang="en-GB"/>
          </a:p>
        </p:txBody>
      </p:sp>
    </p:spTree>
    <p:extLst>
      <p:ext uri="{BB962C8B-B14F-4D97-AF65-F5344CB8AC3E}">
        <p14:creationId xmlns:p14="http://schemas.microsoft.com/office/powerpoint/2010/main" val="62276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write their own definition in their exercise books.</a:t>
            </a:r>
          </a:p>
        </p:txBody>
      </p:sp>
      <p:sp>
        <p:nvSpPr>
          <p:cNvPr id="4" name="Slide Number Placeholder 3"/>
          <p:cNvSpPr>
            <a:spLocks noGrp="1"/>
          </p:cNvSpPr>
          <p:nvPr>
            <p:ph type="sldNum" sz="quarter" idx="5"/>
          </p:nvPr>
        </p:nvSpPr>
        <p:spPr/>
        <p:txBody>
          <a:bodyPr/>
          <a:lstStyle/>
          <a:p>
            <a:fld id="{244404A4-B4D3-461C-B700-14898CF7D366}" type="slidenum">
              <a:rPr lang="en-GB" smtClean="0"/>
              <a:t>2</a:t>
            </a:fld>
            <a:endParaRPr lang="en-GB"/>
          </a:p>
        </p:txBody>
      </p:sp>
    </p:spTree>
    <p:extLst>
      <p:ext uri="{BB962C8B-B14F-4D97-AF65-F5344CB8AC3E}">
        <p14:creationId xmlns:p14="http://schemas.microsoft.com/office/powerpoint/2010/main" val="57360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also consider the size and shape of the picnic blanket, or a set size of fabric could be pre-cut for them to use.</a:t>
            </a:r>
          </a:p>
          <a:p>
            <a:endParaRPr lang="en-GB" dirty="0"/>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3</a:t>
            </a:fld>
            <a:endParaRPr lang="en-GB"/>
          </a:p>
        </p:txBody>
      </p:sp>
    </p:spTree>
    <p:extLst>
      <p:ext uri="{BB962C8B-B14F-4D97-AF65-F5344CB8AC3E}">
        <p14:creationId xmlns:p14="http://schemas.microsoft.com/office/powerpoint/2010/main" val="50702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at one end, fold the material like a fan, secure with string/elastic bands.</a:t>
            </a:r>
          </a:p>
          <a:p>
            <a:r>
              <a:rPr lang="en-GB" dirty="0"/>
              <a:t>Can dye using one colour, or with each segment a different colour.</a:t>
            </a:r>
          </a:p>
        </p:txBody>
      </p:sp>
      <p:sp>
        <p:nvSpPr>
          <p:cNvPr id="4" name="Slide Number Placeholder 3"/>
          <p:cNvSpPr>
            <a:spLocks noGrp="1"/>
          </p:cNvSpPr>
          <p:nvPr>
            <p:ph type="sldNum" sz="quarter" idx="5"/>
          </p:nvPr>
        </p:nvSpPr>
        <p:spPr/>
        <p:txBody>
          <a:bodyPr/>
          <a:lstStyle/>
          <a:p>
            <a:fld id="{244404A4-B4D3-461C-B700-14898CF7D366}" type="slidenum">
              <a:rPr lang="en-GB" smtClean="0"/>
              <a:t>4</a:t>
            </a:fld>
            <a:endParaRPr lang="en-GB"/>
          </a:p>
        </p:txBody>
      </p:sp>
    </p:spTree>
    <p:extLst>
      <p:ext uri="{BB962C8B-B14F-4D97-AF65-F5344CB8AC3E}">
        <p14:creationId xmlns:p14="http://schemas.microsoft.com/office/powerpoint/2010/main" val="366005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Pinch the fabric in the middle, or where you would like the middle of the pattern. Pull up the material and place rubber bands tightly around the material, as close or as far apart as you wish. </a:t>
            </a:r>
          </a:p>
          <a:p>
            <a:r>
              <a:rPr lang="en-GB" dirty="0"/>
              <a:t>Keep the fabric damp/re-apply dye if the design is bulky.</a:t>
            </a:r>
          </a:p>
        </p:txBody>
      </p:sp>
      <p:sp>
        <p:nvSpPr>
          <p:cNvPr id="4" name="Slide Number Placeholder 3"/>
          <p:cNvSpPr>
            <a:spLocks noGrp="1"/>
          </p:cNvSpPr>
          <p:nvPr>
            <p:ph type="sldNum" sz="quarter" idx="5"/>
          </p:nvPr>
        </p:nvSpPr>
        <p:spPr/>
        <p:txBody>
          <a:bodyPr/>
          <a:lstStyle/>
          <a:p>
            <a:fld id="{244404A4-B4D3-461C-B700-14898CF7D366}" type="slidenum">
              <a:rPr lang="en-GB" smtClean="0"/>
              <a:t>5</a:t>
            </a:fld>
            <a:endParaRPr lang="en-GB"/>
          </a:p>
        </p:txBody>
      </p:sp>
    </p:spTree>
    <p:extLst>
      <p:ext uri="{BB962C8B-B14F-4D97-AF65-F5344CB8AC3E}">
        <p14:creationId xmlns:p14="http://schemas.microsoft.com/office/powerpoint/2010/main" val="314436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Pull up the area of material where you want the knot, secure with the elastic band.  Repeat as required.</a:t>
            </a:r>
          </a:p>
        </p:txBody>
      </p:sp>
      <p:sp>
        <p:nvSpPr>
          <p:cNvPr id="4" name="Slide Number Placeholder 3"/>
          <p:cNvSpPr>
            <a:spLocks noGrp="1"/>
          </p:cNvSpPr>
          <p:nvPr>
            <p:ph type="sldNum" sz="quarter" idx="5"/>
          </p:nvPr>
        </p:nvSpPr>
        <p:spPr/>
        <p:txBody>
          <a:bodyPr/>
          <a:lstStyle/>
          <a:p>
            <a:fld id="{244404A4-B4D3-461C-B700-14898CF7D366}" type="slidenum">
              <a:rPr lang="en-GB" smtClean="0"/>
              <a:t>6</a:t>
            </a:fld>
            <a:endParaRPr lang="en-GB"/>
          </a:p>
        </p:txBody>
      </p:sp>
    </p:spTree>
    <p:extLst>
      <p:ext uri="{BB962C8B-B14F-4D97-AF65-F5344CB8AC3E}">
        <p14:creationId xmlns:p14="http://schemas.microsoft.com/office/powerpoint/2010/main" val="380163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Additional equipment:</a:t>
            </a:r>
          </a:p>
          <a:p>
            <a:pPr marL="171450" lvl="0" indent="-171450">
              <a:buFont typeface="Arial" panose="020B0604020202020204" pitchFamily="34" charset="0"/>
              <a:buChar char="•"/>
            </a:pPr>
            <a:r>
              <a:rPr lang="en-GB" dirty="0"/>
              <a:t>Salt</a:t>
            </a:r>
          </a:p>
          <a:p>
            <a:pPr marL="171450" lvl="0" indent="-171450">
              <a:buFont typeface="Arial" panose="020B0604020202020204" pitchFamily="34" charset="0"/>
              <a:buChar char="•"/>
            </a:pPr>
            <a:r>
              <a:rPr lang="en-GB" dirty="0"/>
              <a:t>Washing up bowl</a:t>
            </a:r>
          </a:p>
          <a:p>
            <a:pPr marL="0" lvl="0" indent="0" algn="l">
              <a:buFont typeface="Arial" panose="020B0604020202020204" pitchFamily="34" charset="0"/>
              <a:buNone/>
            </a:pPr>
            <a:endParaRPr lang="en-GB" dirty="0"/>
          </a:p>
          <a:p>
            <a:pPr marL="0" lvl="0" indent="0" algn="l">
              <a:buFont typeface="Arial" panose="020B0604020202020204" pitchFamily="34" charset="0"/>
              <a:buNone/>
            </a:pPr>
            <a:r>
              <a:rPr lang="en-GB" dirty="0"/>
              <a:t>Material used is calico and sized 900 x 900 mm.</a:t>
            </a:r>
          </a:p>
          <a:p>
            <a:pPr marL="0" lvl="0" indent="0" algn="l">
              <a:buFont typeface="Arial" panose="020B0604020202020204" pitchFamily="34" charset="0"/>
              <a:buNone/>
            </a:pPr>
            <a:r>
              <a:rPr lang="en-GB" dirty="0"/>
              <a:t>The sizing can be altered according to the resources available. The average picnic blanket on the high street is 1500 x 2000 mm, but this may be too large for general classroom work.</a:t>
            </a:r>
          </a:p>
          <a:p>
            <a:endParaRPr lang="en-GB" dirty="0"/>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7</a:t>
            </a:fld>
            <a:endParaRPr lang="en-GB"/>
          </a:p>
        </p:txBody>
      </p:sp>
    </p:spTree>
    <p:extLst>
      <p:ext uri="{BB962C8B-B14F-4D97-AF65-F5344CB8AC3E}">
        <p14:creationId xmlns:p14="http://schemas.microsoft.com/office/powerpoint/2010/main" val="8979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Use sample and example slides to provide inspiration. </a:t>
            </a:r>
            <a:r>
              <a:rPr lang="en-GB" dirty="0"/>
              <a:t>Make sure the material is damp before the dye is applied. </a:t>
            </a:r>
          </a:p>
        </p:txBody>
      </p:sp>
      <p:sp>
        <p:nvSpPr>
          <p:cNvPr id="4" name="Slide Number Placeholder 3"/>
          <p:cNvSpPr>
            <a:spLocks noGrp="1"/>
          </p:cNvSpPr>
          <p:nvPr>
            <p:ph type="sldNum" sz="quarter" idx="5"/>
          </p:nvPr>
        </p:nvSpPr>
        <p:spPr/>
        <p:txBody>
          <a:bodyPr/>
          <a:lstStyle/>
          <a:p>
            <a:fld id="{244404A4-B4D3-461C-B700-14898CF7D366}" type="slidenum">
              <a:rPr lang="en-GB" smtClean="0"/>
              <a:t>8</a:t>
            </a:fld>
            <a:endParaRPr lang="en-GB"/>
          </a:p>
        </p:txBody>
      </p:sp>
    </p:spTree>
    <p:extLst>
      <p:ext uri="{BB962C8B-B14F-4D97-AF65-F5344CB8AC3E}">
        <p14:creationId xmlns:p14="http://schemas.microsoft.com/office/powerpoint/2010/main" val="413947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This example uses a readily available general fabric dye with salt and warm water.</a:t>
            </a:r>
          </a:p>
          <a:p>
            <a:pPr marL="0" indent="0">
              <a:buFont typeface="Arial" panose="020B0604020202020204" pitchFamily="34" charset="0"/>
              <a:buNone/>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Wear gloves when handling the dyes as it can stain the skin and other materials.</a:t>
            </a:r>
          </a:p>
          <a:p>
            <a:pPr marL="0" indent="0">
              <a:buFont typeface="Arial" panose="020B0604020202020204" pitchFamily="34" charset="0"/>
              <a:buNone/>
            </a:pPr>
            <a:r>
              <a:rPr lang="en-GB" sz="1800" dirty="0">
                <a:effectLst/>
                <a:latin typeface="Comic Sans MS" panose="030F0702030302020204" pitchFamily="66" charset="0"/>
                <a:cs typeface="Times New Roman" panose="02020603050405020304" pitchFamily="18" charset="0"/>
              </a:rPr>
              <a:t>Make sure the material is damp before the dye is added.</a:t>
            </a:r>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9</a:t>
            </a:fld>
            <a:endParaRPr lang="en-GB"/>
          </a:p>
        </p:txBody>
      </p:sp>
    </p:spTree>
    <p:extLst>
      <p:ext uri="{BB962C8B-B14F-4D97-AF65-F5344CB8AC3E}">
        <p14:creationId xmlns:p14="http://schemas.microsoft.com/office/powerpoint/2010/main" val="339812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5/3/2021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101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5/3/2021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536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5/3/2021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5904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2309017"/>
            <a:ext cx="7886700" cy="3754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5/3/2021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21672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5/3/2021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02271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5/3/2021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31146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5/3/2021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8211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5/3/2021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65318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5/3/2021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8227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5/3/2021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6599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5/3/2021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07238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0596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D1D732-6BC1-4A70-AF74-7BC9ABF4CDED}"/>
              </a:ext>
            </a:extLst>
          </p:cNvPr>
          <p:cNvSpPr txBox="1">
            <a:spLocks/>
          </p:cNvSpPr>
          <p:nvPr/>
        </p:nvSpPr>
        <p:spPr>
          <a:xfrm>
            <a:off x="331595" y="1115367"/>
            <a:ext cx="8500905" cy="967266"/>
          </a:xfrm>
          <a:prstGeom prst="rect">
            <a:avLst/>
          </a:prstGeom>
        </p:spPr>
        <p:txBody>
          <a:bodyPr vert="horz" lIns="91440" tIns="45720" rIns="91440" bIns="45720" rtlCol="0" anchor="ctr">
            <a:normAutofit/>
          </a:bodyPr>
          <a:lstStyle>
            <a:lvl1pPr algn="ctr">
              <a:lnSpc>
                <a:spcPct val="90000"/>
              </a:lnSpc>
              <a:spcBef>
                <a:spcPct val="0"/>
              </a:spcBef>
              <a:buNone/>
              <a:defRPr sz="4400" b="1" i="0">
                <a:solidFill>
                  <a:srgbClr val="0093D3"/>
                </a:solidFill>
                <a:latin typeface="Arial"/>
                <a:ea typeface="+mj-ea"/>
                <a:cs typeface="Arial"/>
              </a:defRPr>
            </a:lvl1pPr>
          </a:lstStyle>
          <a:p>
            <a:r>
              <a:rPr lang="en-GB" dirty="0"/>
              <a:t>Tie dyeing a picnic blanket</a:t>
            </a:r>
          </a:p>
        </p:txBody>
      </p:sp>
      <p:sp>
        <p:nvSpPr>
          <p:cNvPr id="5" name="Subtitle 2">
            <a:extLst>
              <a:ext uri="{FF2B5EF4-FFF2-40B4-BE49-F238E27FC236}">
                <a16:creationId xmlns:a16="http://schemas.microsoft.com/office/drawing/2014/main" id="{19A1815F-2EC8-4D9A-9272-121134B876B6}"/>
              </a:ext>
            </a:extLst>
          </p:cNvPr>
          <p:cNvSpPr txBox="1">
            <a:spLocks/>
          </p:cNvSpPr>
          <p:nvPr/>
        </p:nvSpPr>
        <p:spPr>
          <a:xfrm>
            <a:off x="0" y="5325627"/>
            <a:ext cx="9144000" cy="8233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t>Creating a design on a picnic blanket by tie dyeing</a:t>
            </a:r>
          </a:p>
        </p:txBody>
      </p:sp>
      <p:pic>
        <p:nvPicPr>
          <p:cNvPr id="3" name="Picture 2" descr="A picture containing envelope&#10;&#10;Description automatically generated">
            <a:extLst>
              <a:ext uri="{FF2B5EF4-FFF2-40B4-BE49-F238E27FC236}">
                <a16:creationId xmlns:a16="http://schemas.microsoft.com/office/drawing/2014/main" id="{ED309539-6206-4D78-8A36-6C211B9A62B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61807" y="2164446"/>
            <a:ext cx="5640479" cy="2840601"/>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322438" y="840673"/>
            <a:ext cx="7886700" cy="1325563"/>
          </a:xfrm>
        </p:spPr>
        <p:txBody>
          <a:bodyPr>
            <a:normAutofit/>
          </a:bodyPr>
          <a:lstStyle/>
          <a:p>
            <a:r>
              <a:rPr lang="en-GB" sz="3600" b="1" dirty="0"/>
              <a:t>Step 3</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322438" y="1903227"/>
            <a:ext cx="4155270" cy="4029740"/>
          </a:xfrm>
        </p:spPr>
        <p:txBody>
          <a:bodyPr>
            <a:normAutofit/>
          </a:bodyPr>
          <a:lstStyle/>
          <a:p>
            <a:r>
              <a:rPr lang="en-GB" sz="2400" dirty="0"/>
              <a:t>Add dye to the fabric from the bottles</a:t>
            </a:r>
          </a:p>
          <a:p>
            <a:pPr marL="0" indent="0">
              <a:buNone/>
            </a:pPr>
            <a:endParaRPr lang="en-GB" sz="2400" dirty="0"/>
          </a:p>
          <a:p>
            <a:pPr marL="0" indent="0">
              <a:buNone/>
            </a:pPr>
            <a:r>
              <a:rPr lang="en-GB" sz="2400" dirty="0"/>
              <a:t>Note: </a:t>
            </a:r>
            <a:r>
              <a:rPr lang="en-GB" sz="2400" i="1" dirty="0"/>
              <a:t>Flip over the material and add the same dye shades to the same sections</a:t>
            </a:r>
          </a:p>
          <a:p>
            <a:pPr marL="0" indent="0">
              <a:buNone/>
            </a:pPr>
            <a:endParaRPr lang="en-GB" sz="2400" i="1" dirty="0"/>
          </a:p>
          <a:p>
            <a:r>
              <a:rPr lang="en-GB" sz="2400" dirty="0"/>
              <a:t>Leave the material to soak for 6 to 8 hours</a:t>
            </a:r>
          </a:p>
          <a:p>
            <a:pPr marL="0" indent="0">
              <a:buNone/>
            </a:pPr>
            <a:endParaRPr lang="en-GB" sz="2400" i="1" dirty="0"/>
          </a:p>
        </p:txBody>
      </p:sp>
      <p:pic>
        <p:nvPicPr>
          <p:cNvPr id="5" name="Picture 4" descr="A close up of a flower&#10;&#10;Description automatically generated with low confidence">
            <a:extLst>
              <a:ext uri="{FF2B5EF4-FFF2-40B4-BE49-F238E27FC236}">
                <a16:creationId xmlns:a16="http://schemas.microsoft.com/office/drawing/2014/main" id="{32A93453-DDED-47CA-AB51-BBD20AE44BA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0" y="1903227"/>
            <a:ext cx="4289674" cy="3850802"/>
          </a:xfrm>
          <a:prstGeom prst="rect">
            <a:avLst/>
          </a:prstGeom>
        </p:spPr>
      </p:pic>
    </p:spTree>
    <p:extLst>
      <p:ext uri="{BB962C8B-B14F-4D97-AF65-F5344CB8AC3E}">
        <p14:creationId xmlns:p14="http://schemas.microsoft.com/office/powerpoint/2010/main" val="2021655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461382" y="827338"/>
            <a:ext cx="7886700" cy="1325563"/>
          </a:xfrm>
        </p:spPr>
        <p:txBody>
          <a:bodyPr>
            <a:normAutofit/>
          </a:bodyPr>
          <a:lstStyle/>
          <a:p>
            <a:r>
              <a:rPr lang="en-GB" sz="3600" b="1" dirty="0"/>
              <a:t>Step 4</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461382" y="1997624"/>
            <a:ext cx="4352721" cy="3433020"/>
          </a:xfrm>
        </p:spPr>
        <p:txBody>
          <a:bodyPr>
            <a:normAutofit/>
          </a:bodyPr>
          <a:lstStyle/>
          <a:p>
            <a:r>
              <a:rPr lang="en-GB" sz="2400" dirty="0"/>
              <a:t>Rinse the material in cool water</a:t>
            </a:r>
          </a:p>
          <a:p>
            <a:r>
              <a:rPr lang="en-GB" sz="2400" dirty="0"/>
              <a:t>Wash separately in a washing machine</a:t>
            </a:r>
          </a:p>
          <a:p>
            <a:pPr marL="0" indent="0">
              <a:buNone/>
            </a:pPr>
            <a:endParaRPr lang="en-GB" sz="2400" dirty="0"/>
          </a:p>
          <a:p>
            <a:endParaRPr lang="en-GB" sz="2400" dirty="0"/>
          </a:p>
          <a:p>
            <a:pPr marL="0" indent="0">
              <a:buNone/>
            </a:pPr>
            <a:endParaRPr lang="en-GB" sz="2400" dirty="0"/>
          </a:p>
        </p:txBody>
      </p:sp>
      <p:pic>
        <p:nvPicPr>
          <p:cNvPr id="5" name="Picture 4" descr="A picture containing text, appliance, clothes dryer, white goods&#10;&#10;Description automatically generated">
            <a:extLst>
              <a:ext uri="{FF2B5EF4-FFF2-40B4-BE49-F238E27FC236}">
                <a16:creationId xmlns:a16="http://schemas.microsoft.com/office/drawing/2014/main" id="{AED93840-69D8-45FE-B233-4F760594D811}"/>
              </a:ext>
            </a:extLst>
          </p:cNvPr>
          <p:cNvPicPr>
            <a:picLocks noChangeAspect="1"/>
          </p:cNvPicPr>
          <p:nvPr/>
        </p:nvPicPr>
        <p:blipFill>
          <a:blip r:embed="rId3"/>
          <a:stretch>
            <a:fillRect/>
          </a:stretch>
        </p:blipFill>
        <p:spPr>
          <a:xfrm>
            <a:off x="5712303" y="1997624"/>
            <a:ext cx="2970315" cy="3807079"/>
          </a:xfrm>
          <a:prstGeom prst="rect">
            <a:avLst/>
          </a:prstGeom>
        </p:spPr>
      </p:pic>
      <p:pic>
        <p:nvPicPr>
          <p:cNvPr id="6" name="Picture 5" descr="A picture containing envelope&#10;&#10;Description automatically generated">
            <a:extLst>
              <a:ext uri="{FF2B5EF4-FFF2-40B4-BE49-F238E27FC236}">
                <a16:creationId xmlns:a16="http://schemas.microsoft.com/office/drawing/2014/main" id="{9BA53C78-6FC2-4433-BF27-13A9B596FB5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9969" y="3609063"/>
            <a:ext cx="4352721" cy="2192073"/>
          </a:xfrm>
          <a:prstGeom prst="rect">
            <a:avLst/>
          </a:prstGeom>
        </p:spPr>
      </p:pic>
    </p:spTree>
    <p:extLst>
      <p:ext uri="{BB962C8B-B14F-4D97-AF65-F5344CB8AC3E}">
        <p14:creationId xmlns:p14="http://schemas.microsoft.com/office/powerpoint/2010/main" val="26925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some fabric&#10;&#10;Description automatically generated with low confidence">
            <a:extLst>
              <a:ext uri="{FF2B5EF4-FFF2-40B4-BE49-F238E27FC236}">
                <a16:creationId xmlns:a16="http://schemas.microsoft.com/office/drawing/2014/main" id="{F0AE0A14-AB26-4920-96DD-8965FF8691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74561" y="2027059"/>
            <a:ext cx="3570854" cy="3570854"/>
          </a:xfrm>
          <a:prstGeom prst="rect">
            <a:avLst/>
          </a:prstGeom>
        </p:spPr>
      </p:pic>
      <p:pic>
        <p:nvPicPr>
          <p:cNvPr id="6" name="Picture 5" descr="Surface chart&#10;&#10;Description automatically generated">
            <a:extLst>
              <a:ext uri="{FF2B5EF4-FFF2-40B4-BE49-F238E27FC236}">
                <a16:creationId xmlns:a16="http://schemas.microsoft.com/office/drawing/2014/main" id="{1D64CA18-029F-4EF1-8D81-1EB5E2541BC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431" y="1895706"/>
            <a:ext cx="4058529" cy="4058529"/>
          </a:xfrm>
          <a:prstGeom prst="rect">
            <a:avLst/>
          </a:prstGeom>
        </p:spPr>
      </p:pic>
      <p:sp>
        <p:nvSpPr>
          <p:cNvPr id="5" name="Title 1">
            <a:extLst>
              <a:ext uri="{FF2B5EF4-FFF2-40B4-BE49-F238E27FC236}">
                <a16:creationId xmlns:a16="http://schemas.microsoft.com/office/drawing/2014/main" id="{7F3E44AB-4449-4D56-B941-CDCCBC6743F1}"/>
              </a:ext>
            </a:extLst>
          </p:cNvPr>
          <p:cNvSpPr>
            <a:spLocks noGrp="1"/>
          </p:cNvSpPr>
          <p:nvPr>
            <p:ph type="title"/>
          </p:nvPr>
        </p:nvSpPr>
        <p:spPr>
          <a:xfrm>
            <a:off x="461382" y="827338"/>
            <a:ext cx="7886700" cy="1325563"/>
          </a:xfrm>
        </p:spPr>
        <p:txBody>
          <a:bodyPr>
            <a:normAutofit/>
          </a:bodyPr>
          <a:lstStyle/>
          <a:p>
            <a:r>
              <a:rPr lang="en-GB" sz="3600" b="1" dirty="0"/>
              <a:t>Examples of tie dyed blankets</a:t>
            </a:r>
          </a:p>
        </p:txBody>
      </p:sp>
    </p:spTree>
    <p:extLst>
      <p:ext uri="{BB962C8B-B14F-4D97-AF65-F5344CB8AC3E}">
        <p14:creationId xmlns:p14="http://schemas.microsoft.com/office/powerpoint/2010/main" val="3227272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ainting&#10;&#10;Description automatically generated">
            <a:extLst>
              <a:ext uri="{FF2B5EF4-FFF2-40B4-BE49-F238E27FC236}">
                <a16:creationId xmlns:a16="http://schemas.microsoft.com/office/drawing/2014/main" id="{BC6E2762-8816-45D6-8150-7F8F47786D54}"/>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395954" y="2216368"/>
            <a:ext cx="3279696" cy="3279696"/>
          </a:xfrm>
        </p:spPr>
      </p:pic>
      <p:pic>
        <p:nvPicPr>
          <p:cNvPr id="7" name="Picture 6">
            <a:extLst>
              <a:ext uri="{FF2B5EF4-FFF2-40B4-BE49-F238E27FC236}">
                <a16:creationId xmlns:a16="http://schemas.microsoft.com/office/drawing/2014/main" id="{A383ACDD-5DC5-4557-BCEB-FE7ABA26B15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0734" y="1863279"/>
            <a:ext cx="4011266" cy="4011266"/>
          </a:xfrm>
          <a:prstGeom prst="rect">
            <a:avLst/>
          </a:prstGeom>
        </p:spPr>
      </p:pic>
      <p:sp>
        <p:nvSpPr>
          <p:cNvPr id="6" name="Title 1">
            <a:extLst>
              <a:ext uri="{FF2B5EF4-FFF2-40B4-BE49-F238E27FC236}">
                <a16:creationId xmlns:a16="http://schemas.microsoft.com/office/drawing/2014/main" id="{F35CF3E7-581A-4A21-9505-C6F078BBDC8B}"/>
              </a:ext>
            </a:extLst>
          </p:cNvPr>
          <p:cNvSpPr>
            <a:spLocks noGrp="1"/>
          </p:cNvSpPr>
          <p:nvPr>
            <p:ph type="title"/>
          </p:nvPr>
        </p:nvSpPr>
        <p:spPr>
          <a:xfrm>
            <a:off x="461382" y="827338"/>
            <a:ext cx="7886700" cy="1325563"/>
          </a:xfrm>
        </p:spPr>
        <p:txBody>
          <a:bodyPr>
            <a:normAutofit/>
          </a:bodyPr>
          <a:lstStyle/>
          <a:p>
            <a:r>
              <a:rPr lang="en-GB" sz="3600" b="1" dirty="0"/>
              <a:t>Examples of tie dyed blankets</a:t>
            </a:r>
          </a:p>
        </p:txBody>
      </p:sp>
    </p:spTree>
    <p:extLst>
      <p:ext uri="{BB962C8B-B14F-4D97-AF65-F5344CB8AC3E}">
        <p14:creationId xmlns:p14="http://schemas.microsoft.com/office/powerpoint/2010/main" val="114924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427928" y="849641"/>
            <a:ext cx="7886700" cy="1325563"/>
          </a:xfrm>
        </p:spPr>
        <p:txBody>
          <a:bodyPr>
            <a:normAutofit/>
          </a:bodyPr>
          <a:lstStyle/>
          <a:p>
            <a:r>
              <a:rPr lang="en-GB" sz="3600" b="1" dirty="0"/>
              <a:t>Extension</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427928" y="1864915"/>
            <a:ext cx="7886700" cy="3675243"/>
          </a:xfrm>
        </p:spPr>
        <p:txBody>
          <a:bodyPr>
            <a:normAutofit/>
          </a:bodyPr>
          <a:lstStyle/>
          <a:p>
            <a:r>
              <a:rPr lang="en-GB" sz="2400" dirty="0"/>
              <a:t>Picnic blankets often go onto damp grass. How could you make the blanket waterproof?</a:t>
            </a:r>
          </a:p>
          <a:p>
            <a:r>
              <a:rPr lang="en-GB" sz="2400" dirty="0"/>
              <a:t>What could be added to the blanket to make it more appealing?</a:t>
            </a:r>
          </a:p>
          <a:p>
            <a:r>
              <a:rPr lang="en-GB" sz="2400" dirty="0"/>
              <a:t>Design a range of accessories to compliment your blanket</a:t>
            </a:r>
          </a:p>
          <a:p>
            <a:r>
              <a:rPr lang="en-GB" sz="2400" dirty="0"/>
              <a:t>What other textile products could you tie die?</a:t>
            </a:r>
          </a:p>
          <a:p>
            <a:pPr marL="0" indent="0">
              <a:buNone/>
            </a:pPr>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115905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446341" y="1804415"/>
            <a:ext cx="8385426" cy="2397934"/>
          </a:xfrm>
        </p:spPr>
        <p:txBody>
          <a:bodyPr>
            <a:normAutofit/>
          </a:bodyPr>
          <a:lstStyle/>
          <a:p>
            <a:pPr marL="0" indent="0">
              <a:lnSpc>
                <a:spcPct val="120000"/>
              </a:lnSpc>
              <a:buNone/>
            </a:pPr>
            <a:r>
              <a:rPr lang="en-GB" sz="2400" dirty="0">
                <a:solidFill>
                  <a:srgbClr val="111111"/>
                </a:solidFill>
                <a:cs typeface="Arial" panose="020B0604020202020204" pitchFamily="34" charset="0"/>
              </a:rPr>
              <a:t>The </a:t>
            </a:r>
            <a:r>
              <a:rPr lang="en-GB" sz="2400" i="0" dirty="0">
                <a:solidFill>
                  <a:srgbClr val="111111"/>
                </a:solidFill>
                <a:effectLst/>
                <a:cs typeface="Arial" panose="020B0604020202020204" pitchFamily="34" charset="0"/>
              </a:rPr>
              <a:t>process of tying and dyeing a piece of fabric or cloth, which is a knit or woven fabric </a:t>
            </a:r>
          </a:p>
          <a:p>
            <a:pPr marL="0" indent="0">
              <a:lnSpc>
                <a:spcPct val="120000"/>
              </a:lnSpc>
              <a:buNone/>
            </a:pPr>
            <a:r>
              <a:rPr lang="en-GB" sz="2400" i="0" dirty="0">
                <a:solidFill>
                  <a:srgbClr val="111111"/>
                </a:solidFill>
                <a:effectLst/>
                <a:cs typeface="Arial" panose="020B0604020202020204" pitchFamily="34" charset="0"/>
              </a:rPr>
              <a:t>Tie dyed products are usually made of cotton and make use of bright colours</a:t>
            </a:r>
          </a:p>
        </p:txBody>
      </p:sp>
      <p:sp>
        <p:nvSpPr>
          <p:cNvPr id="4" name="TextBox 3">
            <a:extLst>
              <a:ext uri="{FF2B5EF4-FFF2-40B4-BE49-F238E27FC236}">
                <a16:creationId xmlns:a16="http://schemas.microsoft.com/office/drawing/2014/main" id="{513BD7D5-49A0-45BF-9C66-69EE332D5E78}"/>
              </a:ext>
            </a:extLst>
          </p:cNvPr>
          <p:cNvSpPr txBox="1"/>
          <p:nvPr/>
        </p:nvSpPr>
        <p:spPr>
          <a:xfrm>
            <a:off x="446341" y="1097847"/>
            <a:ext cx="4572000" cy="646331"/>
          </a:xfrm>
          <a:prstGeom prst="rect">
            <a:avLst/>
          </a:prstGeom>
          <a:noFill/>
        </p:spPr>
        <p:txBody>
          <a:bodyPr wrap="square">
            <a:spAutoFit/>
          </a:bodyPr>
          <a:lstStyle/>
          <a:p>
            <a:pPr marL="0" indent="0">
              <a:buNone/>
            </a:pPr>
            <a:r>
              <a:rPr lang="en-GB" sz="3600" b="1" dirty="0">
                <a:solidFill>
                  <a:srgbClr val="111111"/>
                </a:solidFill>
                <a:latin typeface="Arial" panose="020B0604020202020204" pitchFamily="34" charset="0"/>
                <a:cs typeface="Arial" panose="020B0604020202020204" pitchFamily="34" charset="0"/>
              </a:rPr>
              <a:t>What is Tie Dyeing?</a:t>
            </a:r>
          </a:p>
        </p:txBody>
      </p:sp>
      <p:pic>
        <p:nvPicPr>
          <p:cNvPr id="5" name="Picture 4" descr="A close up of a flower&#10;&#10;Description automatically generated with medium confidence">
            <a:extLst>
              <a:ext uri="{FF2B5EF4-FFF2-40B4-BE49-F238E27FC236}">
                <a16:creationId xmlns:a16="http://schemas.microsoft.com/office/drawing/2014/main" id="{60C1B18D-B6DF-419B-854C-64238D7C0901}"/>
              </a:ext>
            </a:extLst>
          </p:cNvPr>
          <p:cNvPicPr>
            <a:picLocks noChangeAspect="1"/>
          </p:cNvPicPr>
          <p:nvPr/>
        </p:nvPicPr>
        <p:blipFill>
          <a:blip r:embed="rId3"/>
          <a:stretch>
            <a:fillRect/>
          </a:stretch>
        </p:blipFill>
        <p:spPr>
          <a:xfrm>
            <a:off x="2646610" y="3853666"/>
            <a:ext cx="2134831" cy="2134831"/>
          </a:xfrm>
          <a:prstGeom prst="rect">
            <a:avLst/>
          </a:prstGeom>
        </p:spPr>
      </p:pic>
      <p:pic>
        <p:nvPicPr>
          <p:cNvPr id="7" name="Picture 6" descr="A picture containing colorful, bedclothes, colors&#10;&#10;Description automatically generated">
            <a:extLst>
              <a:ext uri="{FF2B5EF4-FFF2-40B4-BE49-F238E27FC236}">
                <a16:creationId xmlns:a16="http://schemas.microsoft.com/office/drawing/2014/main" id="{988306F4-553D-45C4-A7A4-11F7E1755487}"/>
              </a:ext>
            </a:extLst>
          </p:cNvPr>
          <p:cNvPicPr>
            <a:picLocks noChangeAspect="1"/>
          </p:cNvPicPr>
          <p:nvPr/>
        </p:nvPicPr>
        <p:blipFill>
          <a:blip r:embed="rId4"/>
          <a:stretch>
            <a:fillRect/>
          </a:stretch>
        </p:blipFill>
        <p:spPr>
          <a:xfrm>
            <a:off x="5006931" y="3475778"/>
            <a:ext cx="3769079" cy="2512719"/>
          </a:xfrm>
          <a:prstGeom prst="rect">
            <a:avLst/>
          </a:prstGeom>
        </p:spPr>
      </p:pic>
      <p:pic>
        <p:nvPicPr>
          <p:cNvPr id="9" name="Picture 8" descr="A picture containing text, furniture, rug, fabric&#10;&#10;Description automatically generated">
            <a:extLst>
              <a:ext uri="{FF2B5EF4-FFF2-40B4-BE49-F238E27FC236}">
                <a16:creationId xmlns:a16="http://schemas.microsoft.com/office/drawing/2014/main" id="{98301D80-6FBB-4FE4-B7B7-7A33BB767359}"/>
              </a:ext>
            </a:extLst>
          </p:cNvPr>
          <p:cNvPicPr>
            <a:picLocks noChangeAspect="1"/>
          </p:cNvPicPr>
          <p:nvPr/>
        </p:nvPicPr>
        <p:blipFill>
          <a:blip r:embed="rId5"/>
          <a:stretch>
            <a:fillRect/>
          </a:stretch>
        </p:blipFill>
        <p:spPr>
          <a:xfrm>
            <a:off x="499339" y="4066716"/>
            <a:ext cx="1921781" cy="1921781"/>
          </a:xfrm>
          <a:prstGeom prst="rect">
            <a:avLst/>
          </a:prstGeom>
        </p:spPr>
      </p:pic>
    </p:spTree>
    <p:extLst>
      <p:ext uri="{BB962C8B-B14F-4D97-AF65-F5344CB8AC3E}">
        <p14:creationId xmlns:p14="http://schemas.microsoft.com/office/powerpoint/2010/main" val="177105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327355" y="2447553"/>
            <a:ext cx="7741628" cy="2933072"/>
          </a:xfrm>
        </p:spPr>
        <p:txBody>
          <a:bodyPr>
            <a:normAutofit/>
          </a:bodyPr>
          <a:lstStyle/>
          <a:p>
            <a:pPr marL="0" indent="0">
              <a:buNone/>
            </a:pPr>
            <a:r>
              <a:rPr lang="en-GB" sz="2400" dirty="0"/>
              <a:t>You need to consider:</a:t>
            </a:r>
          </a:p>
          <a:p>
            <a:r>
              <a:rPr lang="en-GB" sz="2400" dirty="0"/>
              <a:t>The final pattern you want to create</a:t>
            </a:r>
          </a:p>
          <a:p>
            <a:r>
              <a:rPr lang="en-GB" sz="2400" dirty="0"/>
              <a:t>The colour of fabric</a:t>
            </a:r>
          </a:p>
          <a:p>
            <a:r>
              <a:rPr lang="en-GB" sz="2400" dirty="0"/>
              <a:t>The colours of dye to be used</a:t>
            </a:r>
          </a:p>
        </p:txBody>
      </p:sp>
      <p:pic>
        <p:nvPicPr>
          <p:cNvPr id="6" name="Picture 5" descr="A picture containing grass, outdoor&#10;&#10;Description automatically generated">
            <a:extLst>
              <a:ext uri="{FF2B5EF4-FFF2-40B4-BE49-F238E27FC236}">
                <a16:creationId xmlns:a16="http://schemas.microsoft.com/office/drawing/2014/main" id="{F07D0EE2-5F52-44A5-88EE-717CE25C95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54159" y="3429000"/>
            <a:ext cx="3682469" cy="2458815"/>
          </a:xfrm>
          <a:prstGeom prst="rect">
            <a:avLst/>
          </a:prstGeom>
        </p:spPr>
      </p:pic>
      <p:sp>
        <p:nvSpPr>
          <p:cNvPr id="5" name="TextBox 4">
            <a:extLst>
              <a:ext uri="{FF2B5EF4-FFF2-40B4-BE49-F238E27FC236}">
                <a16:creationId xmlns:a16="http://schemas.microsoft.com/office/drawing/2014/main" id="{B1F787D0-2820-4957-AA8F-C7A119294A05}"/>
              </a:ext>
            </a:extLst>
          </p:cNvPr>
          <p:cNvSpPr txBox="1"/>
          <p:nvPr/>
        </p:nvSpPr>
        <p:spPr>
          <a:xfrm>
            <a:off x="327355" y="1056305"/>
            <a:ext cx="7010147" cy="1200329"/>
          </a:xfrm>
          <a:prstGeom prst="rect">
            <a:avLst/>
          </a:prstGeom>
          <a:noFill/>
        </p:spPr>
        <p:txBody>
          <a:bodyPr wrap="square">
            <a:spAutoFit/>
          </a:bodyPr>
          <a:lstStyle/>
          <a:p>
            <a:pPr marL="0" indent="0">
              <a:buNone/>
            </a:pPr>
            <a:r>
              <a:rPr lang="en-GB" sz="3600" b="1" dirty="0">
                <a:latin typeface="Arial" panose="020B0604020202020204" pitchFamily="34" charset="0"/>
                <a:cs typeface="Arial" panose="020B0604020202020204" pitchFamily="34" charset="0"/>
              </a:rPr>
              <a:t>Creating your own tie dyed picnic blanket</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01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C90D-F338-4BE4-8841-DA6068D02929}"/>
              </a:ext>
            </a:extLst>
          </p:cNvPr>
          <p:cNvSpPr>
            <a:spLocks noGrp="1"/>
          </p:cNvSpPr>
          <p:nvPr>
            <p:ph type="title"/>
          </p:nvPr>
        </p:nvSpPr>
        <p:spPr>
          <a:xfrm>
            <a:off x="107330" y="826872"/>
            <a:ext cx="4283588" cy="1325563"/>
          </a:xfrm>
        </p:spPr>
        <p:txBody>
          <a:bodyPr>
            <a:normAutofit/>
          </a:bodyPr>
          <a:lstStyle/>
          <a:p>
            <a:r>
              <a:rPr lang="en-GB" sz="3600" b="1" dirty="0"/>
              <a:t>Sample 1 - Folding</a:t>
            </a:r>
          </a:p>
        </p:txBody>
      </p:sp>
      <p:pic>
        <p:nvPicPr>
          <p:cNvPr id="5" name="Picture 4" descr="Folded 1 colour">
            <a:extLst>
              <a:ext uri="{FF2B5EF4-FFF2-40B4-BE49-F238E27FC236}">
                <a16:creationId xmlns:a16="http://schemas.microsoft.com/office/drawing/2014/main" id="{82B7E924-702C-4363-94EF-5BC35F0E84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1002" y="2152435"/>
            <a:ext cx="5053218" cy="3637769"/>
          </a:xfrm>
          <a:prstGeom prst="rect">
            <a:avLst/>
          </a:prstGeom>
        </p:spPr>
      </p:pic>
      <p:pic>
        <p:nvPicPr>
          <p:cNvPr id="11" name="Picture 10" descr="A picture containing underpants&#10;&#10;Description automatically generated">
            <a:extLst>
              <a:ext uri="{FF2B5EF4-FFF2-40B4-BE49-F238E27FC236}">
                <a16:creationId xmlns:a16="http://schemas.microsoft.com/office/drawing/2014/main" id="{B491B669-5C9B-40BF-B421-BF21E67AFC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08991" y="1260088"/>
            <a:ext cx="1184007" cy="4530116"/>
          </a:xfrm>
          <a:prstGeom prst="rect">
            <a:avLst/>
          </a:prstGeom>
        </p:spPr>
      </p:pic>
    </p:spTree>
    <p:extLst>
      <p:ext uri="{BB962C8B-B14F-4D97-AF65-F5344CB8AC3E}">
        <p14:creationId xmlns:p14="http://schemas.microsoft.com/office/powerpoint/2010/main" val="141645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0551-5D95-44E5-B04B-56DEFFC4E238}"/>
              </a:ext>
            </a:extLst>
          </p:cNvPr>
          <p:cNvSpPr>
            <a:spLocks noGrp="1"/>
          </p:cNvSpPr>
          <p:nvPr>
            <p:ph type="title"/>
          </p:nvPr>
        </p:nvSpPr>
        <p:spPr>
          <a:xfrm>
            <a:off x="416607" y="833835"/>
            <a:ext cx="5331049" cy="983455"/>
          </a:xfrm>
        </p:spPr>
        <p:txBody>
          <a:bodyPr>
            <a:normAutofit/>
          </a:bodyPr>
          <a:lstStyle/>
          <a:p>
            <a:r>
              <a:rPr lang="en-GB" sz="3600" b="1" dirty="0"/>
              <a:t>Sample 2 - Bulls eye</a:t>
            </a:r>
          </a:p>
        </p:txBody>
      </p:sp>
      <p:pic>
        <p:nvPicPr>
          <p:cNvPr id="5" name="Content Placeholder 4" descr="A close-up of a map&#10;&#10;Description automatically generated with medium confidence">
            <a:extLst>
              <a:ext uri="{FF2B5EF4-FFF2-40B4-BE49-F238E27FC236}">
                <a16:creationId xmlns:a16="http://schemas.microsoft.com/office/drawing/2014/main" id="{68745F81-A731-4237-8367-3B7CF99FA5E0}"/>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98459" y="2118520"/>
            <a:ext cx="5016860" cy="3756025"/>
          </a:xfrm>
        </p:spPr>
      </p:pic>
      <p:pic>
        <p:nvPicPr>
          <p:cNvPr id="7" name="Picture 6">
            <a:extLst>
              <a:ext uri="{FF2B5EF4-FFF2-40B4-BE49-F238E27FC236}">
                <a16:creationId xmlns:a16="http://schemas.microsoft.com/office/drawing/2014/main" id="{7933EE68-CD1B-41CA-96DE-FEB650F0D5E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37112" y="1325563"/>
            <a:ext cx="2366726" cy="4548982"/>
          </a:xfrm>
          <a:prstGeom prst="rect">
            <a:avLst/>
          </a:prstGeom>
        </p:spPr>
      </p:pic>
    </p:spTree>
    <p:extLst>
      <p:ext uri="{BB962C8B-B14F-4D97-AF65-F5344CB8AC3E}">
        <p14:creationId xmlns:p14="http://schemas.microsoft.com/office/powerpoint/2010/main" val="360743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0551-5D95-44E5-B04B-56DEFFC4E238}"/>
              </a:ext>
            </a:extLst>
          </p:cNvPr>
          <p:cNvSpPr>
            <a:spLocks noGrp="1"/>
          </p:cNvSpPr>
          <p:nvPr>
            <p:ph type="title"/>
          </p:nvPr>
        </p:nvSpPr>
        <p:spPr>
          <a:xfrm>
            <a:off x="223948" y="867776"/>
            <a:ext cx="4897943" cy="1325563"/>
          </a:xfrm>
        </p:spPr>
        <p:txBody>
          <a:bodyPr>
            <a:normAutofit/>
          </a:bodyPr>
          <a:lstStyle/>
          <a:p>
            <a:r>
              <a:rPr lang="en-GB" sz="3600" b="1" dirty="0"/>
              <a:t>Sample 3 - Knotting  </a:t>
            </a:r>
          </a:p>
        </p:txBody>
      </p:sp>
      <p:pic>
        <p:nvPicPr>
          <p:cNvPr id="5" name="Picture 4">
            <a:extLst>
              <a:ext uri="{FF2B5EF4-FFF2-40B4-BE49-F238E27FC236}">
                <a16:creationId xmlns:a16="http://schemas.microsoft.com/office/drawing/2014/main" id="{FB45CEBE-4994-414D-B10E-A5F2CA3847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3948" y="2846944"/>
            <a:ext cx="5651788" cy="2921757"/>
          </a:xfrm>
          <a:prstGeom prst="rect">
            <a:avLst/>
          </a:prstGeom>
        </p:spPr>
      </p:pic>
      <p:pic>
        <p:nvPicPr>
          <p:cNvPr id="7" name="Picture 6" descr="A picture containing indoor&#10;&#10;Description automatically generated">
            <a:extLst>
              <a:ext uri="{FF2B5EF4-FFF2-40B4-BE49-F238E27FC236}">
                <a16:creationId xmlns:a16="http://schemas.microsoft.com/office/drawing/2014/main" id="{58A12473-3228-4EDB-A6BB-802D85ED72B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33959" y="1148317"/>
            <a:ext cx="3286093" cy="2974994"/>
          </a:xfrm>
          <a:prstGeom prst="rect">
            <a:avLst/>
          </a:prstGeom>
        </p:spPr>
      </p:pic>
    </p:spTree>
    <p:extLst>
      <p:ext uri="{BB962C8B-B14F-4D97-AF65-F5344CB8AC3E}">
        <p14:creationId xmlns:p14="http://schemas.microsoft.com/office/powerpoint/2010/main" val="167564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360224" y="1732113"/>
            <a:ext cx="3762481" cy="3393773"/>
          </a:xfrm>
        </p:spPr>
        <p:txBody>
          <a:bodyPr>
            <a:noAutofit/>
          </a:bodyPr>
          <a:lstStyle/>
          <a:p>
            <a:r>
              <a:rPr lang="en-GB" sz="2400" dirty="0"/>
              <a:t>Fabric</a:t>
            </a:r>
          </a:p>
          <a:p>
            <a:r>
              <a:rPr lang="en-GB" sz="2400" dirty="0"/>
              <a:t>Squeezy bottles</a:t>
            </a:r>
          </a:p>
          <a:p>
            <a:r>
              <a:rPr lang="en-GB" sz="2400" dirty="0"/>
              <a:t>Fabric dye</a:t>
            </a:r>
          </a:p>
          <a:p>
            <a:r>
              <a:rPr lang="en-GB" sz="2400" dirty="0"/>
              <a:t>Elastic bands/string</a:t>
            </a:r>
          </a:p>
          <a:p>
            <a:r>
              <a:rPr lang="en-GB" sz="2400" dirty="0"/>
              <a:t>Plastic gloves</a:t>
            </a:r>
          </a:p>
        </p:txBody>
      </p:sp>
      <p:pic>
        <p:nvPicPr>
          <p:cNvPr id="5" name="Picture 4" descr="A picture containing indoor&#10;&#10;Description automatically generated">
            <a:extLst>
              <a:ext uri="{FF2B5EF4-FFF2-40B4-BE49-F238E27FC236}">
                <a16:creationId xmlns:a16="http://schemas.microsoft.com/office/drawing/2014/main" id="{FEA1D6F5-3149-4FA8-BD87-A250626A0E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02543" y="1303364"/>
            <a:ext cx="3956663" cy="4391247"/>
          </a:xfrm>
          <a:prstGeom prst="rect">
            <a:avLst/>
          </a:prstGeom>
        </p:spPr>
      </p:pic>
      <p:sp>
        <p:nvSpPr>
          <p:cNvPr id="6" name="TextBox 5">
            <a:extLst>
              <a:ext uri="{FF2B5EF4-FFF2-40B4-BE49-F238E27FC236}">
                <a16:creationId xmlns:a16="http://schemas.microsoft.com/office/drawing/2014/main" id="{5B99C150-40D3-4785-9EDD-5CBCB066528D}"/>
              </a:ext>
            </a:extLst>
          </p:cNvPr>
          <p:cNvSpPr txBox="1"/>
          <p:nvPr/>
        </p:nvSpPr>
        <p:spPr>
          <a:xfrm>
            <a:off x="360224" y="1070293"/>
            <a:ext cx="4572000" cy="646331"/>
          </a:xfrm>
          <a:prstGeom prst="rect">
            <a:avLst/>
          </a:prstGeom>
          <a:noFill/>
        </p:spPr>
        <p:txBody>
          <a:bodyPr wrap="square">
            <a:spAutoFit/>
          </a:bodyPr>
          <a:lstStyle/>
          <a:p>
            <a:pPr marL="0" indent="0">
              <a:buNone/>
            </a:pPr>
            <a:r>
              <a:rPr lang="en-GB" sz="3600" b="1" dirty="0"/>
              <a:t>Resources</a:t>
            </a:r>
          </a:p>
        </p:txBody>
      </p:sp>
    </p:spTree>
    <p:extLst>
      <p:ext uri="{BB962C8B-B14F-4D97-AF65-F5344CB8AC3E}">
        <p14:creationId xmlns:p14="http://schemas.microsoft.com/office/powerpoint/2010/main" val="395804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564324" y="832980"/>
            <a:ext cx="7886700" cy="1325563"/>
          </a:xfrm>
        </p:spPr>
        <p:txBody>
          <a:bodyPr>
            <a:normAutofit/>
          </a:bodyPr>
          <a:lstStyle/>
          <a:p>
            <a:r>
              <a:rPr lang="en-GB" sz="3600" b="1" dirty="0"/>
              <a:t>Step 1</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28649" y="1830811"/>
            <a:ext cx="3340141" cy="3299849"/>
          </a:xfrm>
        </p:spPr>
        <p:txBody>
          <a:bodyPr>
            <a:noAutofit/>
          </a:bodyPr>
          <a:lstStyle/>
          <a:p>
            <a:r>
              <a:rPr lang="en-GB" sz="2400" dirty="0"/>
              <a:t>Create the pattern on the fabric using the elastic bands/string</a:t>
            </a:r>
          </a:p>
          <a:p>
            <a:endParaRPr lang="en-GB" sz="2400" dirty="0"/>
          </a:p>
          <a:p>
            <a:pPr marL="0" indent="0">
              <a:buNone/>
            </a:pPr>
            <a:endParaRPr lang="en-GB" sz="2400" dirty="0"/>
          </a:p>
          <a:p>
            <a:pPr marL="0" indent="0">
              <a:buNone/>
            </a:pPr>
            <a:r>
              <a:rPr lang="en-GB" sz="2400" i="1" dirty="0"/>
              <a:t>The example is a mixture of knotting and swirl</a:t>
            </a:r>
          </a:p>
        </p:txBody>
      </p:sp>
      <p:pic>
        <p:nvPicPr>
          <p:cNvPr id="5" name="Picture 4" descr="A close-up of a brain&#10;&#10;Description automatically generated with medium confidence">
            <a:extLst>
              <a:ext uri="{FF2B5EF4-FFF2-40B4-BE49-F238E27FC236}">
                <a16:creationId xmlns:a16="http://schemas.microsoft.com/office/drawing/2014/main" id="{2F444E15-183F-4DA1-92FD-527A4808B7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0" y="1503080"/>
            <a:ext cx="3879024" cy="3955312"/>
          </a:xfrm>
          <a:prstGeom prst="rect">
            <a:avLst/>
          </a:prstGeom>
        </p:spPr>
      </p:pic>
    </p:spTree>
    <p:extLst>
      <p:ext uri="{BB962C8B-B14F-4D97-AF65-F5344CB8AC3E}">
        <p14:creationId xmlns:p14="http://schemas.microsoft.com/office/powerpoint/2010/main" val="211957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404317" y="860792"/>
            <a:ext cx="7886700" cy="1325563"/>
          </a:xfrm>
        </p:spPr>
        <p:txBody>
          <a:bodyPr>
            <a:normAutofit/>
          </a:bodyPr>
          <a:lstStyle/>
          <a:p>
            <a:r>
              <a:rPr lang="en-GB" sz="3600" b="1" dirty="0"/>
              <a:t>Step 2</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404316" y="1874721"/>
            <a:ext cx="4260494" cy="3108557"/>
          </a:xfrm>
        </p:spPr>
        <p:txBody>
          <a:bodyPr>
            <a:normAutofit/>
          </a:bodyPr>
          <a:lstStyle/>
          <a:p>
            <a:r>
              <a:rPr lang="en-GB" sz="2400" dirty="0"/>
              <a:t>Make up the dye according to the instructions</a:t>
            </a:r>
          </a:p>
        </p:txBody>
      </p:sp>
      <p:pic>
        <p:nvPicPr>
          <p:cNvPr id="6" name="Picture 5" descr="A picture containing bottle, plastic&#10;&#10;Description automatically generated">
            <a:extLst>
              <a:ext uri="{FF2B5EF4-FFF2-40B4-BE49-F238E27FC236}">
                <a16:creationId xmlns:a16="http://schemas.microsoft.com/office/drawing/2014/main" id="{2F78ABB9-F268-4BAB-9309-E85FEB095A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3476" y="1334389"/>
            <a:ext cx="3626207" cy="4359349"/>
          </a:xfrm>
          <a:prstGeom prst="rect">
            <a:avLst/>
          </a:prstGeom>
        </p:spPr>
      </p:pic>
    </p:spTree>
    <p:extLst>
      <p:ext uri="{BB962C8B-B14F-4D97-AF65-F5344CB8AC3E}">
        <p14:creationId xmlns:p14="http://schemas.microsoft.com/office/powerpoint/2010/main" val="1710555206"/>
      </p:ext>
    </p:extLst>
  </p:cSld>
  <p:clrMapOvr>
    <a:masterClrMapping/>
  </p:clrMapOvr>
</p:sld>
</file>

<file path=ppt/theme/theme1.xml><?xml version="1.0" encoding="utf-8"?>
<a:theme xmlns:a="http://schemas.openxmlformats.org/drawingml/2006/main" name="sunglasses of the futur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sunglasses of the future</Template>
  <TotalTime>1372</TotalTime>
  <Words>619</Words>
  <Application>Microsoft Office PowerPoint</Application>
  <PresentationFormat>On-screen Show (4:3)</PresentationFormat>
  <Paragraphs>81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Comic Sans MS</vt:lpstr>
      <vt:lpstr>sunglasses of the future</vt:lpstr>
      <vt:lpstr>PowerPoint Presentation</vt:lpstr>
      <vt:lpstr>PowerPoint Presentation</vt:lpstr>
      <vt:lpstr>PowerPoint Presentation</vt:lpstr>
      <vt:lpstr>Sample 1 - Folding</vt:lpstr>
      <vt:lpstr>Sample 2 - Bulls eye</vt:lpstr>
      <vt:lpstr>Sample 3 - Knotting  </vt:lpstr>
      <vt:lpstr>PowerPoint Presentation</vt:lpstr>
      <vt:lpstr>Step 1</vt:lpstr>
      <vt:lpstr>Step 2</vt:lpstr>
      <vt:lpstr>Step 3</vt:lpstr>
      <vt:lpstr>Step 4</vt:lpstr>
      <vt:lpstr>Examples of tie dyed blankets</vt:lpstr>
      <vt:lpstr>Examples of tie dyed blankets</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 dyeing a picnic blanket</dc:title>
  <dc:creator>Attainment in Education Ltd</dc:creator>
  <cp:lastModifiedBy>Margerison-Smith,Holly</cp:lastModifiedBy>
  <cp:revision>84</cp:revision>
  <dcterms:created xsi:type="dcterms:W3CDTF">2017-06-28T15:11:57Z</dcterms:created>
  <dcterms:modified xsi:type="dcterms:W3CDTF">2021-05-03T18:51:05Z</dcterms:modified>
</cp:coreProperties>
</file>