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76" r:id="rId2"/>
    <p:sldId id="277" r:id="rId3"/>
    <p:sldId id="263" r:id="rId4"/>
    <p:sldId id="278" r:id="rId5"/>
    <p:sldId id="279" r:id="rId6"/>
    <p:sldId id="280" r:id="rId7"/>
    <p:sldId id="267" r:id="rId8"/>
    <p:sldId id="268" r:id="rId9"/>
    <p:sldId id="271" r:id="rId10"/>
    <p:sldId id="282" r:id="rId11"/>
    <p:sldId id="28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8"/>
    <p:restoredTop sz="86951" autoAdjust="0"/>
  </p:normalViewPr>
  <p:slideViewPr>
    <p:cSldViewPr snapToGrid="0" snapToObjects="1">
      <p:cViewPr varScale="1">
        <p:scale>
          <a:sx n="63" d="100"/>
          <a:sy n="63" d="100"/>
        </p:scale>
        <p:origin x="159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757F6-6686-4F4F-B5E9-5763467F4937}" type="datetimeFigureOut">
              <a:rPr lang="en-GB" smtClean="0"/>
              <a:t>30/04/2021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A8C51-3EC7-4C98-AD3D-7375C4AE183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6811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9601D-D636-4E8B-B88A-597CF0D1A0CF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4291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 passenger does not have to be a superhero or made from plastic construction blocks! It can be any small figure or toy or any small, unbreakable object.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A8C51-3EC7-4C98-AD3D-7375C4AE1839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0693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image is Sir Isaac Newton, watching an apple fall from a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A8C51-3EC7-4C98-AD3D-7375C4AE1839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0087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09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3455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309018"/>
            <a:ext cx="7886700" cy="37645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193533"/>
            <a:ext cx="1971675" cy="468750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193533"/>
            <a:ext cx="5800725" cy="46875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59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83455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09017"/>
            <a:ext cx="7886700" cy="37548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365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504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90768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300439"/>
            <a:ext cx="3886200" cy="37827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300439"/>
            <a:ext cx="3886200" cy="3782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595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012824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338387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3162299"/>
            <a:ext cx="3868340" cy="29304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338387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162299"/>
            <a:ext cx="3887391" cy="29304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213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90768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0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022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92688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522915"/>
            <a:ext cx="4629150" cy="45602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592888"/>
            <a:ext cx="2949178" cy="349027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577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92688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522915"/>
            <a:ext cx="4629150" cy="456987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592888"/>
            <a:ext cx="2949178" cy="34999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718077CC-A630-BB40-BCCA-DBB4138BC4E6}" type="datetimeFigureOut">
              <a:rPr lang="en-US" smtClean="0"/>
              <a:pPr/>
              <a:t>4/30/2021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667B8013-B29A-C740-B083-32BA12C6CAD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8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244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5723" y="1155241"/>
            <a:ext cx="6352552" cy="757130"/>
          </a:xfr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0093D3"/>
                </a:solidFill>
                <a:latin typeface="Arial"/>
                <a:ea typeface="+mn-ea"/>
                <a:cs typeface="Arial"/>
              </a:rPr>
              <a:t>Zip line challenge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9628" y="5325625"/>
            <a:ext cx="6858000" cy="572757"/>
          </a:xfrm>
        </p:spPr>
        <p:txBody>
          <a:bodyPr>
            <a:normAutofit/>
          </a:bodyPr>
          <a:lstStyle/>
          <a:p>
            <a:r>
              <a:rPr lang="en-GB" dirty="0">
                <a:latin typeface="+mn-lt"/>
              </a:rPr>
              <a:t>Designing and making a zip line for a toy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803" y="2279134"/>
            <a:ext cx="2958393" cy="28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28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63" y="709600"/>
            <a:ext cx="9144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600" b="1" dirty="0">
                <a:latin typeface="+mn-lt"/>
              </a:rPr>
              <a:t>Extension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63" y="1751527"/>
            <a:ext cx="8627656" cy="423789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2400" dirty="0">
                <a:latin typeface="+mn-lt"/>
              </a:rPr>
              <a:t>Can you make a zip line that takes exactly 15 seconds to run?</a:t>
            </a:r>
          </a:p>
          <a:p>
            <a:r>
              <a:rPr lang="en-GB" sz="2400" dirty="0">
                <a:latin typeface="+mn-lt"/>
              </a:rPr>
              <a:t>Can you try a bigger, heavier passenger? How does the weight of the passenger affect the time? What is the heaviest passenger that you can use? </a:t>
            </a:r>
          </a:p>
          <a:p>
            <a:r>
              <a:rPr lang="en-GB" sz="2400" dirty="0">
                <a:latin typeface="+mn-lt"/>
              </a:rPr>
              <a:t>Can you try working out the angle from the height and length? (For this one see calculating the angle on the next slide).</a:t>
            </a:r>
          </a:p>
          <a:p>
            <a:endParaRPr lang="en-GB" sz="2400" dirty="0">
              <a:latin typeface="+mn-lt"/>
            </a:endParaRPr>
          </a:p>
          <a:p>
            <a:endParaRPr lang="en-GB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1615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53" y="752054"/>
            <a:ext cx="9144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600" b="1" dirty="0">
                <a:latin typeface="+mn-lt"/>
              </a:rPr>
              <a:t>Calculating the angle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53" y="2413166"/>
            <a:ext cx="5862929" cy="347489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GB" sz="2400" dirty="0">
                <a:latin typeface="+mn-lt"/>
              </a:rPr>
              <a:t>We can measure two sides: the opposite (height) and adjacent (distance across the floor).</a:t>
            </a:r>
          </a:p>
          <a:p>
            <a:r>
              <a:rPr lang="en-GB" sz="2400" dirty="0">
                <a:latin typeface="+mn-lt"/>
              </a:rPr>
              <a:t>SOHCAHTOA tells us we must use tangent.</a:t>
            </a:r>
          </a:p>
          <a:p>
            <a:r>
              <a:rPr lang="en-GB" sz="2400" dirty="0">
                <a:latin typeface="+mn-lt"/>
              </a:rPr>
              <a:t>Find the angle from your calculator using:</a:t>
            </a:r>
          </a:p>
          <a:p>
            <a:pPr marL="0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en-GB" sz="2400" dirty="0">
                <a:latin typeface="+mn-lt"/>
              </a:rPr>
              <a:t>	 tan</a:t>
            </a:r>
            <a:r>
              <a:rPr lang="en-GB" sz="2400" baseline="30000" dirty="0">
                <a:latin typeface="+mn-lt"/>
              </a:rPr>
              <a:t>-1 </a:t>
            </a:r>
            <a:r>
              <a:rPr lang="en-GB" sz="2400" dirty="0">
                <a:latin typeface="+mn-lt"/>
              </a:rPr>
              <a:t>(opposite / adjacent) = angle</a:t>
            </a:r>
          </a:p>
          <a:p>
            <a:r>
              <a:rPr lang="en-GB" sz="2400" dirty="0">
                <a:latin typeface="+mn-lt"/>
              </a:rPr>
              <a:t>The angle can be written into your notes to see what is the most effective angle for the line.</a:t>
            </a:r>
          </a:p>
          <a:p>
            <a:endParaRPr lang="en-GB" sz="2400" dirty="0">
              <a:latin typeface="+mn-lt"/>
            </a:endParaRPr>
          </a:p>
          <a:p>
            <a:endParaRPr lang="en-GB" sz="2400" dirty="0">
              <a:latin typeface="+mn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58172" y="1616149"/>
            <a:ext cx="8627656" cy="44763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4918" y="2861845"/>
            <a:ext cx="2890846" cy="21628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4F6EE2-C5F8-4566-86EF-3681893E6A27}"/>
              </a:ext>
            </a:extLst>
          </p:cNvPr>
          <p:cNvSpPr txBox="1"/>
          <p:nvPr/>
        </p:nvSpPr>
        <p:spPr>
          <a:xfrm>
            <a:off x="132052" y="1860432"/>
            <a:ext cx="8627655" cy="757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Working out angles is easy if you know about trigonometry!</a:t>
            </a:r>
          </a:p>
        </p:txBody>
      </p:sp>
    </p:spTree>
    <p:extLst>
      <p:ext uri="{BB962C8B-B14F-4D97-AF65-F5344CB8AC3E}">
        <p14:creationId xmlns:p14="http://schemas.microsoft.com/office/powerpoint/2010/main" val="965888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279" y="743203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600" b="1" dirty="0">
                <a:latin typeface="+mn-lt"/>
              </a:rPr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715" y="1778163"/>
            <a:ext cx="8563924" cy="405391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 indent="0">
              <a:buNone/>
            </a:pPr>
            <a:r>
              <a:rPr lang="en-GB" sz="2400" dirty="0">
                <a:latin typeface="+mn-lt"/>
              </a:rPr>
              <a:t>You will need:</a:t>
            </a:r>
          </a:p>
          <a:p>
            <a:r>
              <a:rPr lang="en-GB" sz="2400" dirty="0">
                <a:latin typeface="+mn-lt"/>
              </a:rPr>
              <a:t>String or thin rope: 10m should be enough</a:t>
            </a:r>
          </a:p>
          <a:p>
            <a:r>
              <a:rPr lang="en-GB" sz="2400" dirty="0">
                <a:latin typeface="+mn-lt"/>
              </a:rPr>
              <a:t>A paper clip or some stiff wire</a:t>
            </a:r>
          </a:p>
          <a:p>
            <a:r>
              <a:rPr lang="en-GB" sz="2400" dirty="0">
                <a:latin typeface="+mn-lt"/>
              </a:rPr>
              <a:t>Sticky tape</a:t>
            </a:r>
          </a:p>
          <a:p>
            <a:r>
              <a:rPr lang="en-GB" sz="2400" dirty="0">
                <a:latin typeface="+mn-lt"/>
              </a:rPr>
              <a:t>A tape measure or ruler</a:t>
            </a:r>
          </a:p>
          <a:p>
            <a:r>
              <a:rPr lang="en-GB" sz="2400" dirty="0">
                <a:latin typeface="+mn-lt"/>
              </a:rPr>
              <a:t>A protractor</a:t>
            </a:r>
          </a:p>
          <a:p>
            <a:r>
              <a:rPr lang="en-GB" sz="2400" dirty="0">
                <a:latin typeface="+mn-lt"/>
              </a:rPr>
              <a:t>A passenger for your zip line</a:t>
            </a:r>
          </a:p>
          <a:p>
            <a:r>
              <a:rPr lang="en-GB" sz="2400" dirty="0">
                <a:latin typeface="+mn-lt"/>
              </a:rPr>
              <a:t>A stopwatch or a stopwatch app on your phone</a:t>
            </a:r>
          </a:p>
          <a:p>
            <a:r>
              <a:rPr lang="en-GB" sz="2400" dirty="0">
                <a:latin typeface="+mn-lt"/>
              </a:rPr>
              <a:t>Somewhere to experiment!</a:t>
            </a:r>
          </a:p>
          <a:p>
            <a:endParaRPr lang="en-GB" sz="2400" dirty="0">
              <a:latin typeface="+mn-lt"/>
            </a:endParaRPr>
          </a:p>
          <a:p>
            <a:endParaRPr lang="en-GB" sz="24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350" y="1156984"/>
            <a:ext cx="1635032" cy="16350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638" y="3183549"/>
            <a:ext cx="1100400" cy="118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6D0874-14FC-4C39-BBEC-8420BC712B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0635" y="2730279"/>
            <a:ext cx="1635032" cy="1397441"/>
          </a:xfrm>
          <a:prstGeom prst="rect">
            <a:avLst/>
          </a:prstGeom>
        </p:spPr>
      </p:pic>
      <p:pic>
        <p:nvPicPr>
          <p:cNvPr id="11" name="Picture 10" descr="A picture containing measuring stick&#10;&#10;Description automatically generated">
            <a:extLst>
              <a:ext uri="{FF2B5EF4-FFF2-40B4-BE49-F238E27FC236}">
                <a16:creationId xmlns:a16="http://schemas.microsoft.com/office/drawing/2014/main" id="{47FDEED9-6793-4AFB-8BE6-05AF73318A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0719" y="4402014"/>
            <a:ext cx="2271961" cy="1595697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5DB6530-8215-4138-A4D5-98EAC73B24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5667" y="2065033"/>
            <a:ext cx="1741979" cy="98258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045C2A8E-BDD0-49D3-A979-66791020C8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85416" y="1272714"/>
            <a:ext cx="932758" cy="828551"/>
          </a:xfrm>
          <a:prstGeom prst="rect">
            <a:avLst/>
          </a:prstGeom>
        </p:spPr>
      </p:pic>
      <p:pic>
        <p:nvPicPr>
          <p:cNvPr id="17" name="Picture 16" descr="A picture containing text, watch, white, gauge&#10;&#10;Description automatically generated">
            <a:extLst>
              <a:ext uri="{FF2B5EF4-FFF2-40B4-BE49-F238E27FC236}">
                <a16:creationId xmlns:a16="http://schemas.microsoft.com/office/drawing/2014/main" id="{5E5BD1A3-9E24-43B1-B859-5BE3C94D70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2886" y="3874300"/>
            <a:ext cx="1148369" cy="143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04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957" y="780101"/>
            <a:ext cx="7886700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+mn-lt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957" y="1926245"/>
            <a:ext cx="5444747" cy="375489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2400" dirty="0">
                <a:latin typeface="+mn-lt"/>
              </a:rPr>
              <a:t>Zip lines are becoming a common sight at theme parks and attractions across the world.</a:t>
            </a:r>
          </a:p>
          <a:p>
            <a:r>
              <a:rPr lang="en-GB" sz="2400" dirty="0">
                <a:latin typeface="+mn-lt"/>
              </a:rPr>
              <a:t>They use very clever engineering to keep the passengers safe and still have a great time.</a:t>
            </a:r>
          </a:p>
          <a:p>
            <a:r>
              <a:rPr lang="en-GB" sz="2400" dirty="0">
                <a:latin typeface="+mn-lt"/>
              </a:rPr>
              <a:t>They use cables like cable cars and ski lifts, but no motor – the users move due to  gravity.</a:t>
            </a:r>
          </a:p>
          <a:p>
            <a:endParaRPr lang="en-GB" sz="2400" dirty="0">
              <a:latin typeface="+mn-lt"/>
            </a:endParaRPr>
          </a:p>
          <a:p>
            <a:endParaRPr lang="en-GB" sz="2400" dirty="0">
              <a:latin typeface="+mn-lt"/>
            </a:endParaRP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514D19CC-53EC-44DD-A2E9-B38FC23D9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513" y="780954"/>
            <a:ext cx="4941707" cy="2470854"/>
          </a:xfrm>
          <a:prstGeom prst="rect">
            <a:avLst/>
          </a:prstGeom>
        </p:spPr>
      </p:pic>
      <p:pic>
        <p:nvPicPr>
          <p:cNvPr id="7" name="Picture 6" descr="A picture containing transport, satellite&#10;&#10;Description automatically generated">
            <a:extLst>
              <a:ext uri="{FF2B5EF4-FFF2-40B4-BE49-F238E27FC236}">
                <a16:creationId xmlns:a16="http://schemas.microsoft.com/office/drawing/2014/main" id="{FA45E063-E013-4B88-BAEB-DA1F63DB3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047" y="3603812"/>
            <a:ext cx="3738953" cy="248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12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lant&#10;&#10;Description automatically generated">
            <a:extLst>
              <a:ext uri="{FF2B5EF4-FFF2-40B4-BE49-F238E27FC236}">
                <a16:creationId xmlns:a16="http://schemas.microsoft.com/office/drawing/2014/main" id="{7B239817-4B24-482B-9DC4-F05F73877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924" y="1043753"/>
            <a:ext cx="2351539" cy="3541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651" y="759122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600" b="1" dirty="0">
                <a:latin typeface="+mn-lt"/>
              </a:rPr>
              <a:t>The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651" y="1722474"/>
            <a:ext cx="5665635" cy="4096893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GB" sz="2400" dirty="0">
                <a:latin typeface="+mn-lt"/>
              </a:rPr>
              <a:t>Gravity pulls things on our planet down towards the centre of the Earth.</a:t>
            </a:r>
          </a:p>
          <a:p>
            <a:r>
              <a:rPr lang="en-GB" sz="2400" dirty="0">
                <a:latin typeface="+mn-lt"/>
              </a:rPr>
              <a:t>It has existed as long as the universe – but was ‘discovered’ by Sir Isaac Newton in 1687.</a:t>
            </a:r>
          </a:p>
          <a:p>
            <a:r>
              <a:rPr lang="en-GB" sz="2400" dirty="0">
                <a:latin typeface="+mn-lt"/>
              </a:rPr>
              <a:t>Something sliding down a zip line will be pulled from the top to the bottom.</a:t>
            </a:r>
          </a:p>
          <a:p>
            <a:r>
              <a:rPr lang="en-GB" sz="2400" dirty="0">
                <a:latin typeface="+mn-lt"/>
              </a:rPr>
              <a:t>The energy gained by being ‘at the top’ will be turned into speed as the object slides down. </a:t>
            </a:r>
          </a:p>
          <a:p>
            <a:r>
              <a:rPr lang="en-GB" sz="2400" dirty="0">
                <a:latin typeface="+mn-lt"/>
              </a:rPr>
              <a:t>However - some of the energy will be turned into heat or noise, as friction tries to slow the object down.</a:t>
            </a:r>
          </a:p>
        </p:txBody>
      </p:sp>
      <p:pic>
        <p:nvPicPr>
          <p:cNvPr id="5" name="Picture 4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22E5E67D-2F69-4F30-BAD6-48DD621B4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6646" y="4656079"/>
            <a:ext cx="1235451" cy="1235451"/>
          </a:xfrm>
          <a:prstGeom prst="rect">
            <a:avLst/>
          </a:prstGeom>
        </p:spPr>
      </p:pic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3C69BF09-353B-4211-A476-A644CFC0B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1940" y="3904837"/>
            <a:ext cx="266324" cy="274031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DE3FFB30-F52C-434B-96A7-A62D1EABDB39}"/>
              </a:ext>
            </a:extLst>
          </p:cNvPr>
          <p:cNvSpPr/>
          <p:nvPr/>
        </p:nvSpPr>
        <p:spPr>
          <a:xfrm>
            <a:off x="6967896" y="3500241"/>
            <a:ext cx="502201" cy="3630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34A1B1AB-C988-41E1-9098-A677ED9A0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3873" y="3391320"/>
            <a:ext cx="1109892" cy="118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00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910" y="983455"/>
            <a:ext cx="9144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600" b="1" dirty="0">
                <a:latin typeface="+mn-lt"/>
              </a:rPr>
              <a:t>Step 1 – Making the harness</a:t>
            </a:r>
            <a:br>
              <a:rPr lang="en-GB" sz="3600" b="1" dirty="0">
                <a:latin typeface="+mn-lt"/>
              </a:rPr>
            </a:br>
            <a:endParaRPr lang="en-GB" sz="3600" b="1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2761" y="1794807"/>
            <a:ext cx="3961238" cy="1664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2284" y="3269551"/>
            <a:ext cx="2422193" cy="255886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6D005D-CBB5-463A-8395-4B1705F3E58A}"/>
              </a:ext>
            </a:extLst>
          </p:cNvPr>
          <p:cNvSpPr txBox="1">
            <a:spLocks/>
          </p:cNvSpPr>
          <p:nvPr/>
        </p:nvSpPr>
        <p:spPr>
          <a:xfrm>
            <a:off x="115910" y="1794807"/>
            <a:ext cx="4950942" cy="4480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+mn-lt"/>
              </a:rPr>
              <a:t>Friction is the force that stops things sliding easily. Friction is your enemy! The ‘passenger’ needs to be able to slide well down the zip line.</a:t>
            </a:r>
          </a:p>
          <a:p>
            <a:r>
              <a:rPr lang="en-GB" sz="2400" dirty="0">
                <a:latin typeface="+mn-lt"/>
              </a:rPr>
              <a:t>Make a harness for your passenger out of the paper clip or wire. </a:t>
            </a:r>
          </a:p>
          <a:p>
            <a:r>
              <a:rPr lang="en-GB" sz="2400" dirty="0">
                <a:latin typeface="+mn-lt"/>
              </a:rPr>
              <a:t>The triangle shape means the passenger won’t slip sideways.</a:t>
            </a:r>
          </a:p>
          <a:p>
            <a:r>
              <a:rPr lang="en-GB" sz="2400" dirty="0">
                <a:latin typeface="+mn-lt"/>
              </a:rPr>
              <a:t>Fasten your passenger to the harness safely using sticky tape.</a:t>
            </a:r>
          </a:p>
        </p:txBody>
      </p:sp>
    </p:spTree>
    <p:extLst>
      <p:ext uri="{BB962C8B-B14F-4D97-AF65-F5344CB8AC3E}">
        <p14:creationId xmlns:p14="http://schemas.microsoft.com/office/powerpoint/2010/main" val="4149370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53" y="723014"/>
            <a:ext cx="9144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600" b="1" dirty="0">
                <a:latin typeface="+mn-lt"/>
              </a:rPr>
              <a:t>Step 2 – Attaching the start of the zip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52" y="1746872"/>
            <a:ext cx="8646783" cy="377455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2400" dirty="0">
                <a:latin typeface="+mn-lt"/>
              </a:rPr>
              <a:t>Find a place where you can attach one end of the zip line high up. This is called an ‘anchor point’.</a:t>
            </a:r>
          </a:p>
          <a:p>
            <a:pPr marL="623888" lvl="1" indent="-355600">
              <a:buFont typeface="Wingdings" panose="05000000000000000000" pitchFamily="2" charset="2"/>
              <a:buChar char="Ø"/>
            </a:pPr>
            <a:r>
              <a:rPr lang="en-GB" i="1" dirty="0">
                <a:latin typeface="+mn-lt"/>
              </a:rPr>
              <a:t>You could use a tree or fence post outside.</a:t>
            </a:r>
          </a:p>
          <a:p>
            <a:pPr marL="623888" lvl="1" indent="-355600">
              <a:buFont typeface="Wingdings" panose="05000000000000000000" pitchFamily="2" charset="2"/>
              <a:buChar char="Ø"/>
            </a:pPr>
            <a:r>
              <a:rPr lang="en-GB" i="1" dirty="0">
                <a:latin typeface="+mn-lt"/>
              </a:rPr>
              <a:t>The top of a wardrobe or a desk works too.</a:t>
            </a:r>
            <a:endParaRPr lang="en-GB" sz="2400" dirty="0">
              <a:latin typeface="+mn-lt"/>
            </a:endParaRPr>
          </a:p>
        </p:txBody>
      </p:sp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31DC6136-9E68-49BB-857C-9EC9679A3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663" y="3330868"/>
            <a:ext cx="1175273" cy="235054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73326CA-08D6-44E3-94B9-005136375E7F}"/>
              </a:ext>
            </a:extLst>
          </p:cNvPr>
          <p:cNvSpPr txBox="1">
            <a:spLocks/>
          </p:cNvSpPr>
          <p:nvPr/>
        </p:nvSpPr>
        <p:spPr>
          <a:xfrm>
            <a:off x="56153" y="3330868"/>
            <a:ext cx="7291320" cy="3774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+mn-lt"/>
              </a:rPr>
              <a:t>The anchor point needs to be high enough to give a good steep angle on the zip line, but not so high that you need to climb to get up there.</a:t>
            </a:r>
          </a:p>
          <a:p>
            <a:r>
              <a:rPr lang="en-GB" sz="2400" dirty="0">
                <a:latin typeface="+mn-lt"/>
              </a:rPr>
              <a:t>Attach the string or rope to the anchor point – it needs to be very secure so that it doesn’t slip. You could tie it round something, put weights on it or use sticky tape.</a:t>
            </a:r>
          </a:p>
          <a:p>
            <a:endParaRPr lang="en-GB" sz="2400" dirty="0">
              <a:latin typeface="+mn-lt"/>
            </a:endParaRPr>
          </a:p>
          <a:p>
            <a:endParaRPr lang="en-GB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272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95" y="1034866"/>
            <a:ext cx="9144000" cy="6971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600" b="1" dirty="0">
                <a:latin typeface="+mn-lt"/>
              </a:rPr>
              <a:t>Step 3 – Attaching the bottom of the zip 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395" y="1807286"/>
            <a:ext cx="8627656" cy="235592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2400" dirty="0">
                <a:latin typeface="+mn-lt"/>
              </a:rPr>
              <a:t>Pass the string through the harness on your passenger.</a:t>
            </a:r>
          </a:p>
          <a:p>
            <a:r>
              <a:rPr lang="en-GB" sz="2400" dirty="0">
                <a:latin typeface="+mn-lt"/>
              </a:rPr>
              <a:t>Now find somewhere to attach the bottom end of the zip line.</a:t>
            </a:r>
          </a:p>
          <a:p>
            <a:r>
              <a:rPr lang="en-GB" sz="2400" dirty="0">
                <a:latin typeface="+mn-lt"/>
              </a:rPr>
              <a:t>It needs to give a good angle to the string (line) so that your passenger can slide down under the force of gravity - but not too steep, or the passenger will just fall down the string and crash. That would be no fun at all.</a:t>
            </a:r>
          </a:p>
          <a:p>
            <a:endParaRPr lang="en-GB" sz="24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5050DA-5DBA-4FAF-ACE6-62320F529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942" y="4002591"/>
            <a:ext cx="3102109" cy="18205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D3D1D1-C13F-430C-BCFA-EBB69811A28B}"/>
              </a:ext>
            </a:extLst>
          </p:cNvPr>
          <p:cNvSpPr txBox="1"/>
          <p:nvPr/>
        </p:nvSpPr>
        <p:spPr>
          <a:xfrm>
            <a:off x="204394" y="4163209"/>
            <a:ext cx="5357309" cy="1754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You will need to adjust the end of the line so trap it under something like a chair leg, a rock or a heavy book. The line needs to be tight.</a:t>
            </a:r>
          </a:p>
        </p:txBody>
      </p:sp>
    </p:spTree>
    <p:extLst>
      <p:ext uri="{BB962C8B-B14F-4D97-AF65-F5344CB8AC3E}">
        <p14:creationId xmlns:p14="http://schemas.microsoft.com/office/powerpoint/2010/main" val="2360035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7153"/>
            <a:ext cx="9144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600" b="1" dirty="0">
                <a:latin typeface="+mn-lt"/>
              </a:rPr>
              <a:t>Step 4 – Trial 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33105"/>
            <a:ext cx="5920205" cy="426365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2400" dirty="0">
                <a:latin typeface="+mn-lt"/>
              </a:rPr>
              <a:t>Try the Zip line to make sure it works. Take your passenger to the top and let go.</a:t>
            </a:r>
          </a:p>
          <a:p>
            <a:r>
              <a:rPr lang="en-GB" sz="2400" dirty="0">
                <a:latin typeface="+mn-lt"/>
              </a:rPr>
              <a:t>If the passenger ‘stalls’ on the line stops before the bottom:</a:t>
            </a:r>
          </a:p>
          <a:p>
            <a:pPr marL="623888" lvl="1" indent="-3556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623888" algn="l"/>
              </a:tabLst>
            </a:pPr>
            <a:r>
              <a:rPr lang="en-GB" i="1" dirty="0">
                <a:latin typeface="+mn-lt"/>
              </a:rPr>
              <a:t>If the string is too slack, tighten the ends.</a:t>
            </a:r>
          </a:p>
          <a:p>
            <a:pPr marL="623888" lvl="1" indent="-35560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623888" algn="l"/>
              </a:tabLst>
            </a:pPr>
            <a:r>
              <a:rPr lang="en-GB" i="1" dirty="0">
                <a:latin typeface="+mn-lt"/>
              </a:rPr>
              <a:t>If the string is too rough and there is too much friction, increase the slope.</a:t>
            </a:r>
            <a:endParaRPr lang="en-GB" dirty="0"/>
          </a:p>
          <a:p>
            <a:r>
              <a:rPr lang="en-GB" sz="2400" dirty="0">
                <a:latin typeface="+mn-lt"/>
              </a:rPr>
              <a:t>Make your improvement to be ready for testing.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0205" y="2062716"/>
            <a:ext cx="3078747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22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07" y="705256"/>
            <a:ext cx="91440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3600" b="1" dirty="0">
                <a:latin typeface="+mn-lt"/>
              </a:rPr>
              <a:t>Step 5 –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607" y="1638762"/>
            <a:ext cx="7443083" cy="8160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2400" dirty="0">
                <a:latin typeface="+mn-lt"/>
              </a:rPr>
              <a:t>Measure the angle of your zip line using the protractor (or calculate the angle using Maths!).</a:t>
            </a:r>
          </a:p>
          <a:p>
            <a:endParaRPr lang="en-GB" sz="2400" dirty="0">
              <a:latin typeface="+mn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6170AA4-621E-40CA-B97B-9131164755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444870"/>
              </p:ext>
            </p:extLst>
          </p:nvPr>
        </p:nvGraphicFramePr>
        <p:xfrm>
          <a:off x="6458741" y="2977217"/>
          <a:ext cx="2485028" cy="28759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0385">
                  <a:extLst>
                    <a:ext uri="{9D8B030D-6E8A-4147-A177-3AD203B41FA5}">
                      <a16:colId xmlns:a16="http://schemas.microsoft.com/office/drawing/2014/main" val="3929869300"/>
                    </a:ext>
                  </a:extLst>
                </a:gridCol>
                <a:gridCol w="1020989">
                  <a:extLst>
                    <a:ext uri="{9D8B030D-6E8A-4147-A177-3AD203B41FA5}">
                      <a16:colId xmlns:a16="http://schemas.microsoft.com/office/drawing/2014/main" val="2951711979"/>
                    </a:ext>
                  </a:extLst>
                </a:gridCol>
                <a:gridCol w="903654">
                  <a:extLst>
                    <a:ext uri="{9D8B030D-6E8A-4147-A177-3AD203B41FA5}">
                      <a16:colId xmlns:a16="http://schemas.microsoft.com/office/drawing/2014/main" val="1767966818"/>
                    </a:ext>
                  </a:extLst>
                </a:gridCol>
              </a:tblGrid>
              <a:tr h="345534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Angle, degrees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Time, seconds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40621"/>
                  </a:ext>
                </a:extLst>
              </a:tr>
              <a:tr h="345534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3066544"/>
                  </a:ext>
                </a:extLst>
              </a:tr>
              <a:tr h="345534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697010"/>
                  </a:ext>
                </a:extLst>
              </a:tr>
              <a:tr h="345534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370263"/>
                  </a:ext>
                </a:extLst>
              </a:tr>
              <a:tr h="345534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606089"/>
                  </a:ext>
                </a:extLst>
              </a:tr>
              <a:tr h="345534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597546"/>
                  </a:ext>
                </a:extLst>
              </a:tr>
              <a:tr h="345534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829320"/>
                  </a:ext>
                </a:extLst>
              </a:tr>
              <a:tr h="345534"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58969"/>
                  </a:ext>
                </a:extLst>
              </a:tr>
            </a:tbl>
          </a:graphicData>
        </a:graphic>
      </p:graphicFrame>
      <p:pic>
        <p:nvPicPr>
          <p:cNvPr id="5" name="Picture 4" descr="A picture containing text, watch, white, gauge&#10;&#10;Description automatically generated">
            <a:extLst>
              <a:ext uri="{FF2B5EF4-FFF2-40B4-BE49-F238E27FC236}">
                <a16:creationId xmlns:a16="http://schemas.microsoft.com/office/drawing/2014/main" id="{385D2843-F92A-48B9-90DA-8DF86DCDD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255" y="1313088"/>
            <a:ext cx="1148369" cy="14354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69B0D5-9231-42E7-9BC6-8288623B3BDA}"/>
              </a:ext>
            </a:extLst>
          </p:cNvPr>
          <p:cNvSpPr txBox="1"/>
          <p:nvPr/>
        </p:nvSpPr>
        <p:spPr>
          <a:xfrm>
            <a:off x="150607" y="2435427"/>
            <a:ext cx="5830656" cy="3801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b="0" i="0">
                <a:latin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GB" dirty="0"/>
              <a:t>Bring your passenger to the top of the zip line.</a:t>
            </a:r>
          </a:p>
          <a:p>
            <a:r>
              <a:rPr lang="en-GB" dirty="0"/>
              <a:t>Using the stopwatch, time how long your passenger takes to get from the top to the bottom.</a:t>
            </a:r>
          </a:p>
          <a:p>
            <a:r>
              <a:rPr lang="en-GB" dirty="0"/>
              <a:t>Make a table and write down the time and the angle.</a:t>
            </a:r>
          </a:p>
          <a:p>
            <a:r>
              <a:rPr lang="en-GB" dirty="0"/>
              <a:t>Repeat the test with different angles. How does the angle affect the time?</a:t>
            </a:r>
          </a:p>
        </p:txBody>
      </p:sp>
    </p:spTree>
    <p:extLst>
      <p:ext uri="{BB962C8B-B14F-4D97-AF65-F5344CB8AC3E}">
        <p14:creationId xmlns:p14="http://schemas.microsoft.com/office/powerpoint/2010/main" val="380930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460</TotalTime>
  <Words>896</Words>
  <Application>Microsoft Office PowerPoint</Application>
  <PresentationFormat>On-screen Show (4:3)</PresentationFormat>
  <Paragraphs>74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Office Theme</vt:lpstr>
      <vt:lpstr>Zip line challenge</vt:lpstr>
      <vt:lpstr>Resources</vt:lpstr>
      <vt:lpstr>Introduction</vt:lpstr>
      <vt:lpstr>The Science</vt:lpstr>
      <vt:lpstr>Step 1 – Making the harness </vt:lpstr>
      <vt:lpstr>Step 2 – Attaching the start of the zip line</vt:lpstr>
      <vt:lpstr>Step 3 – Attaching the bottom of the zip line</vt:lpstr>
      <vt:lpstr>Step 4 – Trial run</vt:lpstr>
      <vt:lpstr>Step 5 – Testing</vt:lpstr>
      <vt:lpstr>Extension Activities</vt:lpstr>
      <vt:lpstr>Calculating the angle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Attainment in Education Ltd</dc:creator>
  <cp:lastModifiedBy>Margerison-Smith,Holly</cp:lastModifiedBy>
  <cp:revision>32</cp:revision>
  <dcterms:created xsi:type="dcterms:W3CDTF">2017-06-28T15:11:57Z</dcterms:created>
  <dcterms:modified xsi:type="dcterms:W3CDTF">2021-04-30T13:28:22Z</dcterms:modified>
</cp:coreProperties>
</file>