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5" r:id="rId2"/>
    <p:sldId id="266" r:id="rId3"/>
    <p:sldId id="267" r:id="rId4"/>
    <p:sldId id="268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8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901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312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551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262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43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753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81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132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3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18077CC-A630-BB40-BCCA-DBB4138BC4E6}" type="datetimeFigureOut">
              <a:rPr lang="en-US" smtClean="0"/>
              <a:pPr/>
              <a:t>4/29/2021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67B8013-B29A-C740-B083-32BA12C6C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28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4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DABAE2B-7D85-4454-8112-CCD5A7EDB760}"/>
              </a:ext>
            </a:extLst>
          </p:cNvPr>
          <p:cNvSpPr txBox="1"/>
          <p:nvPr/>
        </p:nvSpPr>
        <p:spPr>
          <a:xfrm>
            <a:off x="947082" y="5461197"/>
            <a:ext cx="722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Working out how much plastic we use in a year</a:t>
            </a:r>
          </a:p>
        </p:txBody>
      </p:sp>
      <p:pic>
        <p:nvPicPr>
          <p:cNvPr id="3" name="Picture 2" descr="A picture containing text, toy, decorated, colorful&#10;&#10;Description automatically generated">
            <a:extLst>
              <a:ext uri="{FF2B5EF4-FFF2-40B4-BE49-F238E27FC236}">
                <a16:creationId xmlns:a16="http://schemas.microsoft.com/office/drawing/2014/main" id="{1D84E3ED-5929-48D0-8D2C-CFB89EA1C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3992" y="1012132"/>
            <a:ext cx="6095346" cy="430801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718A3A0-062F-406D-936B-673EAADA4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pPr algn="ctr"/>
            <a:r>
              <a:rPr lang="en-GB" sz="4400" b="1" dirty="0">
                <a:latin typeface="Arial"/>
                <a:cs typeface="Arial"/>
              </a:rPr>
              <a:t>How m</a:t>
            </a:r>
            <a:r>
              <a:rPr lang="en-GB" b="1" dirty="0">
                <a:latin typeface="Arial"/>
                <a:cs typeface="Arial"/>
              </a:rPr>
              <a:t>uch plastic?!</a:t>
            </a:r>
            <a:br>
              <a:rPr lang="en-GB" sz="4400" b="1" dirty="0">
                <a:latin typeface="Arial"/>
                <a:cs typeface="Arial"/>
              </a:rPr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370D7D-7E6D-4C9C-9D53-B7AD4E514A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49521">
            <a:off x="4876237" y="1811468"/>
            <a:ext cx="1381304" cy="1862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88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DB2B-93CF-4442-A690-1FE99DE3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873" y="854166"/>
            <a:ext cx="851535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Plastic – how much is used in a 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20ACA-3D22-4943-B2D9-935EC0763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151" y="2043596"/>
            <a:ext cx="6238405" cy="329745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For </a:t>
            </a:r>
            <a:r>
              <a:rPr lang="en-GB" sz="2400" b="1" dirty="0"/>
              <a:t>one</a:t>
            </a:r>
            <a:r>
              <a:rPr lang="en-GB" sz="2400" dirty="0"/>
              <a:t> school day, make a </a:t>
            </a:r>
            <a:r>
              <a:rPr lang="en-GB" sz="2400" b="1" dirty="0"/>
              <a:t>list</a:t>
            </a:r>
            <a:r>
              <a:rPr lang="en-GB" sz="2400" dirty="0"/>
              <a:t> of anything you use that is plastic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Start from waking up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Finish when going to bed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Include food packaging, drinks bottles– anything plastic that would be thrown away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GB" sz="2400" dirty="0"/>
              <a:t>You could also list plastic that isn’t thrown away – like the cases on electronic products or chair seats – everything plastic!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03A8FC3-D442-47C8-A358-1446384670BB}"/>
              </a:ext>
            </a:extLst>
          </p:cNvPr>
          <p:cNvGrpSpPr/>
          <p:nvPr/>
        </p:nvGrpSpPr>
        <p:grpSpPr>
          <a:xfrm>
            <a:off x="6578916" y="3092808"/>
            <a:ext cx="2476536" cy="2847207"/>
            <a:chOff x="6312829" y="1720176"/>
            <a:chExt cx="2012100" cy="2378636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785A4191-2DE0-42F7-B881-B5F18A2A1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370" y="1720176"/>
              <a:ext cx="1802559" cy="1733085"/>
            </a:xfrm>
            <a:prstGeom prst="rect">
              <a:avLst/>
            </a:prstGeom>
          </p:spPr>
        </p:pic>
        <p:pic>
          <p:nvPicPr>
            <p:cNvPr id="6" name="Picture 5" descr="A picture containing vessel, bottle&#10;&#10;Description automatically generated">
              <a:extLst>
                <a:ext uri="{FF2B5EF4-FFF2-40B4-BE49-F238E27FC236}">
                  <a16:creationId xmlns:a16="http://schemas.microsoft.com/office/drawing/2014/main" id="{1AD2B12D-543E-46D5-B0EE-CF6603B790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747"/>
            <a:stretch/>
          </p:blipFill>
          <p:spPr>
            <a:xfrm rot="877135">
              <a:off x="7718987" y="2522159"/>
              <a:ext cx="436227" cy="1400819"/>
            </a:xfrm>
            <a:prstGeom prst="rect">
              <a:avLst/>
            </a:prstGeom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F40CE52-6A8E-4ED7-B2EB-57AEB4A067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8221" y="3232267"/>
              <a:ext cx="775657" cy="566593"/>
            </a:xfrm>
            <a:prstGeom prst="rect">
              <a:avLst/>
            </a:prstGeom>
          </p:spPr>
        </p:pic>
        <p:pic>
          <p:nvPicPr>
            <p:cNvPr id="8" name="Picture 7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9346F31A-E80F-471E-B89D-837E5B496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2829" y="2767025"/>
              <a:ext cx="955918" cy="1027352"/>
            </a:xfrm>
            <a:prstGeom prst="rect">
              <a:avLst/>
            </a:prstGeom>
          </p:spPr>
        </p:pic>
        <p:pic>
          <p:nvPicPr>
            <p:cNvPr id="9" name="Picture 8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B9494915-46C9-403D-A6E0-5F9C2026053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2512" y="3738194"/>
              <a:ext cx="721235" cy="36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29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BDC14-09FF-478C-9977-FE5A09AFD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Weigh the plastic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7F972-88A1-4438-AA5A-E301B9486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09017"/>
            <a:ext cx="4995118" cy="3754899"/>
          </a:xfrm>
        </p:spPr>
        <p:txBody>
          <a:bodyPr>
            <a:normAutofit/>
          </a:bodyPr>
          <a:lstStyle/>
          <a:p>
            <a:pPr marL="265113" indent="-265113"/>
            <a:r>
              <a:rPr lang="en-GB" sz="2400" dirty="0"/>
              <a:t>Collect examples of the plastic on the daily list</a:t>
            </a:r>
          </a:p>
          <a:p>
            <a:pPr marL="265113" indent="-265113"/>
            <a:r>
              <a:rPr lang="en-GB" sz="2400" dirty="0">
                <a:solidFill>
                  <a:srgbClr val="231F20"/>
                </a:solidFill>
              </a:rPr>
              <a:t>Weigh these examples</a:t>
            </a:r>
          </a:p>
          <a:p>
            <a:pPr marL="265113" indent="-265113"/>
            <a:r>
              <a:rPr lang="en-GB" sz="2400" dirty="0">
                <a:solidFill>
                  <a:srgbClr val="231F20"/>
                </a:solidFill>
              </a:rPr>
              <a:t>Write down the weight in </a:t>
            </a:r>
            <a:r>
              <a:rPr lang="en-GB" sz="2400" b="1" dirty="0">
                <a:solidFill>
                  <a:srgbClr val="231F20"/>
                </a:solidFill>
              </a:rPr>
              <a:t>grams</a:t>
            </a:r>
          </a:p>
          <a:p>
            <a:pPr marL="265113" indent="-265113"/>
            <a:r>
              <a:rPr lang="en-GB" sz="2400" dirty="0">
                <a:solidFill>
                  <a:srgbClr val="231F20"/>
                </a:solidFill>
              </a:rPr>
              <a:t>Work out the total weight of plastic used for one day</a:t>
            </a:r>
            <a:endParaRPr lang="en-GB" sz="2400" dirty="0"/>
          </a:p>
        </p:txBody>
      </p:sp>
      <p:pic>
        <p:nvPicPr>
          <p:cNvPr id="4" name="Picture 3" descr="A picture containing cup&#10;&#10;Description automatically generated">
            <a:extLst>
              <a:ext uri="{FF2B5EF4-FFF2-40B4-BE49-F238E27FC236}">
                <a16:creationId xmlns:a16="http://schemas.microsoft.com/office/drawing/2014/main" id="{FDAF8D0C-4882-4DD7-9773-DAA3E097DB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684" y="2247586"/>
            <a:ext cx="3165088" cy="3626959"/>
          </a:xfrm>
          <a:prstGeom prst="rect">
            <a:avLst/>
          </a:prstGeom>
        </p:spPr>
      </p:pic>
      <p:pic>
        <p:nvPicPr>
          <p:cNvPr id="5" name="Picture 4" descr="A picture containing vessel, bottle&#10;&#10;Description automatically generated">
            <a:extLst>
              <a:ext uri="{FF2B5EF4-FFF2-40B4-BE49-F238E27FC236}">
                <a16:creationId xmlns:a16="http://schemas.microsoft.com/office/drawing/2014/main" id="{62EDD5EF-3EB7-4A69-956B-126B086B40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1747"/>
          <a:stretch/>
        </p:blipFill>
        <p:spPr>
          <a:xfrm rot="5133499">
            <a:off x="7065994" y="1998262"/>
            <a:ext cx="595552" cy="191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30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F6FEF-538F-4527-B744-328447B7C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83455"/>
            <a:ext cx="834369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Plastic used over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80A4D-AC24-4FAA-9F18-296F991ED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122791"/>
            <a:ext cx="7886700" cy="375489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Change the daily weight in </a:t>
            </a:r>
            <a:r>
              <a:rPr lang="en-GB" sz="2400" b="1" dirty="0">
                <a:solidFill>
                  <a:srgbClr val="231F20"/>
                </a:solidFill>
              </a:rPr>
              <a:t>g </a:t>
            </a:r>
            <a:r>
              <a:rPr lang="en-GB" sz="2400" dirty="0">
                <a:solidFill>
                  <a:srgbClr val="231F20"/>
                </a:solidFill>
              </a:rPr>
              <a:t>to </a:t>
            </a:r>
            <a:r>
              <a:rPr lang="en-GB" sz="2400" b="1" dirty="0">
                <a:solidFill>
                  <a:srgbClr val="231F20"/>
                </a:solidFill>
              </a:rPr>
              <a:t>kg </a:t>
            </a:r>
            <a:r>
              <a:rPr lang="en-GB" sz="2400" dirty="0">
                <a:solidFill>
                  <a:srgbClr val="231F20"/>
                </a:solidFill>
              </a:rPr>
              <a:t>by dividing by 1000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</a:t>
            </a:r>
            <a:r>
              <a:rPr lang="en-GB" sz="2400" b="1" dirty="0">
                <a:solidFill>
                  <a:srgbClr val="231F20"/>
                </a:solidFill>
              </a:rPr>
              <a:t>Weekly</a:t>
            </a:r>
            <a:r>
              <a:rPr lang="en-GB" sz="2400" dirty="0">
                <a:solidFill>
                  <a:srgbClr val="231F20"/>
                </a:solidFill>
              </a:rPr>
              <a:t> use:</a:t>
            </a:r>
          </a:p>
          <a:p>
            <a:pPr marL="0" indent="360363">
              <a:buNone/>
            </a:pPr>
            <a:r>
              <a:rPr lang="en-GB" sz="2400" b="1" dirty="0">
                <a:solidFill>
                  <a:srgbClr val="231F20"/>
                </a:solidFill>
              </a:rPr>
              <a:t>	Multiply</a:t>
            </a:r>
            <a:r>
              <a:rPr lang="en-GB" sz="2400" dirty="0">
                <a:solidFill>
                  <a:srgbClr val="231F20"/>
                </a:solidFill>
              </a:rPr>
              <a:t> the daily weight total by </a:t>
            </a:r>
            <a:r>
              <a:rPr lang="en-GB" sz="2400" b="1" dirty="0">
                <a:solidFill>
                  <a:srgbClr val="231F20"/>
                </a:solidFill>
              </a:rPr>
              <a:t>7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</a:t>
            </a:r>
            <a:r>
              <a:rPr lang="en-GB" sz="2400" b="1" dirty="0">
                <a:solidFill>
                  <a:srgbClr val="231F20"/>
                </a:solidFill>
              </a:rPr>
              <a:t>Monthly</a:t>
            </a:r>
            <a:r>
              <a:rPr lang="en-GB" sz="2400" dirty="0">
                <a:solidFill>
                  <a:srgbClr val="231F20"/>
                </a:solidFill>
              </a:rPr>
              <a:t> use:</a:t>
            </a:r>
          </a:p>
          <a:p>
            <a:pPr marL="0" indent="360363">
              <a:buNone/>
            </a:pPr>
            <a:r>
              <a:rPr lang="en-GB" sz="2400" b="1" dirty="0">
                <a:solidFill>
                  <a:srgbClr val="231F20"/>
                </a:solidFill>
              </a:rPr>
              <a:t>	Multiply</a:t>
            </a:r>
            <a:r>
              <a:rPr lang="en-GB" sz="2400" dirty="0">
                <a:solidFill>
                  <a:srgbClr val="231F20"/>
                </a:solidFill>
              </a:rPr>
              <a:t> the daily weight total by </a:t>
            </a:r>
            <a:r>
              <a:rPr lang="en-GB" sz="2400" b="1" dirty="0">
                <a:solidFill>
                  <a:srgbClr val="231F20"/>
                </a:solidFill>
              </a:rPr>
              <a:t>31</a:t>
            </a:r>
          </a:p>
          <a:p>
            <a:pPr marL="176213" indent="-176213"/>
            <a:r>
              <a:rPr lang="en-GB" sz="2400" dirty="0">
                <a:solidFill>
                  <a:srgbClr val="231F20"/>
                </a:solidFill>
              </a:rPr>
              <a:t> </a:t>
            </a:r>
            <a:r>
              <a:rPr lang="en-GB" sz="2400" b="1">
                <a:solidFill>
                  <a:srgbClr val="231F20"/>
                </a:solidFill>
              </a:rPr>
              <a:t>Yearly</a:t>
            </a:r>
            <a:r>
              <a:rPr lang="en-GB" sz="2400">
                <a:solidFill>
                  <a:srgbClr val="231F20"/>
                </a:solidFill>
              </a:rPr>
              <a:t> use:</a:t>
            </a:r>
            <a:endParaRPr lang="en-GB" sz="2400" dirty="0">
              <a:solidFill>
                <a:srgbClr val="231F20"/>
              </a:solidFill>
            </a:endParaRPr>
          </a:p>
          <a:p>
            <a:pPr marL="0" indent="360363">
              <a:buNone/>
            </a:pPr>
            <a:r>
              <a:rPr lang="en-GB" sz="2400" b="1" dirty="0">
                <a:solidFill>
                  <a:srgbClr val="231F20"/>
                </a:solidFill>
              </a:rPr>
              <a:t>	Multiply</a:t>
            </a:r>
            <a:r>
              <a:rPr lang="en-GB" sz="2400" dirty="0">
                <a:solidFill>
                  <a:srgbClr val="231F20"/>
                </a:solidFill>
              </a:rPr>
              <a:t> the daily weight total by </a:t>
            </a:r>
            <a:r>
              <a:rPr lang="en-GB" sz="2400" b="1" dirty="0">
                <a:solidFill>
                  <a:srgbClr val="231F20"/>
                </a:solidFill>
              </a:rPr>
              <a:t>365</a:t>
            </a:r>
            <a:endParaRPr lang="en-GB" sz="2400" b="1" dirty="0"/>
          </a:p>
          <a:p>
            <a:pPr marL="0" indent="360363">
              <a:buNone/>
            </a:pPr>
            <a:endParaRPr lang="en-GB" sz="2400" b="1" dirty="0"/>
          </a:p>
          <a:p>
            <a:pPr marL="0" indent="360363">
              <a:buNone/>
            </a:pPr>
            <a:endParaRPr lang="en-GB" sz="24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BB7AA72-579F-4E84-8006-AD665127846D}"/>
              </a:ext>
            </a:extLst>
          </p:cNvPr>
          <p:cNvGrpSpPr/>
          <p:nvPr/>
        </p:nvGrpSpPr>
        <p:grpSpPr>
          <a:xfrm>
            <a:off x="7034886" y="3482223"/>
            <a:ext cx="2012100" cy="2378636"/>
            <a:chOff x="6312829" y="1720176"/>
            <a:chExt cx="2012100" cy="2378636"/>
          </a:xfrm>
        </p:grpSpPr>
        <p:pic>
          <p:nvPicPr>
            <p:cNvPr id="5" name="Picture 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B525B23-E8D9-4840-AD97-4BCEBCD1B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2370" y="1720176"/>
              <a:ext cx="1802559" cy="1733085"/>
            </a:xfrm>
            <a:prstGeom prst="rect">
              <a:avLst/>
            </a:prstGeom>
          </p:spPr>
        </p:pic>
        <p:pic>
          <p:nvPicPr>
            <p:cNvPr id="6" name="Picture 5" descr="A picture containing vessel, bottle&#10;&#10;Description automatically generated">
              <a:extLst>
                <a:ext uri="{FF2B5EF4-FFF2-40B4-BE49-F238E27FC236}">
                  <a16:creationId xmlns:a16="http://schemas.microsoft.com/office/drawing/2014/main" id="{47A637D0-9CF7-4595-9723-5E36B8422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1747"/>
            <a:stretch/>
          </p:blipFill>
          <p:spPr>
            <a:xfrm rot="877135">
              <a:off x="7718987" y="2522159"/>
              <a:ext cx="436227" cy="1400819"/>
            </a:xfrm>
            <a:prstGeom prst="rect">
              <a:avLst/>
            </a:prstGeom>
          </p:spPr>
        </p:pic>
        <p:pic>
          <p:nvPicPr>
            <p:cNvPr id="7" name="Picture 6" descr="A picture containing diagram&#10;&#10;Description automatically generated">
              <a:extLst>
                <a:ext uri="{FF2B5EF4-FFF2-40B4-BE49-F238E27FC236}">
                  <a16:creationId xmlns:a16="http://schemas.microsoft.com/office/drawing/2014/main" id="{9D4E7284-F35D-4035-AFB6-237E13B17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88221" y="3232267"/>
              <a:ext cx="775657" cy="566593"/>
            </a:xfrm>
            <a:prstGeom prst="rect">
              <a:avLst/>
            </a:prstGeom>
          </p:spPr>
        </p:pic>
        <p:pic>
          <p:nvPicPr>
            <p:cNvPr id="8" name="Picture 7" descr="A picture containing calendar&#10;&#10;Description automatically generated">
              <a:extLst>
                <a:ext uri="{FF2B5EF4-FFF2-40B4-BE49-F238E27FC236}">
                  <a16:creationId xmlns:a16="http://schemas.microsoft.com/office/drawing/2014/main" id="{E0C59F01-1F3F-47C3-9715-F69280BAE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2829" y="2767025"/>
              <a:ext cx="955918" cy="1027352"/>
            </a:xfrm>
            <a:prstGeom prst="rect">
              <a:avLst/>
            </a:prstGeom>
          </p:spPr>
        </p:pic>
        <p:pic>
          <p:nvPicPr>
            <p:cNvPr id="9" name="Picture 8" descr="A close-up of a logo&#10;&#10;Description automatically generated with medium confidence">
              <a:extLst>
                <a:ext uri="{FF2B5EF4-FFF2-40B4-BE49-F238E27FC236}">
                  <a16:creationId xmlns:a16="http://schemas.microsoft.com/office/drawing/2014/main" id="{EBE834BE-CC00-4CD4-A371-8D35D2E25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82512" y="3738194"/>
              <a:ext cx="721235" cy="3606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18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292E4-61C7-445F-AC45-895EE2160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983455"/>
            <a:ext cx="8343691" cy="1325563"/>
          </a:xfrm>
        </p:spPr>
        <p:txBody>
          <a:bodyPr>
            <a:normAutofit/>
          </a:bodyPr>
          <a:lstStyle/>
          <a:p>
            <a:r>
              <a:rPr lang="en-GB" sz="3600" b="1" dirty="0"/>
              <a:t>How can you reduce the plastic?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2CC80-9E85-4D3E-A8C8-59178B06F6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1" y="2122791"/>
            <a:ext cx="7886700" cy="3754899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rgbClr val="231F20"/>
                </a:solidFill>
              </a:rPr>
              <a:t>What alternatives could you use?</a:t>
            </a:r>
            <a:endParaRPr lang="en-GB" sz="2400" dirty="0"/>
          </a:p>
          <a:p>
            <a:pPr marL="0" indent="360363">
              <a:buNone/>
            </a:pPr>
            <a:endParaRPr lang="en-GB" sz="2400" b="1" dirty="0"/>
          </a:p>
        </p:txBody>
      </p:sp>
      <p:pic>
        <p:nvPicPr>
          <p:cNvPr id="4" name="Picture 3" descr="A close-up of a logo&#10;&#10;Description automatically generated with medium confidence">
            <a:extLst>
              <a:ext uri="{FF2B5EF4-FFF2-40B4-BE49-F238E27FC236}">
                <a16:creationId xmlns:a16="http://schemas.microsoft.com/office/drawing/2014/main" id="{09516EC3-F3D8-4D4A-8015-FF4005B958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0" y="3273461"/>
            <a:ext cx="1950098" cy="975049"/>
          </a:xfrm>
          <a:prstGeom prst="rect">
            <a:avLst/>
          </a:prstGeom>
        </p:spPr>
      </p:pic>
      <p:pic>
        <p:nvPicPr>
          <p:cNvPr id="5" name="Picture 4" descr="A picture containing vessel, bottle&#10;&#10;Description automatically generated">
            <a:extLst>
              <a:ext uri="{FF2B5EF4-FFF2-40B4-BE49-F238E27FC236}">
                <a16:creationId xmlns:a16="http://schemas.microsoft.com/office/drawing/2014/main" id="{D65B13C3-5828-4839-8A6C-32474F6FAE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8523"/>
          <a:stretch/>
        </p:blipFill>
        <p:spPr>
          <a:xfrm>
            <a:off x="2848669" y="3030710"/>
            <a:ext cx="822365" cy="243559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F055E5-BF5C-463F-A2AD-80939B29E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0398" y="4203300"/>
            <a:ext cx="1771650" cy="1209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0CF375-3951-4D5B-A0E5-4674C505A1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73609">
            <a:off x="3979842" y="3160672"/>
            <a:ext cx="2724150" cy="90487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E09CD9B-7DCE-4297-883D-AA95A2F63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899" y="4508666"/>
            <a:ext cx="1498901" cy="946181"/>
          </a:xfrm>
          <a:prstGeom prst="rect">
            <a:avLst/>
          </a:prstGeom>
        </p:spPr>
      </p:pic>
      <p:pic>
        <p:nvPicPr>
          <p:cNvPr id="9" name="Picture 8" descr="A yellow and black sign&#10;&#10;Description automatically generated with low confidence">
            <a:extLst>
              <a:ext uri="{FF2B5EF4-FFF2-40B4-BE49-F238E27FC236}">
                <a16:creationId xmlns:a16="http://schemas.microsoft.com/office/drawing/2014/main" id="{51C390E1-9D1C-4F33-B664-C90BD3B06D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46688" y="2520083"/>
            <a:ext cx="1245500" cy="1817834"/>
          </a:xfrm>
          <a:prstGeom prst="rect">
            <a:avLst/>
          </a:prstGeom>
        </p:spPr>
      </p:pic>
      <p:pic>
        <p:nvPicPr>
          <p:cNvPr id="10" name="Picture 9" descr="Chart&#10;&#10;Description automatically generated">
            <a:extLst>
              <a:ext uri="{FF2B5EF4-FFF2-40B4-BE49-F238E27FC236}">
                <a16:creationId xmlns:a16="http://schemas.microsoft.com/office/drawing/2014/main" id="{8310BBDA-66E8-4A5F-8DB1-9192D80135C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24766" y="4445022"/>
            <a:ext cx="1830335" cy="13255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18A5704-C9AD-4712-9B36-4667B7A2892C}"/>
              </a:ext>
            </a:extLst>
          </p:cNvPr>
          <p:cNvSpPr txBox="1"/>
          <p:nvPr/>
        </p:nvSpPr>
        <p:spPr>
          <a:xfrm>
            <a:off x="6527716" y="5082854"/>
            <a:ext cx="1012217" cy="646331"/>
          </a:xfrm>
          <a:prstGeom prst="rect">
            <a:avLst/>
          </a:prstGeom>
          <a:noFill/>
          <a:scene3d>
            <a:camera prst="isometricOffAxis2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My Lunch</a:t>
            </a:r>
          </a:p>
        </p:txBody>
      </p:sp>
    </p:spTree>
    <p:extLst>
      <p:ext uri="{BB962C8B-B14F-4D97-AF65-F5344CB8AC3E}">
        <p14:creationId xmlns:p14="http://schemas.microsoft.com/office/powerpoint/2010/main" val="8686916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185</Words>
  <Application>Microsoft Office PowerPoint</Application>
  <PresentationFormat>On-screen Show (4:3)</PresentationFormat>
  <Paragraphs>24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1_Office Theme</vt:lpstr>
      <vt:lpstr>How much plastic?! </vt:lpstr>
      <vt:lpstr>Plastic – how much is used in a day?</vt:lpstr>
      <vt:lpstr>Weigh the plastic</vt:lpstr>
      <vt:lpstr>Plastic used over time</vt:lpstr>
      <vt:lpstr>How can you reduce the plastic?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42</cp:revision>
  <dcterms:created xsi:type="dcterms:W3CDTF">2017-06-28T15:11:57Z</dcterms:created>
  <dcterms:modified xsi:type="dcterms:W3CDTF">2021-04-29T09:55:28Z</dcterms:modified>
</cp:coreProperties>
</file>