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8"/>
    <p:restoredTop sz="94674"/>
  </p:normalViewPr>
  <p:slideViewPr>
    <p:cSldViewPr snapToGrid="0" snapToObjects="1"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EAE2C-6CFE-4EAC-8B22-A33D14E6E23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1FCC7-7BC0-43C3-A6BC-C76F108E9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44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Share this brief with the students</a:t>
            </a:r>
            <a:r>
              <a:rPr lang="en-GB" baseline="0" dirty="0"/>
              <a:t> and discuss as a class.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35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block or systems</a:t>
            </a:r>
            <a:r>
              <a:rPr lang="en-GB" baseline="0" dirty="0"/>
              <a:t> diagram shows a possible basic layout of the system. Can be used as an example of how the students may plan out their own system.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255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is the criteria for the programmable system. Additional</a:t>
            </a:r>
            <a:r>
              <a:rPr lang="en-GB" baseline="0" dirty="0"/>
              <a:t> criteria regarding the product as a whole are given in the extension activity.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209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Teacher</a:t>
            </a:r>
            <a:r>
              <a:rPr lang="en-GB" baseline="0" dirty="0"/>
              <a:t> should provide a moisture sensor for students to use. These can be purchased at all good electronics stockists that supply to schools. Alternatively a simple, low cost option is to use a small piece of strip board (2 strips) with flying leads attached to each strip for the positive and ground connections. Another option is to use PCB development software to design a layout similar to that shown above. If there is access to PCB design software for students, they could develop their own moisture sensor circuit layout.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2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It</a:t>
            </a:r>
            <a:r>
              <a:rPr lang="en-GB" baseline="0" dirty="0"/>
              <a:t> is recommended that the moisture sensor is used in a potential divider to complete the input stage. This can be achieved by connecting/wiring a pull up or pull down resistor, or by developing a PCB layout for the input stage that includes the potential divider. If a variable resistor is used this allows the sensitivity of the sensor circuit to be altered. The sensor may still work if connected directly to the BBC micro:bit as an analogue sensor, but additional programming may be required.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489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Share this example program with learners</a:t>
            </a:r>
            <a:r>
              <a:rPr lang="en-GB" baseline="0" dirty="0"/>
              <a:t> to help them. Lower ability learners or those lacking programming confidence could start by writing or experimenting with this program first. They could then adapt and develop it. A PDF handout showing the program is available and can be handed out to learners.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195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Share this example program with learners</a:t>
            </a:r>
            <a:r>
              <a:rPr lang="en-GB" baseline="0" dirty="0"/>
              <a:t> to help them. Lower ability learners or those lacking programming confidence could start by writing or experimenting with this program first. They could then adapt and develop it. A PDF handout showing the program is available and can be handed out to learners.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61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5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309018"/>
            <a:ext cx="7886700" cy="37645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193533"/>
            <a:ext cx="1971675" cy="468750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193533"/>
            <a:ext cx="5800725" cy="46875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5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09017"/>
            <a:ext cx="7886700" cy="37548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0768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300439"/>
            <a:ext cx="3886200" cy="37827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300439"/>
            <a:ext cx="3886200" cy="37827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12824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33838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162299"/>
            <a:ext cx="3868340" cy="2930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33838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62299"/>
            <a:ext cx="3887391" cy="29304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0768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268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22915"/>
            <a:ext cx="4629150" cy="45602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92888"/>
            <a:ext cx="2949178" cy="34902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268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22915"/>
            <a:ext cx="4629150" cy="456987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92888"/>
            <a:ext cx="2949178" cy="34999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bit.org/cod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crobit.org/cod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crobit.org/co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51520" y="1988840"/>
            <a:ext cx="8568952" cy="108240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Using the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micro:bit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Create a Flood Warning System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1907704" y="4005064"/>
            <a:ext cx="5400600" cy="153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Moisture Sensor and Programming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9576" y="980728"/>
            <a:ext cx="8229600" cy="792088"/>
          </a:xfrm>
        </p:spPr>
        <p:txBody>
          <a:bodyPr>
            <a:normAutofit/>
          </a:bodyPr>
          <a:lstStyle/>
          <a:p>
            <a:r>
              <a:rPr lang="en-GB" sz="4000" b="1" dirty="0"/>
              <a:t>Design Brief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6984776" cy="428133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200" b="1" dirty="0"/>
              <a:t>Situation</a:t>
            </a:r>
          </a:p>
          <a:p>
            <a:r>
              <a:rPr lang="en-GB" sz="2200" dirty="0"/>
              <a:t>Flooding is becoming increasingly common in parts of the United Kingdom and causes a lot of damage to peoples’ homes. The sooner a potential flood can be detected, the more time homeowners have to prepare and to save their property.</a:t>
            </a:r>
          </a:p>
          <a:p>
            <a:endParaRPr lang="en-GB" sz="800" dirty="0"/>
          </a:p>
          <a:p>
            <a:pPr>
              <a:buNone/>
            </a:pPr>
            <a:r>
              <a:rPr lang="en-GB" sz="2200" b="1" dirty="0"/>
              <a:t>Brief</a:t>
            </a:r>
          </a:p>
          <a:p>
            <a:r>
              <a:rPr lang="en-GB" sz="2200" dirty="0"/>
              <a:t>Using the micro:bit, create a working flood warning system for a homeowner. The system must be placed outside the home. It must be able to detect rising water levels and warn the homeowner that this is happening.</a:t>
            </a:r>
          </a:p>
        </p:txBody>
      </p:sp>
      <p:pic>
        <p:nvPicPr>
          <p:cNvPr id="1026" name="Picture 2" descr="C:\Users\David\Downloads\flood-24420_64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780928"/>
            <a:ext cx="1800200" cy="1589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Systems Diagram</a:t>
            </a:r>
          </a:p>
        </p:txBody>
      </p:sp>
      <p:sp>
        <p:nvSpPr>
          <p:cNvPr id="4" name="Rectangle 3"/>
          <p:cNvSpPr/>
          <p:nvPr/>
        </p:nvSpPr>
        <p:spPr>
          <a:xfrm>
            <a:off x="1547664" y="2780928"/>
            <a:ext cx="151216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Moisture Sensor</a:t>
            </a:r>
          </a:p>
        </p:txBody>
      </p:sp>
      <p:sp>
        <p:nvSpPr>
          <p:cNvPr id="6" name="Rectangle 5"/>
          <p:cNvSpPr/>
          <p:nvPr/>
        </p:nvSpPr>
        <p:spPr>
          <a:xfrm>
            <a:off x="3707904" y="2780928"/>
            <a:ext cx="151216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Processor</a:t>
            </a:r>
          </a:p>
        </p:txBody>
      </p:sp>
      <p:sp>
        <p:nvSpPr>
          <p:cNvPr id="7" name="Rectangle 6"/>
          <p:cNvSpPr/>
          <p:nvPr/>
        </p:nvSpPr>
        <p:spPr>
          <a:xfrm>
            <a:off x="5868144" y="2780928"/>
            <a:ext cx="151216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Flashing </a:t>
            </a:r>
          </a:p>
          <a:p>
            <a:pPr algn="ctr"/>
            <a:r>
              <a:rPr lang="en-GB" dirty="0"/>
              <a:t>LED</a:t>
            </a:r>
          </a:p>
        </p:txBody>
      </p:sp>
      <p:cxnSp>
        <p:nvCxnSpPr>
          <p:cNvPr id="10" name="Straight Arrow Connector 9"/>
          <p:cNvCxnSpPr>
            <a:stCxn id="4" idx="3"/>
            <a:endCxn id="6" idx="1"/>
          </p:cNvCxnSpPr>
          <p:nvPr/>
        </p:nvCxnSpPr>
        <p:spPr>
          <a:xfrm>
            <a:off x="3059832" y="3501008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20072" y="3501008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99592" y="3501008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80312" y="3501008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07704" y="23488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INPUT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23928" y="23488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PROCESS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12160" y="23488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OUTPUT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96336" y="3645024"/>
            <a:ext cx="1324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Flashing light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7544" y="3645024"/>
            <a:ext cx="1006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Water level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1520" y="486916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systems or block diagram shows the layout of the system to be created. The blocks represent the physical parts of the system and the arrows represent signals.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720080"/>
          </a:xfrm>
        </p:spPr>
        <p:txBody>
          <a:bodyPr/>
          <a:lstStyle/>
          <a:p>
            <a:r>
              <a:rPr lang="en-GB" b="1" dirty="0"/>
              <a:t>Design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None/>
            </a:pPr>
            <a:r>
              <a:rPr lang="en-GB" sz="2800" b="1" dirty="0"/>
              <a:t>The proposed system must:</a:t>
            </a:r>
          </a:p>
          <a:p>
            <a:r>
              <a:rPr lang="en-GB" sz="2800" dirty="0"/>
              <a:t>Be programmable using the </a:t>
            </a:r>
            <a:r>
              <a:rPr lang="en-GB" sz="2800" dirty="0" err="1"/>
              <a:t>micro:bit</a:t>
            </a:r>
            <a:r>
              <a:rPr lang="en-GB" sz="2800" dirty="0"/>
              <a:t>.</a:t>
            </a:r>
          </a:p>
          <a:p>
            <a:r>
              <a:rPr lang="en-GB" sz="2800" dirty="0"/>
              <a:t>Use a suitable input device, such as a moisture sensor, to detect the level of the water around the house.</a:t>
            </a:r>
          </a:p>
          <a:p>
            <a:r>
              <a:rPr lang="en-GB" sz="2800" dirty="0"/>
              <a:t>Use a suitable output device, such as a flashing LED, to warn the homeowner that water levels are rising to flood levels.</a:t>
            </a:r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957673"/>
            <a:ext cx="8229600" cy="1215008"/>
          </a:xfrm>
        </p:spPr>
        <p:txBody>
          <a:bodyPr/>
          <a:lstStyle/>
          <a:p>
            <a:r>
              <a:rPr lang="en-GB" sz="4000" b="1" dirty="0"/>
              <a:t>Selecting a Suitable Input Sensor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1988840"/>
            <a:ext cx="5976664" cy="4032448"/>
          </a:xfrm>
        </p:spPr>
        <p:txBody>
          <a:bodyPr/>
          <a:lstStyle/>
          <a:p>
            <a:r>
              <a:rPr lang="en-GB" sz="2800" dirty="0"/>
              <a:t>You will need to select a </a:t>
            </a:r>
            <a:r>
              <a:rPr lang="en-GB" sz="2800" b="1" dirty="0"/>
              <a:t>suitable input sensor</a:t>
            </a:r>
            <a:r>
              <a:rPr lang="en-GB" sz="2800" dirty="0"/>
              <a:t> to detect the level of the water.</a:t>
            </a:r>
          </a:p>
          <a:p>
            <a:r>
              <a:rPr lang="en-GB" sz="2800" dirty="0"/>
              <a:t>A simple </a:t>
            </a:r>
            <a:r>
              <a:rPr lang="en-GB" sz="2800" b="1" dirty="0"/>
              <a:t>moisture sensor </a:t>
            </a:r>
            <a:r>
              <a:rPr lang="en-GB" sz="2800" dirty="0"/>
              <a:t>can be created using </a:t>
            </a:r>
            <a:r>
              <a:rPr lang="en-GB" sz="2800" b="1" dirty="0"/>
              <a:t>strip board </a:t>
            </a:r>
            <a:r>
              <a:rPr lang="en-GB" sz="2800" dirty="0"/>
              <a:t>or a </a:t>
            </a:r>
            <a:r>
              <a:rPr lang="en-GB" sz="2800" b="1" dirty="0"/>
              <a:t>printed circuit board.</a:t>
            </a:r>
          </a:p>
          <a:p>
            <a:r>
              <a:rPr lang="en-GB" sz="2800" dirty="0"/>
              <a:t>Use </a:t>
            </a:r>
            <a:r>
              <a:rPr lang="en-GB" sz="2800" b="1" dirty="0"/>
              <a:t>PCB design software </a:t>
            </a:r>
            <a:r>
              <a:rPr lang="en-GB" sz="2800" dirty="0"/>
              <a:t>that is available to you to design your moisture sensor </a:t>
            </a:r>
            <a:r>
              <a:rPr lang="en-GB" sz="2800" b="1" dirty="0"/>
              <a:t>track layout.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6516216" y="2204864"/>
            <a:ext cx="2016224" cy="2376264"/>
            <a:chOff x="6012160" y="2276872"/>
            <a:chExt cx="2016224" cy="2376264"/>
          </a:xfrm>
        </p:grpSpPr>
        <p:sp>
          <p:nvSpPr>
            <p:cNvPr id="5" name="Rectangle 4"/>
            <p:cNvSpPr/>
            <p:nvPr/>
          </p:nvSpPr>
          <p:spPr>
            <a:xfrm>
              <a:off x="6012160" y="2276872"/>
              <a:ext cx="2016224" cy="23762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6300192" y="2420888"/>
              <a:ext cx="1440160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44208" y="2564904"/>
              <a:ext cx="1296144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300192" y="2708920"/>
              <a:ext cx="1296144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444208" y="2852936"/>
              <a:ext cx="1296144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300192" y="2996952"/>
              <a:ext cx="1296144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452592" y="3149352"/>
              <a:ext cx="1296144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300192" y="3284984"/>
              <a:ext cx="1296144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444208" y="3429000"/>
              <a:ext cx="1296144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300192" y="3573016"/>
              <a:ext cx="1296144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444208" y="3717032"/>
              <a:ext cx="1296144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300192" y="3861048"/>
              <a:ext cx="1296144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444208" y="4005064"/>
              <a:ext cx="1296144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300192" y="2420888"/>
              <a:ext cx="0" cy="2016224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740352" y="2564904"/>
              <a:ext cx="0" cy="18722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>
            <a:xfrm>
              <a:off x="7596336" y="4221088"/>
              <a:ext cx="288032" cy="288032"/>
              <a:chOff x="2987824" y="5301208"/>
              <a:chExt cx="216024" cy="216024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2987824" y="5301208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059832" y="5373216"/>
                <a:ext cx="72008" cy="720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156176" y="4221088"/>
              <a:ext cx="288032" cy="288032"/>
              <a:chOff x="2987824" y="5301208"/>
              <a:chExt cx="216024" cy="216024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2987824" y="5301208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059832" y="5373216"/>
                <a:ext cx="72008" cy="720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34" name="TextBox 33"/>
          <p:cNvSpPr txBox="1"/>
          <p:nvPr/>
        </p:nvSpPr>
        <p:spPr>
          <a:xfrm>
            <a:off x="6516216" y="522920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Moisture Sensor Example PCB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6804248" y="4293096"/>
            <a:ext cx="1" cy="7680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8244408" y="4293096"/>
            <a:ext cx="1" cy="7680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80" y="1049032"/>
            <a:ext cx="8229600" cy="1143000"/>
          </a:xfrm>
        </p:spPr>
        <p:txBody>
          <a:bodyPr/>
          <a:lstStyle/>
          <a:p>
            <a:r>
              <a:rPr lang="en-GB" b="1" dirty="0"/>
              <a:t>Potential Divider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32856"/>
            <a:ext cx="4896544" cy="3816424"/>
          </a:xfrm>
        </p:spPr>
        <p:txBody>
          <a:bodyPr/>
          <a:lstStyle/>
          <a:p>
            <a:r>
              <a:rPr lang="en-GB" sz="2800" dirty="0"/>
              <a:t>The moisture sensor is an </a:t>
            </a:r>
            <a:r>
              <a:rPr lang="en-GB" sz="2800" b="1" dirty="0"/>
              <a:t>analogue</a:t>
            </a:r>
            <a:r>
              <a:rPr lang="en-GB" sz="2800" dirty="0"/>
              <a:t> input device.</a:t>
            </a:r>
          </a:p>
          <a:p>
            <a:r>
              <a:rPr lang="en-GB" sz="2800" dirty="0"/>
              <a:t>A </a:t>
            </a:r>
            <a:r>
              <a:rPr lang="en-GB" sz="2800" b="1" dirty="0"/>
              <a:t>potential divider </a:t>
            </a:r>
            <a:r>
              <a:rPr lang="en-GB" sz="2800" dirty="0"/>
              <a:t>can be used to create a </a:t>
            </a:r>
            <a:r>
              <a:rPr lang="en-GB" sz="2800" b="1" dirty="0"/>
              <a:t>reference voltage</a:t>
            </a:r>
            <a:r>
              <a:rPr lang="en-GB" sz="2800" dirty="0"/>
              <a:t> for the BBC micro:bit to receive.</a:t>
            </a:r>
          </a:p>
          <a:p>
            <a:r>
              <a:rPr lang="en-GB" sz="2800" dirty="0"/>
              <a:t>A </a:t>
            </a:r>
            <a:r>
              <a:rPr lang="en-GB" sz="2800" b="1" dirty="0"/>
              <a:t>variable</a:t>
            </a:r>
            <a:r>
              <a:rPr lang="en-GB" sz="2800" dirty="0"/>
              <a:t> or </a:t>
            </a:r>
            <a:r>
              <a:rPr lang="en-GB" sz="2800" b="1" dirty="0"/>
              <a:t>fixed resistor </a:t>
            </a:r>
            <a:r>
              <a:rPr lang="en-GB" sz="2800" dirty="0"/>
              <a:t>can be used as shown.</a:t>
            </a:r>
          </a:p>
          <a:p>
            <a:endParaRPr lang="en-GB" sz="28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128797" y="2354983"/>
            <a:ext cx="1647125" cy="21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dirty="0">
              <a:latin typeface="+mn-lt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677167" y="3931303"/>
            <a:ext cx="366924" cy="98574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GB" dirty="0">
              <a:latin typeface="+mn-lt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860628" y="3340723"/>
            <a:ext cx="0" cy="5905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dirty="0">
              <a:latin typeface="+mn-lt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 flipV="1">
            <a:off x="6860628" y="2354982"/>
            <a:ext cx="409" cy="3949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dirty="0">
              <a:latin typeface="+mn-lt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6128797" y="5210162"/>
            <a:ext cx="1647125" cy="21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dirty="0">
              <a:latin typeface="+mn-lt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860629" y="4914872"/>
            <a:ext cx="0" cy="2952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dirty="0">
              <a:latin typeface="+mn-lt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860629" y="3733719"/>
            <a:ext cx="879724" cy="21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dirty="0">
              <a:latin typeface="+mn-lt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580112" y="2060848"/>
            <a:ext cx="6390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Vs</a:t>
            </a:r>
            <a:endParaRPr lang="en-US" dirty="0">
              <a:latin typeface="+mn-lt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580112" y="5015429"/>
            <a:ext cx="639092" cy="50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0V</a:t>
            </a:r>
            <a:endParaRPr lang="en-US" dirty="0">
              <a:latin typeface="+mn-lt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292080" y="2852936"/>
            <a:ext cx="2448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To moisture sensor</a:t>
            </a:r>
          </a:p>
        </p:txBody>
      </p:sp>
      <p:sp>
        <p:nvSpPr>
          <p:cNvPr id="15" name="Line 43"/>
          <p:cNvSpPr>
            <a:spLocks noChangeShapeType="1"/>
          </p:cNvSpPr>
          <p:nvPr/>
        </p:nvSpPr>
        <p:spPr bwMode="auto">
          <a:xfrm flipH="1">
            <a:off x="7044090" y="4424173"/>
            <a:ext cx="2741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dirty="0">
              <a:latin typeface="+mn-lt"/>
            </a:endParaRPr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>
            <a:off x="7318275" y="4424173"/>
            <a:ext cx="0" cy="788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dirty="0">
              <a:latin typeface="+mn-lt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7380312" y="4149080"/>
            <a:ext cx="14633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Variable or fixed resistor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6220906" y="2749911"/>
            <a:ext cx="6401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220906" y="3340827"/>
            <a:ext cx="6401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7343800" y="3068960"/>
            <a:ext cx="18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Output voltage (to micro:bit)</a:t>
            </a:r>
            <a:endParaRPr lang="en-US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40152" y="530120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Potential Divider Circuit Diagram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053AF63-2983-4688-9875-FD87674EB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8072"/>
          </a:xfrm>
        </p:spPr>
        <p:txBody>
          <a:bodyPr/>
          <a:lstStyle/>
          <a:p>
            <a:r>
              <a:rPr lang="en-GB" sz="4000" b="1" dirty="0"/>
              <a:t>Time to Develop your Program!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E6D6F85-110B-4D40-8A52-26F1BDACA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7"/>
            <a:ext cx="8239944" cy="4065315"/>
          </a:xfrm>
        </p:spPr>
        <p:txBody>
          <a:bodyPr/>
          <a:lstStyle/>
          <a:p>
            <a:r>
              <a:rPr lang="en-GB" sz="2800" dirty="0"/>
              <a:t>Your device must be </a:t>
            </a:r>
            <a:r>
              <a:rPr lang="en-GB" sz="2800" b="1" dirty="0"/>
              <a:t>programmed.</a:t>
            </a:r>
          </a:p>
          <a:p>
            <a:r>
              <a:rPr lang="en-GB" sz="2800" dirty="0"/>
              <a:t>Your program must meet the needs of the </a:t>
            </a:r>
            <a:r>
              <a:rPr lang="en-GB" sz="2800" b="1" dirty="0"/>
              <a:t>design brief </a:t>
            </a:r>
            <a:r>
              <a:rPr lang="en-GB" sz="2800" dirty="0"/>
              <a:t>and the </a:t>
            </a:r>
            <a:r>
              <a:rPr lang="en-GB" sz="2800" b="1" dirty="0"/>
              <a:t>design criteria.</a:t>
            </a:r>
          </a:p>
          <a:p>
            <a:r>
              <a:rPr lang="en-GB" sz="2800" dirty="0"/>
              <a:t>You can program your </a:t>
            </a:r>
            <a:r>
              <a:rPr lang="en-GB" sz="2800" dirty="0" err="1"/>
              <a:t>micro:bit</a:t>
            </a:r>
            <a:r>
              <a:rPr lang="en-GB" sz="2800" dirty="0"/>
              <a:t> using either the  </a:t>
            </a:r>
            <a:r>
              <a:rPr lang="en-GB" sz="2800" b="1" dirty="0"/>
              <a:t>JavaScript Blocks Editor </a:t>
            </a:r>
            <a:r>
              <a:rPr lang="en-GB" sz="2800" dirty="0"/>
              <a:t>or </a:t>
            </a:r>
            <a:r>
              <a:rPr lang="en-GB" sz="2800" b="1" dirty="0"/>
              <a:t>Python Editor.</a:t>
            </a:r>
          </a:p>
          <a:p>
            <a:r>
              <a:rPr lang="en-GB" sz="2800" dirty="0"/>
              <a:t>An </a:t>
            </a:r>
            <a:r>
              <a:rPr lang="en-GB" sz="2800" b="1" dirty="0"/>
              <a:t>example program written in each </a:t>
            </a:r>
            <a:r>
              <a:rPr lang="en-GB" sz="2800" dirty="0"/>
              <a:t>has been given to help get you started.</a:t>
            </a:r>
          </a:p>
          <a:p>
            <a:r>
              <a:rPr lang="en-GB" sz="2800" dirty="0"/>
              <a:t>Go to </a:t>
            </a:r>
            <a:r>
              <a:rPr lang="en-GB" sz="2800" dirty="0">
                <a:hlinkClick r:id="rId2"/>
              </a:rPr>
              <a:t>www.microbit.org/code</a:t>
            </a:r>
            <a:r>
              <a:rPr lang="en-GB" sz="2800" dirty="0"/>
              <a:t> to begin!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79512" y="1268760"/>
            <a:ext cx="7808837" cy="648071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2800" b="1" dirty="0"/>
              <a:t>Example Program – JavaScript Blocks Editor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446D25-6A63-4D22-B07A-238FDF950D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850" t="38795" r="12638" b="45798"/>
          <a:stretch/>
        </p:blipFill>
        <p:spPr>
          <a:xfrm>
            <a:off x="395536" y="2060848"/>
            <a:ext cx="7745519" cy="1656185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489643-2AC2-4D12-A49E-BFB22A274AA7}"/>
              </a:ext>
            </a:extLst>
          </p:cNvPr>
          <p:cNvSpPr txBox="1">
            <a:spLocks/>
          </p:cNvSpPr>
          <p:nvPr/>
        </p:nvSpPr>
        <p:spPr>
          <a:xfrm>
            <a:off x="179512" y="4005064"/>
            <a:ext cx="8784976" cy="198082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/>
              <a:t>Go to </a:t>
            </a:r>
            <a:r>
              <a:rPr lang="en-GB" sz="2200" dirty="0">
                <a:hlinkClick r:id="rId4"/>
              </a:rPr>
              <a:t>www.microbit.org/code</a:t>
            </a:r>
            <a:r>
              <a:rPr lang="en-GB" sz="2200" dirty="0"/>
              <a:t> and open the </a:t>
            </a:r>
            <a:r>
              <a:rPr lang="en-GB" sz="2200" b="1" dirty="0"/>
              <a:t>JavaScript Blocks Editor.</a:t>
            </a:r>
          </a:p>
          <a:p>
            <a:r>
              <a:rPr lang="en-GB" sz="2200" dirty="0"/>
              <a:t>Drag the file </a:t>
            </a:r>
            <a:r>
              <a:rPr lang="en-GB" sz="2200" b="1" dirty="0" err="1"/>
              <a:t>microbit</a:t>
            </a:r>
            <a:r>
              <a:rPr lang="en-GB" sz="2200" b="1" dirty="0"/>
              <a:t>-flood-</a:t>
            </a:r>
            <a:r>
              <a:rPr lang="en-GB" sz="2200" b="1" dirty="0" err="1"/>
              <a:t>jsb.hex</a:t>
            </a:r>
            <a:r>
              <a:rPr lang="en-GB" sz="2200" b="1" dirty="0"/>
              <a:t> </a:t>
            </a:r>
            <a:r>
              <a:rPr lang="en-GB" sz="2200" dirty="0"/>
              <a:t>onto the work area.</a:t>
            </a:r>
          </a:p>
          <a:p>
            <a:r>
              <a:rPr lang="en-GB" sz="2200" dirty="0"/>
              <a:t>This program will </a:t>
            </a:r>
            <a:r>
              <a:rPr lang="en-GB" sz="2200" b="1" dirty="0"/>
              <a:t>turn on </a:t>
            </a:r>
            <a:r>
              <a:rPr lang="en-GB" sz="2200" dirty="0"/>
              <a:t>an output attached to </a:t>
            </a:r>
            <a:r>
              <a:rPr lang="en-GB" sz="2200" b="1" dirty="0"/>
              <a:t>pin 1</a:t>
            </a:r>
            <a:r>
              <a:rPr lang="en-GB" sz="2200" dirty="0"/>
              <a:t> (such as an LED) when a </a:t>
            </a:r>
            <a:r>
              <a:rPr lang="en-GB" sz="2200" b="1" dirty="0"/>
              <a:t>high input signal </a:t>
            </a:r>
            <a:r>
              <a:rPr lang="en-GB" sz="2200" dirty="0"/>
              <a:t>is received on </a:t>
            </a:r>
            <a:r>
              <a:rPr lang="en-GB" sz="2200" b="1" dirty="0"/>
              <a:t>pin 0.</a:t>
            </a:r>
          </a:p>
          <a:p>
            <a:r>
              <a:rPr lang="en-GB" sz="2200" dirty="0"/>
              <a:t>Test it, download it and </a:t>
            </a:r>
            <a:r>
              <a:rPr lang="en-GB" sz="2200" b="1" dirty="0"/>
              <a:t>experiment </a:t>
            </a:r>
            <a:r>
              <a:rPr lang="en-GB" sz="2200" dirty="0"/>
              <a:t>with how it works!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9512" y="1268760"/>
            <a:ext cx="7808837" cy="648071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2800" b="1" dirty="0"/>
              <a:t>Example Program – Python Editor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16430B-6287-4F32-BF5B-5EE62FB4A9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3192" r="53150" b="50000"/>
          <a:stretch/>
        </p:blipFill>
        <p:spPr>
          <a:xfrm>
            <a:off x="323528" y="2034559"/>
            <a:ext cx="8114595" cy="1636753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890B71C-5FC0-455A-9474-4712C1DE575B}"/>
              </a:ext>
            </a:extLst>
          </p:cNvPr>
          <p:cNvSpPr txBox="1">
            <a:spLocks/>
          </p:cNvSpPr>
          <p:nvPr/>
        </p:nvSpPr>
        <p:spPr>
          <a:xfrm>
            <a:off x="179512" y="4005064"/>
            <a:ext cx="8784976" cy="198082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/>
              <a:t>Go to </a:t>
            </a:r>
            <a:r>
              <a:rPr lang="en-GB" sz="2200" dirty="0">
                <a:hlinkClick r:id="rId4"/>
              </a:rPr>
              <a:t>www.microbit.org/code</a:t>
            </a:r>
            <a:r>
              <a:rPr lang="en-GB" sz="2200" dirty="0"/>
              <a:t> and open the </a:t>
            </a:r>
            <a:r>
              <a:rPr lang="en-GB" sz="2200" b="1" dirty="0"/>
              <a:t>Python Editor.</a:t>
            </a:r>
          </a:p>
          <a:p>
            <a:r>
              <a:rPr lang="en-GB" sz="2200" dirty="0"/>
              <a:t>Drag the file </a:t>
            </a:r>
            <a:r>
              <a:rPr lang="en-GB" sz="2200" b="1" dirty="0"/>
              <a:t>flood.py </a:t>
            </a:r>
            <a:r>
              <a:rPr lang="en-GB" sz="2200" dirty="0"/>
              <a:t>onto the work area.</a:t>
            </a:r>
          </a:p>
          <a:p>
            <a:r>
              <a:rPr lang="en-GB" sz="2200" dirty="0"/>
              <a:t>This program will </a:t>
            </a:r>
            <a:r>
              <a:rPr lang="en-GB" sz="2200" b="1" dirty="0"/>
              <a:t>turn on </a:t>
            </a:r>
            <a:r>
              <a:rPr lang="en-GB" sz="2200" dirty="0"/>
              <a:t>an output attached to </a:t>
            </a:r>
            <a:r>
              <a:rPr lang="en-GB" sz="2200" b="1" dirty="0"/>
              <a:t>pin 1</a:t>
            </a:r>
            <a:r>
              <a:rPr lang="en-GB" sz="2200" dirty="0"/>
              <a:t> (such as an LED) when a </a:t>
            </a:r>
            <a:r>
              <a:rPr lang="en-GB" sz="2200" b="1" dirty="0"/>
              <a:t>high input signal </a:t>
            </a:r>
            <a:r>
              <a:rPr lang="en-GB" sz="2200" dirty="0"/>
              <a:t>is received on </a:t>
            </a:r>
            <a:r>
              <a:rPr lang="en-GB" sz="2200" b="1" dirty="0"/>
              <a:t>pin 0.</a:t>
            </a:r>
          </a:p>
          <a:p>
            <a:r>
              <a:rPr lang="en-GB" sz="2200" dirty="0"/>
              <a:t>Test it, download it and </a:t>
            </a:r>
            <a:r>
              <a:rPr lang="en-GB" sz="2200" b="1" dirty="0"/>
              <a:t>experiment </a:t>
            </a:r>
            <a:r>
              <a:rPr lang="en-GB" sz="2200" dirty="0"/>
              <a:t>with how it works!</a:t>
            </a:r>
          </a:p>
        </p:txBody>
      </p:sp>
    </p:spTree>
    <p:extLst>
      <p:ext uri="{BB962C8B-B14F-4D97-AF65-F5344CB8AC3E}">
        <p14:creationId xmlns:p14="http://schemas.microsoft.com/office/powerpoint/2010/main" val="392931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925</Words>
  <Application>Microsoft Office PowerPoint</Application>
  <PresentationFormat>On-screen Show (4:3)</PresentationFormat>
  <Paragraphs>70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Design Brief</vt:lpstr>
      <vt:lpstr>Systems Diagram</vt:lpstr>
      <vt:lpstr>Design Criteria</vt:lpstr>
      <vt:lpstr>Selecting a Suitable Input Sensor</vt:lpstr>
      <vt:lpstr>Potential Divider</vt:lpstr>
      <vt:lpstr>Time to Develop your Program!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Margerison-Smith,Holly</cp:lastModifiedBy>
  <cp:revision>16</cp:revision>
  <dcterms:created xsi:type="dcterms:W3CDTF">2017-06-28T15:11:57Z</dcterms:created>
  <dcterms:modified xsi:type="dcterms:W3CDTF">2021-06-18T08:45:02Z</dcterms:modified>
</cp:coreProperties>
</file>