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60" r:id="rId5"/>
    <p:sldId id="261"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68" d="100"/>
          <a:sy n="68" d="100"/>
        </p:scale>
        <p:origin x="144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4045-0AB1-4A46-9FC5-D22971D9571D}" type="datetimeFigureOut">
              <a:rPr lang="en-GB" smtClean="0"/>
              <a:t>18/06/2021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FBF0F-85BB-4B66-AB8E-15DA6D33E9AF}" type="slidenum">
              <a:rPr lang="en-GB" smtClean="0"/>
              <a:t>‹#›</a:t>
            </a:fld>
            <a:endParaRPr lang="en-GB"/>
          </a:p>
        </p:txBody>
      </p:sp>
    </p:spTree>
    <p:extLst>
      <p:ext uri="{BB962C8B-B14F-4D97-AF65-F5344CB8AC3E}">
        <p14:creationId xmlns:p14="http://schemas.microsoft.com/office/powerpoint/2010/main" val="216669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Share this brief with the students</a:t>
            </a:r>
            <a:r>
              <a:rPr lang="en-GB" baseline="0" dirty="0"/>
              <a:t> if not already done from the starter activity. </a:t>
            </a: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2</a:t>
            </a:fld>
            <a:endParaRPr lang="en-GB" dirty="0"/>
          </a:p>
        </p:txBody>
      </p:sp>
    </p:spTree>
    <p:extLst>
      <p:ext uri="{BB962C8B-B14F-4D97-AF65-F5344CB8AC3E}">
        <p14:creationId xmlns:p14="http://schemas.microsoft.com/office/powerpoint/2010/main" val="180135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block or systems</a:t>
            </a:r>
            <a:r>
              <a:rPr lang="en-GB" baseline="0" dirty="0"/>
              <a:t> diagram shows a possible basic layout of the system. Can be used as an example of how the students may plan out their own system.</a:t>
            </a: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3</a:t>
            </a:fld>
            <a:endParaRPr lang="en-GB" dirty="0"/>
          </a:p>
        </p:txBody>
      </p:sp>
    </p:spTree>
    <p:extLst>
      <p:ext uri="{BB962C8B-B14F-4D97-AF65-F5344CB8AC3E}">
        <p14:creationId xmlns:p14="http://schemas.microsoft.com/office/powerpoint/2010/main" val="176425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7">
              <a:defRPr/>
            </a:pPr>
            <a:r>
              <a:rPr lang="en-GB" dirty="0"/>
              <a:t>Share this example program with learners</a:t>
            </a:r>
            <a:r>
              <a:rPr lang="en-GB" baseline="0" dirty="0"/>
              <a:t> to help them. Lower ability learners or those lacking programming confidence could start by writing or experimenting with this program first. They could then adapt and develop it. A PDF handout showing the program is available and can be handed out to learners. </a:t>
            </a: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6</a:t>
            </a:fld>
            <a:endParaRPr lang="en-GB" dirty="0"/>
          </a:p>
        </p:txBody>
      </p:sp>
    </p:spTree>
    <p:extLst>
      <p:ext uri="{BB962C8B-B14F-4D97-AF65-F5344CB8AC3E}">
        <p14:creationId xmlns:p14="http://schemas.microsoft.com/office/powerpoint/2010/main" val="137628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GB" dirty="0"/>
              <a:t>Share this example program with learners</a:t>
            </a:r>
            <a:r>
              <a:rPr lang="en-GB" baseline="0" dirty="0"/>
              <a:t> to help them. Lower ability learners or those lacking programming confidence could start by writing or experimenting with this program first. They could then adapt and develop it. A PDF handout showing the program is available and can be handed out to learners. </a:t>
            </a:r>
            <a:endParaRPr lang="en-GB" dirty="0"/>
          </a:p>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7</a:t>
            </a:fld>
            <a:endParaRPr lang="en-GB" dirty="0"/>
          </a:p>
        </p:txBody>
      </p:sp>
    </p:spTree>
    <p:extLst>
      <p:ext uri="{BB962C8B-B14F-4D97-AF65-F5344CB8AC3E}">
        <p14:creationId xmlns:p14="http://schemas.microsoft.com/office/powerpoint/2010/main" val="422649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54B1A87A-999D-482F-A762-C810292A0A22}" type="datetimeFigureOut">
              <a:rPr lang="en-GB"/>
              <a:pPr>
                <a:defRPr/>
              </a:pPr>
              <a:t>18/06/2021</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FB1B35FA-D2DE-448D-8BA7-2732CE9107AC}" type="slidenum">
              <a:rPr lang="en-GB"/>
              <a:pPr>
                <a:defRPr/>
              </a:pPr>
              <a:t>‹#›</a:t>
            </a:fld>
            <a:endParaRPr lang="en-GB" dirty="0"/>
          </a:p>
        </p:txBody>
      </p:sp>
    </p:spTree>
    <p:extLst>
      <p:ext uri="{BB962C8B-B14F-4D97-AF65-F5344CB8AC3E}">
        <p14:creationId xmlns:p14="http://schemas.microsoft.com/office/powerpoint/2010/main" val="63490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6/18/2021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icrobit.org/co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icrobit.org/cod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microbit.org/cod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1907704" y="3789040"/>
            <a:ext cx="5144616" cy="1536576"/>
          </a:xfrm>
        </p:spPr>
        <p:txBody>
          <a:bodyPr/>
          <a:lstStyle/>
          <a:p>
            <a:r>
              <a:rPr lang="en-GB" dirty="0"/>
              <a:t>Developing the Programmable System</a:t>
            </a:r>
          </a:p>
        </p:txBody>
      </p:sp>
      <p:sp>
        <p:nvSpPr>
          <p:cNvPr id="5" name="Title 1"/>
          <p:cNvSpPr>
            <a:spLocks noGrp="1"/>
          </p:cNvSpPr>
          <p:nvPr>
            <p:ph type="ctrTitle"/>
          </p:nvPr>
        </p:nvSpPr>
        <p:spPr>
          <a:xfrm>
            <a:off x="611560" y="1772816"/>
            <a:ext cx="7920880" cy="1082402"/>
          </a:xfrm>
        </p:spPr>
        <p:txBody>
          <a:bodyPr>
            <a:normAutofit fontScale="90000"/>
          </a:bodyPr>
          <a:lstStyle/>
          <a:p>
            <a:r>
              <a:rPr lang="en-GB" sz="4800" b="1" dirty="0"/>
              <a:t>Monitoring home energy usage with the </a:t>
            </a:r>
            <a:r>
              <a:rPr lang="en-GB" sz="4800" b="1" dirty="0" err="1"/>
              <a:t>micro:bit</a:t>
            </a:r>
            <a:endParaRPr lang="en-GB" sz="4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268760"/>
            <a:ext cx="8229600" cy="720080"/>
          </a:xfrm>
        </p:spPr>
        <p:txBody>
          <a:bodyPr/>
          <a:lstStyle/>
          <a:p>
            <a:r>
              <a:rPr lang="en-GB" b="1" dirty="0"/>
              <a:t>Design Brief</a:t>
            </a:r>
          </a:p>
        </p:txBody>
      </p:sp>
      <p:sp>
        <p:nvSpPr>
          <p:cNvPr id="8" name="Content Placeholder 2"/>
          <p:cNvSpPr>
            <a:spLocks noGrp="1"/>
          </p:cNvSpPr>
          <p:nvPr>
            <p:ph idx="1"/>
          </p:nvPr>
        </p:nvSpPr>
        <p:spPr>
          <a:xfrm>
            <a:off x="179512" y="1988840"/>
            <a:ext cx="7056784" cy="4137323"/>
          </a:xfrm>
        </p:spPr>
        <p:txBody>
          <a:bodyPr/>
          <a:lstStyle/>
          <a:p>
            <a:pPr>
              <a:buNone/>
            </a:pPr>
            <a:r>
              <a:rPr lang="en-GB" sz="2200" b="1" dirty="0"/>
              <a:t>Situation</a:t>
            </a:r>
          </a:p>
          <a:p>
            <a:r>
              <a:rPr lang="en-GB" sz="2200" dirty="0"/>
              <a:t>Reducing energy usage in the home saves money, increases energy security and reduces the need to burn unsustainable fossil fuels. The first step in doing this is monitoring how much energy is used each day.</a:t>
            </a:r>
          </a:p>
          <a:p>
            <a:endParaRPr lang="en-GB" sz="800" dirty="0"/>
          </a:p>
          <a:p>
            <a:pPr marL="0" indent="0">
              <a:buNone/>
            </a:pPr>
            <a:r>
              <a:rPr lang="en-GB" sz="2200" b="1" dirty="0"/>
              <a:t>Brief</a:t>
            </a:r>
          </a:p>
          <a:p>
            <a:r>
              <a:rPr lang="en-GB" sz="2200" dirty="0"/>
              <a:t>Using the </a:t>
            </a:r>
            <a:r>
              <a:rPr lang="en-GB" sz="2200" dirty="0" err="1"/>
              <a:t>micro:bit</a:t>
            </a:r>
            <a:r>
              <a:rPr lang="en-GB" sz="2200" dirty="0"/>
              <a:t>, develop a prototype for a home energy usage monitoring system that will inform people how long they leave their lights and/or heating on during the day.  Your system must use suitable input sensors to collect the data needed.</a:t>
            </a:r>
          </a:p>
        </p:txBody>
      </p:sp>
      <p:pic>
        <p:nvPicPr>
          <p:cNvPr id="1026" name="Picture 2" descr="C:\Users\David\Downloads\bulb-161134_640.png"/>
          <p:cNvPicPr>
            <a:picLocks noChangeAspect="1" noChangeArrowheads="1"/>
          </p:cNvPicPr>
          <p:nvPr/>
        </p:nvPicPr>
        <p:blipFill>
          <a:blip r:embed="rId3" cstate="print"/>
          <a:srcRect/>
          <a:stretch>
            <a:fillRect/>
          </a:stretch>
        </p:blipFill>
        <p:spPr bwMode="auto">
          <a:xfrm>
            <a:off x="7380312" y="2780928"/>
            <a:ext cx="1517526" cy="26681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936104"/>
          </a:xfrm>
        </p:spPr>
        <p:txBody>
          <a:bodyPr/>
          <a:lstStyle/>
          <a:p>
            <a:r>
              <a:rPr lang="en-GB" b="1" dirty="0"/>
              <a:t>Systems Diagram</a:t>
            </a:r>
          </a:p>
        </p:txBody>
      </p:sp>
      <p:sp>
        <p:nvSpPr>
          <p:cNvPr id="4" name="Rectangle 3"/>
          <p:cNvSpPr/>
          <p:nvPr/>
        </p:nvSpPr>
        <p:spPr>
          <a:xfrm>
            <a:off x="1547664" y="2564904"/>
            <a:ext cx="15121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Light</a:t>
            </a:r>
          </a:p>
          <a:p>
            <a:pPr algn="ctr"/>
            <a:r>
              <a:rPr lang="en-GB" dirty="0"/>
              <a:t> Sensor</a:t>
            </a:r>
          </a:p>
        </p:txBody>
      </p:sp>
      <p:sp>
        <p:nvSpPr>
          <p:cNvPr id="6" name="Rectangle 5"/>
          <p:cNvSpPr/>
          <p:nvPr/>
        </p:nvSpPr>
        <p:spPr>
          <a:xfrm>
            <a:off x="3707904" y="2564904"/>
            <a:ext cx="15121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Processor</a:t>
            </a:r>
          </a:p>
        </p:txBody>
      </p:sp>
      <p:sp>
        <p:nvSpPr>
          <p:cNvPr id="7" name="Rectangle 6"/>
          <p:cNvSpPr/>
          <p:nvPr/>
        </p:nvSpPr>
        <p:spPr>
          <a:xfrm>
            <a:off x="5868144" y="2564904"/>
            <a:ext cx="15121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LED </a:t>
            </a:r>
          </a:p>
          <a:p>
            <a:pPr algn="ctr"/>
            <a:r>
              <a:rPr lang="en-GB" dirty="0"/>
              <a:t>Screen</a:t>
            </a:r>
          </a:p>
        </p:txBody>
      </p:sp>
      <p:cxnSp>
        <p:nvCxnSpPr>
          <p:cNvPr id="10" name="Straight Arrow Connector 9"/>
          <p:cNvCxnSpPr>
            <a:stCxn id="4" idx="3"/>
            <a:endCxn id="6" idx="1"/>
          </p:cNvCxnSpPr>
          <p:nvPr/>
        </p:nvCxnSpPr>
        <p:spPr>
          <a:xfrm>
            <a:off x="3059832" y="3284984"/>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20072" y="3284984"/>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9592" y="3284984"/>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80312" y="3284984"/>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07704" y="2132856"/>
            <a:ext cx="792088" cy="369332"/>
          </a:xfrm>
          <a:prstGeom prst="rect">
            <a:avLst/>
          </a:prstGeom>
          <a:noFill/>
        </p:spPr>
        <p:txBody>
          <a:bodyPr wrap="square" rtlCol="0">
            <a:spAutoFit/>
          </a:bodyPr>
          <a:lstStyle/>
          <a:p>
            <a:pPr algn="ctr"/>
            <a:r>
              <a:rPr lang="en-GB" b="1" dirty="0"/>
              <a:t>INPUT</a:t>
            </a:r>
          </a:p>
        </p:txBody>
      </p:sp>
      <p:sp>
        <p:nvSpPr>
          <p:cNvPr id="26" name="TextBox 25"/>
          <p:cNvSpPr txBox="1"/>
          <p:nvPr/>
        </p:nvSpPr>
        <p:spPr>
          <a:xfrm>
            <a:off x="3923928" y="2132856"/>
            <a:ext cx="1080120" cy="369332"/>
          </a:xfrm>
          <a:prstGeom prst="rect">
            <a:avLst/>
          </a:prstGeom>
          <a:noFill/>
        </p:spPr>
        <p:txBody>
          <a:bodyPr wrap="square" rtlCol="0">
            <a:spAutoFit/>
          </a:bodyPr>
          <a:lstStyle/>
          <a:p>
            <a:pPr algn="ctr"/>
            <a:r>
              <a:rPr lang="en-GB" b="1" dirty="0"/>
              <a:t>PROCESS</a:t>
            </a:r>
          </a:p>
        </p:txBody>
      </p:sp>
      <p:sp>
        <p:nvSpPr>
          <p:cNvPr id="27" name="TextBox 26"/>
          <p:cNvSpPr txBox="1"/>
          <p:nvPr/>
        </p:nvSpPr>
        <p:spPr>
          <a:xfrm>
            <a:off x="6012160" y="2132856"/>
            <a:ext cx="1224136" cy="369332"/>
          </a:xfrm>
          <a:prstGeom prst="rect">
            <a:avLst/>
          </a:prstGeom>
          <a:noFill/>
        </p:spPr>
        <p:txBody>
          <a:bodyPr wrap="square" rtlCol="0">
            <a:spAutoFit/>
          </a:bodyPr>
          <a:lstStyle/>
          <a:p>
            <a:pPr algn="ctr"/>
            <a:r>
              <a:rPr lang="en-GB" b="1" dirty="0"/>
              <a:t>OUTPUT</a:t>
            </a:r>
          </a:p>
        </p:txBody>
      </p:sp>
      <p:sp>
        <p:nvSpPr>
          <p:cNvPr id="28" name="TextBox 27"/>
          <p:cNvSpPr txBox="1"/>
          <p:nvPr/>
        </p:nvSpPr>
        <p:spPr>
          <a:xfrm>
            <a:off x="7596336" y="3429000"/>
            <a:ext cx="1324831" cy="646331"/>
          </a:xfrm>
          <a:prstGeom prst="rect">
            <a:avLst/>
          </a:prstGeom>
          <a:noFill/>
        </p:spPr>
        <p:txBody>
          <a:bodyPr wrap="square" rtlCol="0">
            <a:spAutoFit/>
          </a:bodyPr>
          <a:lstStyle/>
          <a:p>
            <a:r>
              <a:rPr lang="en-GB" dirty="0"/>
              <a:t>Time Information</a:t>
            </a:r>
          </a:p>
        </p:txBody>
      </p:sp>
      <p:sp>
        <p:nvSpPr>
          <p:cNvPr id="31" name="TextBox 30"/>
          <p:cNvSpPr txBox="1"/>
          <p:nvPr/>
        </p:nvSpPr>
        <p:spPr>
          <a:xfrm>
            <a:off x="249414" y="3429000"/>
            <a:ext cx="1224136" cy="369332"/>
          </a:xfrm>
          <a:prstGeom prst="rect">
            <a:avLst/>
          </a:prstGeom>
          <a:noFill/>
        </p:spPr>
        <p:txBody>
          <a:bodyPr wrap="square" rtlCol="0">
            <a:spAutoFit/>
          </a:bodyPr>
          <a:lstStyle/>
          <a:p>
            <a:pPr algn="ctr"/>
            <a:r>
              <a:rPr lang="en-GB" dirty="0"/>
              <a:t>Light </a:t>
            </a:r>
          </a:p>
        </p:txBody>
      </p:sp>
      <p:sp>
        <p:nvSpPr>
          <p:cNvPr id="32" name="TextBox 31"/>
          <p:cNvSpPr txBox="1"/>
          <p:nvPr/>
        </p:nvSpPr>
        <p:spPr>
          <a:xfrm>
            <a:off x="5220072" y="4293096"/>
            <a:ext cx="3722738" cy="1477328"/>
          </a:xfrm>
          <a:prstGeom prst="rect">
            <a:avLst/>
          </a:prstGeom>
          <a:noFill/>
        </p:spPr>
        <p:txBody>
          <a:bodyPr wrap="square" rtlCol="0">
            <a:spAutoFit/>
          </a:bodyPr>
          <a:lstStyle/>
          <a:p>
            <a:r>
              <a:rPr lang="en-GB" dirty="0"/>
              <a:t>A systems or block diagram shows the layout of the system to be created. The blocks represent the physical parts of the system and the arrows represent signals.</a:t>
            </a:r>
          </a:p>
        </p:txBody>
      </p:sp>
      <p:cxnSp>
        <p:nvCxnSpPr>
          <p:cNvPr id="17" name="Straight Arrow Connector 16"/>
          <p:cNvCxnSpPr/>
          <p:nvPr/>
        </p:nvCxnSpPr>
        <p:spPr>
          <a:xfrm flipV="1">
            <a:off x="4499992" y="4005064"/>
            <a:ext cx="0"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47664" y="4365104"/>
            <a:ext cx="15121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Temperature Sensor</a:t>
            </a:r>
          </a:p>
        </p:txBody>
      </p:sp>
      <p:cxnSp>
        <p:nvCxnSpPr>
          <p:cNvPr id="20" name="Straight Arrow Connector 19"/>
          <p:cNvCxnSpPr/>
          <p:nvPr/>
        </p:nvCxnSpPr>
        <p:spPr>
          <a:xfrm>
            <a:off x="899592" y="5085184"/>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059832" y="5085184"/>
            <a:ext cx="15121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1520" y="5301208"/>
            <a:ext cx="1224136" cy="369332"/>
          </a:xfrm>
          <a:prstGeom prst="rect">
            <a:avLst/>
          </a:prstGeom>
          <a:noFill/>
        </p:spPr>
        <p:txBody>
          <a:bodyPr wrap="square" rtlCol="0">
            <a:spAutoFit/>
          </a:bodyPr>
          <a:lstStyle/>
          <a:p>
            <a:pPr algn="ctr"/>
            <a:r>
              <a:rPr lang="en-GB" dirty="0"/>
              <a:t>Heat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96752"/>
            <a:ext cx="8229600" cy="720080"/>
          </a:xfrm>
        </p:spPr>
        <p:txBody>
          <a:bodyPr/>
          <a:lstStyle/>
          <a:p>
            <a:r>
              <a:rPr lang="en-GB" b="1" dirty="0"/>
              <a:t>Design Criteria</a:t>
            </a:r>
          </a:p>
        </p:txBody>
      </p:sp>
      <p:sp>
        <p:nvSpPr>
          <p:cNvPr id="3" name="Content Placeholder 2"/>
          <p:cNvSpPr>
            <a:spLocks noGrp="1"/>
          </p:cNvSpPr>
          <p:nvPr>
            <p:ph idx="1"/>
          </p:nvPr>
        </p:nvSpPr>
        <p:spPr>
          <a:xfrm>
            <a:off x="107504" y="2060848"/>
            <a:ext cx="9036496" cy="4065315"/>
          </a:xfrm>
        </p:spPr>
        <p:txBody>
          <a:bodyPr/>
          <a:lstStyle/>
          <a:p>
            <a:pPr>
              <a:buNone/>
            </a:pPr>
            <a:r>
              <a:rPr lang="en-GB" sz="2800" b="1" dirty="0"/>
              <a:t>The proposed system must:</a:t>
            </a:r>
          </a:p>
          <a:p>
            <a:r>
              <a:rPr lang="en-GB" sz="2800" dirty="0"/>
              <a:t>Be programmable using the micro:bit.</a:t>
            </a:r>
          </a:p>
          <a:p>
            <a:r>
              <a:rPr lang="en-GB" sz="2800" dirty="0"/>
              <a:t>Use suitable sensors to detect when how long heating and lighting are left on for during the day.</a:t>
            </a:r>
          </a:p>
          <a:p>
            <a:r>
              <a:rPr lang="en-GB" sz="2800" dirty="0"/>
              <a:t>Calculate the time that the heating and/or lighting is on for at home during the day.</a:t>
            </a:r>
          </a:p>
          <a:p>
            <a:r>
              <a:rPr lang="en-GB" sz="2800" dirty="0"/>
              <a:t>Use the </a:t>
            </a:r>
            <a:r>
              <a:rPr lang="en-GB" sz="2800" dirty="0" err="1"/>
              <a:t>micro:bit’s</a:t>
            </a:r>
            <a:r>
              <a:rPr lang="en-GB" sz="2800" dirty="0"/>
              <a:t> LED screen, or another suitable output device to display this 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CD3AA2-E4D4-42EE-85AE-93F633A7C3DD}"/>
              </a:ext>
            </a:extLst>
          </p:cNvPr>
          <p:cNvSpPr>
            <a:spLocks noGrp="1"/>
          </p:cNvSpPr>
          <p:nvPr>
            <p:ph type="title"/>
          </p:nvPr>
        </p:nvSpPr>
        <p:spPr>
          <a:xfrm>
            <a:off x="467544" y="1268760"/>
            <a:ext cx="8229600" cy="648072"/>
          </a:xfrm>
        </p:spPr>
        <p:txBody>
          <a:bodyPr/>
          <a:lstStyle/>
          <a:p>
            <a:r>
              <a:rPr lang="en-GB" sz="4000" b="1" dirty="0"/>
              <a:t>Time to Develop your Program!</a:t>
            </a:r>
          </a:p>
        </p:txBody>
      </p:sp>
      <p:sp>
        <p:nvSpPr>
          <p:cNvPr id="9" name="Content Placeholder 2">
            <a:extLst>
              <a:ext uri="{FF2B5EF4-FFF2-40B4-BE49-F238E27FC236}">
                <a16:creationId xmlns:a16="http://schemas.microsoft.com/office/drawing/2014/main" id="{1303647A-7F35-4B64-B438-6339E68013D4}"/>
              </a:ext>
            </a:extLst>
          </p:cNvPr>
          <p:cNvSpPr>
            <a:spLocks noGrp="1"/>
          </p:cNvSpPr>
          <p:nvPr>
            <p:ph idx="1"/>
          </p:nvPr>
        </p:nvSpPr>
        <p:spPr>
          <a:xfrm>
            <a:off x="457200" y="2060847"/>
            <a:ext cx="8239944" cy="4065315"/>
          </a:xfrm>
        </p:spPr>
        <p:txBody>
          <a:bodyPr/>
          <a:lstStyle/>
          <a:p>
            <a:r>
              <a:rPr lang="en-GB" sz="2800" dirty="0"/>
              <a:t>Your device must be </a:t>
            </a:r>
            <a:r>
              <a:rPr lang="en-GB" sz="2800" b="1" dirty="0"/>
              <a:t>programmed.</a:t>
            </a:r>
          </a:p>
          <a:p>
            <a:r>
              <a:rPr lang="en-GB" sz="2800" dirty="0"/>
              <a:t>Your program must meet the needs of the </a:t>
            </a:r>
            <a:r>
              <a:rPr lang="en-GB" sz="2800" b="1" dirty="0"/>
              <a:t>design brief </a:t>
            </a:r>
            <a:r>
              <a:rPr lang="en-GB" sz="2800" dirty="0"/>
              <a:t>and the </a:t>
            </a:r>
            <a:r>
              <a:rPr lang="en-GB" sz="2800" b="1" dirty="0"/>
              <a:t>design criteria.</a:t>
            </a:r>
          </a:p>
          <a:p>
            <a:r>
              <a:rPr lang="en-GB" sz="2800" dirty="0"/>
              <a:t>You can program your </a:t>
            </a:r>
            <a:r>
              <a:rPr lang="en-GB" sz="2800" dirty="0" err="1"/>
              <a:t>micro:bit</a:t>
            </a:r>
            <a:r>
              <a:rPr lang="en-GB" sz="2800" dirty="0"/>
              <a:t> using either the  </a:t>
            </a:r>
            <a:r>
              <a:rPr lang="en-GB" sz="2800" b="1" dirty="0"/>
              <a:t>JavaScript Blocks Editor </a:t>
            </a:r>
            <a:r>
              <a:rPr lang="en-GB" sz="2800" dirty="0"/>
              <a:t>or </a:t>
            </a:r>
            <a:r>
              <a:rPr lang="en-GB" sz="2800" b="1" dirty="0"/>
              <a:t>Python Editor.</a:t>
            </a:r>
          </a:p>
          <a:p>
            <a:r>
              <a:rPr lang="en-GB" sz="2800" dirty="0"/>
              <a:t>An </a:t>
            </a:r>
            <a:r>
              <a:rPr lang="en-GB" sz="2800" b="1" dirty="0"/>
              <a:t>example program written in each </a:t>
            </a:r>
            <a:r>
              <a:rPr lang="en-GB" sz="2800" dirty="0"/>
              <a:t>has been given to help get you started.</a:t>
            </a:r>
          </a:p>
          <a:p>
            <a:r>
              <a:rPr lang="en-GB" sz="2800" dirty="0"/>
              <a:t>Go to </a:t>
            </a:r>
            <a:r>
              <a:rPr lang="en-GB" sz="2800" dirty="0">
                <a:hlinkClick r:id="rId2"/>
              </a:rPr>
              <a:t>www.microbit.org/code</a:t>
            </a:r>
            <a:r>
              <a:rPr lang="en-GB" sz="2800" dirty="0"/>
              <a:t> to begin!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046889" y="1592188"/>
            <a:ext cx="4139952" cy="183681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t>Go to </a:t>
            </a:r>
            <a:r>
              <a:rPr lang="en-GB" sz="2200" dirty="0">
                <a:hlinkClick r:id="rId3"/>
              </a:rPr>
              <a:t>www.microbit.org/code</a:t>
            </a:r>
            <a:r>
              <a:rPr lang="en-GB" sz="2200" dirty="0"/>
              <a:t> and open the </a:t>
            </a:r>
            <a:r>
              <a:rPr lang="en-GB" sz="2200" b="1" dirty="0"/>
              <a:t>JavaScript Blocks Editor.</a:t>
            </a:r>
          </a:p>
          <a:p>
            <a:r>
              <a:rPr lang="en-GB" sz="2200" dirty="0"/>
              <a:t>Drag the file </a:t>
            </a:r>
            <a:r>
              <a:rPr lang="en-GB" sz="2200" b="1" dirty="0" err="1"/>
              <a:t>microbit-energyuse-jsb.hex</a:t>
            </a:r>
            <a:r>
              <a:rPr lang="en-GB" sz="2200" b="1" dirty="0"/>
              <a:t> </a:t>
            </a:r>
            <a:r>
              <a:rPr lang="en-GB" sz="2200" dirty="0"/>
              <a:t>onto the work area.</a:t>
            </a:r>
          </a:p>
          <a:p>
            <a:r>
              <a:rPr lang="en-GB" sz="2200" dirty="0"/>
              <a:t>This program will display the </a:t>
            </a:r>
            <a:r>
              <a:rPr lang="en-GB" sz="2200" b="1" dirty="0"/>
              <a:t>amount of time </a:t>
            </a:r>
            <a:r>
              <a:rPr lang="en-GB" sz="2200" dirty="0"/>
              <a:t>that a sensor attached to </a:t>
            </a:r>
            <a:r>
              <a:rPr lang="en-GB" sz="2200" b="1" dirty="0"/>
              <a:t>pin 0</a:t>
            </a:r>
            <a:r>
              <a:rPr lang="en-GB" sz="2200" dirty="0"/>
              <a:t> is </a:t>
            </a:r>
            <a:r>
              <a:rPr lang="en-GB" sz="2200" b="1" dirty="0"/>
              <a:t>‘high’.</a:t>
            </a:r>
          </a:p>
          <a:p>
            <a:r>
              <a:rPr lang="en-GB" sz="2200" dirty="0"/>
              <a:t>Test it, download it and </a:t>
            </a:r>
            <a:r>
              <a:rPr lang="en-GB" sz="2200" b="1" dirty="0"/>
              <a:t>experiment </a:t>
            </a:r>
            <a:r>
              <a:rPr lang="en-GB" sz="2200" dirty="0"/>
              <a:t>with how it works!</a:t>
            </a:r>
          </a:p>
        </p:txBody>
      </p:sp>
      <p:sp>
        <p:nvSpPr>
          <p:cNvPr id="6" name="Title 1"/>
          <p:cNvSpPr txBox="1">
            <a:spLocks/>
          </p:cNvSpPr>
          <p:nvPr/>
        </p:nvSpPr>
        <p:spPr>
          <a:xfrm>
            <a:off x="83135" y="1028899"/>
            <a:ext cx="2333096" cy="64807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GB" sz="2400" b="1" dirty="0"/>
              <a:t>Example Program – JavaScript Blocks Editor</a:t>
            </a:r>
          </a:p>
        </p:txBody>
      </p:sp>
      <p:pic>
        <p:nvPicPr>
          <p:cNvPr id="2" name="Picture 1">
            <a:extLst>
              <a:ext uri="{FF2B5EF4-FFF2-40B4-BE49-F238E27FC236}">
                <a16:creationId xmlns:a16="http://schemas.microsoft.com/office/drawing/2014/main" id="{7C172AAD-C521-477E-ADC5-76BADBEEFDA0}"/>
              </a:ext>
            </a:extLst>
          </p:cNvPr>
          <p:cNvPicPr>
            <a:picLocks noChangeAspect="1"/>
          </p:cNvPicPr>
          <p:nvPr/>
        </p:nvPicPr>
        <p:blipFill rotWithShape="1">
          <a:blip r:embed="rId4"/>
          <a:srcRect l="46850" t="19184" r="3538" b="14984"/>
          <a:stretch/>
        </p:blipFill>
        <p:spPr>
          <a:xfrm>
            <a:off x="83135" y="2636912"/>
            <a:ext cx="4536503" cy="3384377"/>
          </a:xfrm>
          <a:prstGeom prst="rect">
            <a:avLst/>
          </a:prstGeom>
        </p:spPr>
      </p:pic>
      <p:pic>
        <p:nvPicPr>
          <p:cNvPr id="9" name="Picture 8">
            <a:extLst>
              <a:ext uri="{FF2B5EF4-FFF2-40B4-BE49-F238E27FC236}">
                <a16:creationId xmlns:a16="http://schemas.microsoft.com/office/drawing/2014/main" id="{F88DF442-611D-4B00-A4FE-AF476D5EB892}"/>
              </a:ext>
            </a:extLst>
          </p:cNvPr>
          <p:cNvPicPr>
            <a:picLocks noChangeAspect="1"/>
          </p:cNvPicPr>
          <p:nvPr/>
        </p:nvPicPr>
        <p:blipFill rotWithShape="1">
          <a:blip r:embed="rId5"/>
          <a:srcRect l="46850" t="20586" r="15350" b="20586"/>
          <a:stretch/>
        </p:blipFill>
        <p:spPr>
          <a:xfrm>
            <a:off x="2416231" y="1380680"/>
            <a:ext cx="2587818" cy="2264343"/>
          </a:xfrm>
          <a:prstGeom prst="rect">
            <a:avLst/>
          </a:prstGeom>
        </p:spPr>
      </p:pic>
    </p:spTree>
    <p:extLst>
      <p:ext uri="{BB962C8B-B14F-4D97-AF65-F5344CB8AC3E}">
        <p14:creationId xmlns:p14="http://schemas.microsoft.com/office/powerpoint/2010/main" val="30278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5BE09-FD87-40DD-BF0F-EFF0B613B961}"/>
              </a:ext>
            </a:extLst>
          </p:cNvPr>
          <p:cNvSpPr txBox="1">
            <a:spLocks/>
          </p:cNvSpPr>
          <p:nvPr/>
        </p:nvSpPr>
        <p:spPr>
          <a:xfrm>
            <a:off x="4860032" y="2485831"/>
            <a:ext cx="4283968" cy="169279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t>Go to </a:t>
            </a:r>
            <a:r>
              <a:rPr lang="en-GB" sz="2200" dirty="0">
                <a:hlinkClick r:id="rId3"/>
              </a:rPr>
              <a:t>www.microbit.org/code</a:t>
            </a:r>
            <a:r>
              <a:rPr lang="en-GB" sz="2200" dirty="0"/>
              <a:t> and open the </a:t>
            </a:r>
            <a:r>
              <a:rPr lang="en-GB" sz="2200" b="1" dirty="0"/>
              <a:t>Python Editor.</a:t>
            </a:r>
          </a:p>
          <a:p>
            <a:r>
              <a:rPr lang="en-GB" sz="2200" dirty="0"/>
              <a:t>Drag the file </a:t>
            </a:r>
            <a:r>
              <a:rPr lang="en-GB" sz="2200" b="1" dirty="0"/>
              <a:t>energyuse.py </a:t>
            </a:r>
            <a:r>
              <a:rPr lang="en-GB" sz="2200" dirty="0"/>
              <a:t>onto the work area.</a:t>
            </a:r>
          </a:p>
          <a:p>
            <a:r>
              <a:rPr lang="en-GB" sz="2200" dirty="0"/>
              <a:t>This program will display the </a:t>
            </a:r>
            <a:r>
              <a:rPr lang="en-GB" sz="2200" b="1" dirty="0"/>
              <a:t>amount of time </a:t>
            </a:r>
            <a:r>
              <a:rPr lang="en-GB" sz="2200" dirty="0"/>
              <a:t>that a sensor attached to </a:t>
            </a:r>
            <a:r>
              <a:rPr lang="en-GB" sz="2200" b="1" dirty="0"/>
              <a:t>pin 0</a:t>
            </a:r>
            <a:r>
              <a:rPr lang="en-GB" sz="2200" dirty="0"/>
              <a:t> is </a:t>
            </a:r>
            <a:r>
              <a:rPr lang="en-GB" sz="2200" b="1" dirty="0"/>
              <a:t>‘high’.</a:t>
            </a:r>
          </a:p>
          <a:p>
            <a:r>
              <a:rPr lang="en-GB" sz="2200" dirty="0"/>
              <a:t>Test it, download it and </a:t>
            </a:r>
            <a:r>
              <a:rPr lang="en-GB" sz="2200" b="1" dirty="0"/>
              <a:t>experiment </a:t>
            </a:r>
            <a:r>
              <a:rPr lang="en-GB" sz="2200" dirty="0"/>
              <a:t>with how it works!</a:t>
            </a:r>
          </a:p>
        </p:txBody>
      </p:sp>
      <p:sp>
        <p:nvSpPr>
          <p:cNvPr id="4" name="Title 1">
            <a:extLst>
              <a:ext uri="{FF2B5EF4-FFF2-40B4-BE49-F238E27FC236}">
                <a16:creationId xmlns:a16="http://schemas.microsoft.com/office/drawing/2014/main" id="{353A4B41-1F43-4837-A653-8FCE0456FC0F}"/>
              </a:ext>
            </a:extLst>
          </p:cNvPr>
          <p:cNvSpPr txBox="1">
            <a:spLocks/>
          </p:cNvSpPr>
          <p:nvPr/>
        </p:nvSpPr>
        <p:spPr>
          <a:xfrm>
            <a:off x="5018856" y="1366970"/>
            <a:ext cx="3960440" cy="64807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GB" sz="2400" b="1" dirty="0"/>
              <a:t>Example Program </a:t>
            </a:r>
          </a:p>
          <a:p>
            <a:pPr algn="l"/>
            <a:r>
              <a:rPr lang="en-GB" sz="2400" b="1" dirty="0"/>
              <a:t>– Python Editor</a:t>
            </a:r>
          </a:p>
        </p:txBody>
      </p:sp>
      <p:grpSp>
        <p:nvGrpSpPr>
          <p:cNvPr id="12" name="Group 11">
            <a:extLst>
              <a:ext uri="{FF2B5EF4-FFF2-40B4-BE49-F238E27FC236}">
                <a16:creationId xmlns:a16="http://schemas.microsoft.com/office/drawing/2014/main" id="{FDB7E127-BF1E-45B7-98F3-A4ACC17FC3B1}"/>
              </a:ext>
            </a:extLst>
          </p:cNvPr>
          <p:cNvGrpSpPr/>
          <p:nvPr/>
        </p:nvGrpSpPr>
        <p:grpSpPr>
          <a:xfrm>
            <a:off x="164704" y="1268761"/>
            <a:ext cx="4695328" cy="4752527"/>
            <a:chOff x="164704" y="1152719"/>
            <a:chExt cx="4695328" cy="4947155"/>
          </a:xfrm>
        </p:grpSpPr>
        <p:pic>
          <p:nvPicPr>
            <p:cNvPr id="11" name="Picture 10">
              <a:extLst>
                <a:ext uri="{FF2B5EF4-FFF2-40B4-BE49-F238E27FC236}">
                  <a16:creationId xmlns:a16="http://schemas.microsoft.com/office/drawing/2014/main" id="{B967C82A-A51E-4207-84B2-50043452E059}"/>
                </a:ext>
              </a:extLst>
            </p:cNvPr>
            <p:cNvPicPr>
              <a:picLocks noChangeAspect="1"/>
            </p:cNvPicPr>
            <p:nvPr/>
          </p:nvPicPr>
          <p:blipFill rotWithShape="1">
            <a:blip r:embed="rId4"/>
            <a:srcRect t="64006" r="24317" b="14393"/>
            <a:stretch/>
          </p:blipFill>
          <p:spPr>
            <a:xfrm>
              <a:off x="164704" y="5346432"/>
              <a:ext cx="4695328" cy="753442"/>
            </a:xfrm>
            <a:prstGeom prst="rect">
              <a:avLst/>
            </a:prstGeom>
          </p:spPr>
        </p:pic>
        <p:pic>
          <p:nvPicPr>
            <p:cNvPr id="10" name="Picture 9">
              <a:extLst>
                <a:ext uri="{FF2B5EF4-FFF2-40B4-BE49-F238E27FC236}">
                  <a16:creationId xmlns:a16="http://schemas.microsoft.com/office/drawing/2014/main" id="{FC8938CE-E38F-4CBB-BD9B-192D5B98D55B}"/>
                </a:ext>
              </a:extLst>
            </p:cNvPr>
            <p:cNvPicPr>
              <a:picLocks noChangeAspect="1"/>
            </p:cNvPicPr>
            <p:nvPr/>
          </p:nvPicPr>
          <p:blipFill rotWithShape="1">
            <a:blip r:embed="rId5"/>
            <a:srcRect t="33192" r="24317" b="8158"/>
            <a:stretch/>
          </p:blipFill>
          <p:spPr>
            <a:xfrm>
              <a:off x="164704" y="3300691"/>
              <a:ext cx="4695328" cy="2045741"/>
            </a:xfrm>
            <a:prstGeom prst="rect">
              <a:avLst/>
            </a:prstGeom>
          </p:spPr>
        </p:pic>
        <p:pic>
          <p:nvPicPr>
            <p:cNvPr id="8" name="Picture 7">
              <a:extLst>
                <a:ext uri="{FF2B5EF4-FFF2-40B4-BE49-F238E27FC236}">
                  <a16:creationId xmlns:a16="http://schemas.microsoft.com/office/drawing/2014/main" id="{28162B30-6EC9-40EB-96C8-4449FC4E0C3E}"/>
                </a:ext>
              </a:extLst>
            </p:cNvPr>
            <p:cNvPicPr>
              <a:picLocks noChangeAspect="1"/>
            </p:cNvPicPr>
            <p:nvPr/>
          </p:nvPicPr>
          <p:blipFill rotWithShape="1">
            <a:blip r:embed="rId6"/>
            <a:srcRect t="33192" r="24369" b="5179"/>
            <a:stretch/>
          </p:blipFill>
          <p:spPr>
            <a:xfrm>
              <a:off x="164704" y="1152719"/>
              <a:ext cx="4695328" cy="2151111"/>
            </a:xfrm>
            <a:prstGeom prst="rect">
              <a:avLst/>
            </a:prstGeom>
          </p:spPr>
        </p:pic>
      </p:grpSp>
    </p:spTree>
    <p:extLst>
      <p:ext uri="{BB962C8B-B14F-4D97-AF65-F5344CB8AC3E}">
        <p14:creationId xmlns:p14="http://schemas.microsoft.com/office/powerpoint/2010/main" val="4102165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574</Words>
  <Application>Microsoft Office PowerPoint</Application>
  <PresentationFormat>On-screen Show (4:3)</PresentationFormat>
  <Paragraphs>53</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Monitoring home energy usage with the micro:bit</vt:lpstr>
      <vt:lpstr>Design Brief</vt:lpstr>
      <vt:lpstr>Systems Diagram</vt:lpstr>
      <vt:lpstr>Design Criteria</vt:lpstr>
      <vt:lpstr>Time to Develop your Program!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Margerison-Smith,Holly</cp:lastModifiedBy>
  <cp:revision>16</cp:revision>
  <dcterms:created xsi:type="dcterms:W3CDTF">2017-06-28T15:11:57Z</dcterms:created>
  <dcterms:modified xsi:type="dcterms:W3CDTF">2021-06-18T08:59:11Z</dcterms:modified>
</cp:coreProperties>
</file>