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56" r:id="rId2"/>
    <p:sldId id="257" r:id="rId3"/>
    <p:sldId id="258" r:id="rId4"/>
    <p:sldId id="265" r:id="rId5"/>
    <p:sldId id="266" r:id="rId6"/>
    <p:sldId id="264" r:id="rId7"/>
    <p:sldId id="259"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30" autoAdjust="0"/>
    <p:restoredTop sz="87993" autoAdjust="0"/>
  </p:normalViewPr>
  <p:slideViewPr>
    <p:cSldViewPr snapToGrid="0" snapToObjects="1">
      <p:cViewPr varScale="1">
        <p:scale>
          <a:sx n="75" d="100"/>
          <a:sy n="75" d="100"/>
        </p:scale>
        <p:origin x="1550"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2D1842-CF5B-442B-92CB-9D669DF2244F}" type="datetimeFigureOut">
              <a:rPr lang="en-GB" smtClean="0"/>
              <a:t>28/07/2021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45F047-9333-4A8D-A999-7382245CCE4F}" type="slidenum">
              <a:rPr lang="en-GB" smtClean="0"/>
              <a:t>‹#›</a:t>
            </a:fld>
            <a:endParaRPr lang="en-GB"/>
          </a:p>
        </p:txBody>
      </p:sp>
    </p:spTree>
    <p:extLst>
      <p:ext uri="{BB962C8B-B14F-4D97-AF65-F5344CB8AC3E}">
        <p14:creationId xmlns:p14="http://schemas.microsoft.com/office/powerpoint/2010/main" val="1576344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5F047-9333-4A8D-A999-7382245CCE4F}" type="slidenum">
              <a:rPr lang="en-GB" smtClean="0"/>
              <a:t>1</a:t>
            </a:fld>
            <a:endParaRPr lang="en-GB"/>
          </a:p>
        </p:txBody>
      </p:sp>
    </p:spTree>
    <p:extLst>
      <p:ext uri="{BB962C8B-B14F-4D97-AF65-F5344CB8AC3E}">
        <p14:creationId xmlns:p14="http://schemas.microsoft.com/office/powerpoint/2010/main" val="947656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are example addition and subtraction problems based on typical key stage 2 learning. Learners can work out the problems in pairs or as individuals. For lower ability pupils the teacher may wish to take them through the solutions to the problems one step at a time. If the teacher wishes to repeat the exercise several times or use with a different abilities and/or year groups then the problems can be changed as required. Learners should have access to paper or exercise books to write down their working as needed.</a:t>
            </a:r>
          </a:p>
        </p:txBody>
      </p:sp>
      <p:sp>
        <p:nvSpPr>
          <p:cNvPr id="4" name="Slide Number Placeholder 3"/>
          <p:cNvSpPr>
            <a:spLocks noGrp="1"/>
          </p:cNvSpPr>
          <p:nvPr>
            <p:ph type="sldNum" sz="quarter" idx="5"/>
          </p:nvPr>
        </p:nvSpPr>
        <p:spPr/>
        <p:txBody>
          <a:bodyPr/>
          <a:lstStyle/>
          <a:p>
            <a:fld id="{5A45F047-9333-4A8D-A999-7382245CCE4F}" type="slidenum">
              <a:rPr lang="en-GB" smtClean="0"/>
              <a:t>4</a:t>
            </a:fld>
            <a:endParaRPr lang="en-GB"/>
          </a:p>
        </p:txBody>
      </p:sp>
    </p:spTree>
    <p:extLst>
      <p:ext uri="{BB962C8B-B14F-4D97-AF65-F5344CB8AC3E}">
        <p14:creationId xmlns:p14="http://schemas.microsoft.com/office/powerpoint/2010/main" val="3903334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are example addition and subtraction problems based on typical key stage 2 learning. Learners can work out the problems in pairs or as individuals. For lower ability pupils the teacher may wish to take them through the solutions to the problems one step at a time. If the teacher wishes to repeat the exercise several times or use with a different abilities and/or year groups then the problems can be changed as required. Learners should have access to paper or exercise books to write down their working as needed.</a:t>
            </a:r>
          </a:p>
        </p:txBody>
      </p:sp>
      <p:sp>
        <p:nvSpPr>
          <p:cNvPr id="4" name="Slide Number Placeholder 3"/>
          <p:cNvSpPr>
            <a:spLocks noGrp="1"/>
          </p:cNvSpPr>
          <p:nvPr>
            <p:ph type="sldNum" sz="quarter" idx="5"/>
          </p:nvPr>
        </p:nvSpPr>
        <p:spPr/>
        <p:txBody>
          <a:bodyPr/>
          <a:lstStyle/>
          <a:p>
            <a:fld id="{5A45F047-9333-4A8D-A999-7382245CCE4F}" type="slidenum">
              <a:rPr lang="en-GB" smtClean="0"/>
              <a:t>5</a:t>
            </a:fld>
            <a:endParaRPr lang="en-GB"/>
          </a:p>
        </p:txBody>
      </p:sp>
    </p:spTree>
    <p:extLst>
      <p:ext uri="{BB962C8B-B14F-4D97-AF65-F5344CB8AC3E}">
        <p14:creationId xmlns:p14="http://schemas.microsoft.com/office/powerpoint/2010/main" val="4073223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are example addition and subtraction problems based on typical key stage 2 learning. Learners can work out the problems in pairs or as individuals. For lower ability pupils the teacher may wish to take them through the solutions to the problems one step at a time. If the teacher wishes to repeat the exercise several times or use with a different abilities and/or year groups then the problems can be changed as required. </a:t>
            </a:r>
            <a:r>
              <a:rPr lang="en-GB"/>
              <a:t>Learners should have access to paper or exercise books to write down their working as needed.</a:t>
            </a:r>
            <a:endParaRPr lang="en-GB" dirty="0"/>
          </a:p>
        </p:txBody>
      </p:sp>
      <p:sp>
        <p:nvSpPr>
          <p:cNvPr id="4" name="Slide Number Placeholder 3"/>
          <p:cNvSpPr>
            <a:spLocks noGrp="1"/>
          </p:cNvSpPr>
          <p:nvPr>
            <p:ph type="sldNum" sz="quarter" idx="5"/>
          </p:nvPr>
        </p:nvSpPr>
        <p:spPr/>
        <p:txBody>
          <a:bodyPr/>
          <a:lstStyle/>
          <a:p>
            <a:fld id="{5A45F047-9333-4A8D-A999-7382245CCE4F}" type="slidenum">
              <a:rPr lang="en-GB" smtClean="0"/>
              <a:t>6</a:t>
            </a:fld>
            <a:endParaRPr lang="en-GB"/>
          </a:p>
        </p:txBody>
      </p:sp>
    </p:spTree>
    <p:extLst>
      <p:ext uri="{BB962C8B-B14F-4D97-AF65-F5344CB8AC3E}">
        <p14:creationId xmlns:p14="http://schemas.microsoft.com/office/powerpoint/2010/main" val="793141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who successfully crack the code could be given a prize ‘from the safe’.</a:t>
            </a:r>
          </a:p>
        </p:txBody>
      </p:sp>
      <p:sp>
        <p:nvSpPr>
          <p:cNvPr id="4" name="Slide Number Placeholder 3"/>
          <p:cNvSpPr>
            <a:spLocks noGrp="1"/>
          </p:cNvSpPr>
          <p:nvPr>
            <p:ph type="sldNum" sz="quarter" idx="5"/>
          </p:nvPr>
        </p:nvSpPr>
        <p:spPr/>
        <p:txBody>
          <a:bodyPr/>
          <a:lstStyle/>
          <a:p>
            <a:fld id="{5A45F047-9333-4A8D-A999-7382245CCE4F}" type="slidenum">
              <a:rPr lang="en-GB" smtClean="0"/>
              <a:t>7</a:t>
            </a:fld>
            <a:endParaRPr lang="en-GB"/>
          </a:p>
        </p:txBody>
      </p:sp>
    </p:spTree>
    <p:extLst>
      <p:ext uri="{BB962C8B-B14F-4D97-AF65-F5344CB8AC3E}">
        <p14:creationId xmlns:p14="http://schemas.microsoft.com/office/powerpoint/2010/main" val="4027121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7/28/2021</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7/28/2021</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7/28/2021</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7/28/2021</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7/28/2021</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7/28/2021</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5D0294-534F-44BF-A5F0-88FD89B49935}"/>
              </a:ext>
            </a:extLst>
          </p:cNvPr>
          <p:cNvSpPr txBox="1"/>
          <p:nvPr/>
        </p:nvSpPr>
        <p:spPr>
          <a:xfrm>
            <a:off x="386080" y="1149569"/>
            <a:ext cx="8321040" cy="830997"/>
          </a:xfrm>
          <a:prstGeom prst="rect">
            <a:avLst/>
          </a:prstGeom>
          <a:noFill/>
        </p:spPr>
        <p:txBody>
          <a:bodyPr wrap="square" rtlCol="0">
            <a:spAutoFit/>
          </a:bodyPr>
          <a:lstStyle/>
          <a:p>
            <a:pPr algn="ctr"/>
            <a:r>
              <a:rPr lang="en-GB" sz="4800" b="1" dirty="0">
                <a:solidFill>
                  <a:srgbClr val="0093D3"/>
                </a:solidFill>
                <a:latin typeface="Arial"/>
                <a:cs typeface="Arial"/>
              </a:rPr>
              <a:t>Addition and subtraction </a:t>
            </a:r>
          </a:p>
        </p:txBody>
      </p:sp>
      <p:sp>
        <p:nvSpPr>
          <p:cNvPr id="3" name="TextBox 2">
            <a:extLst>
              <a:ext uri="{FF2B5EF4-FFF2-40B4-BE49-F238E27FC236}">
                <a16:creationId xmlns:a16="http://schemas.microsoft.com/office/drawing/2014/main" id="{B1FA4DCC-4316-402E-8635-F60F80BA143F}"/>
              </a:ext>
            </a:extLst>
          </p:cNvPr>
          <p:cNvSpPr txBox="1"/>
          <p:nvPr/>
        </p:nvSpPr>
        <p:spPr>
          <a:xfrm>
            <a:off x="1654905" y="5106304"/>
            <a:ext cx="5834189"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Can you crack the code to open the safe?</a:t>
            </a:r>
          </a:p>
        </p:txBody>
      </p:sp>
      <p:pic>
        <p:nvPicPr>
          <p:cNvPr id="5" name="Picture 2" descr="Safe, Security, Prosperity, Bills, Assets, Funds">
            <a:extLst>
              <a:ext uri="{FF2B5EF4-FFF2-40B4-BE49-F238E27FC236}">
                <a16:creationId xmlns:a16="http://schemas.microsoft.com/office/drawing/2014/main" id="{84C7A807-BD27-4B20-AEF8-267799E488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6123" y="2188314"/>
            <a:ext cx="2689122" cy="268912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afe, Security, Prosperity, Bills, Assets, Funds">
            <a:extLst>
              <a:ext uri="{FF2B5EF4-FFF2-40B4-BE49-F238E27FC236}">
                <a16:creationId xmlns:a16="http://schemas.microsoft.com/office/drawing/2014/main" id="{D75D8543-F017-440E-BACB-9EC6FFB319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0041" y="2188314"/>
            <a:ext cx="2689122" cy="2689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473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44A2E-47FD-4A2E-A9FB-A19B687472A8}"/>
              </a:ext>
            </a:extLst>
          </p:cNvPr>
          <p:cNvSpPr>
            <a:spLocks noGrp="1"/>
          </p:cNvSpPr>
          <p:nvPr>
            <p:ph type="title"/>
          </p:nvPr>
        </p:nvSpPr>
        <p:spPr>
          <a:xfrm>
            <a:off x="628650" y="1027907"/>
            <a:ext cx="7886700" cy="1325563"/>
          </a:xfrm>
        </p:spPr>
        <p:txBody>
          <a:bodyPr/>
          <a:lstStyle/>
          <a:p>
            <a:r>
              <a:rPr lang="en-GB" b="1" dirty="0"/>
              <a:t>Crack the safe code!</a:t>
            </a:r>
          </a:p>
        </p:txBody>
      </p:sp>
      <p:sp>
        <p:nvSpPr>
          <p:cNvPr id="3" name="Content Placeholder 2">
            <a:extLst>
              <a:ext uri="{FF2B5EF4-FFF2-40B4-BE49-F238E27FC236}">
                <a16:creationId xmlns:a16="http://schemas.microsoft.com/office/drawing/2014/main" id="{93B4CD1D-830C-437A-8242-B29851BF1310}"/>
              </a:ext>
            </a:extLst>
          </p:cNvPr>
          <p:cNvSpPr>
            <a:spLocks noGrp="1"/>
          </p:cNvSpPr>
          <p:nvPr>
            <p:ph idx="1"/>
          </p:nvPr>
        </p:nvSpPr>
        <p:spPr>
          <a:xfrm>
            <a:off x="628650" y="2222089"/>
            <a:ext cx="7886700" cy="3954873"/>
          </a:xfrm>
        </p:spPr>
        <p:txBody>
          <a:bodyPr/>
          <a:lstStyle/>
          <a:p>
            <a:r>
              <a:rPr lang="en-GB" dirty="0"/>
              <a:t>You will be given </a:t>
            </a:r>
            <a:r>
              <a:rPr lang="en-GB" b="1" dirty="0"/>
              <a:t>three problems</a:t>
            </a:r>
            <a:r>
              <a:rPr lang="en-GB" dirty="0"/>
              <a:t>.</a:t>
            </a:r>
          </a:p>
          <a:p>
            <a:r>
              <a:rPr lang="en-GB" dirty="0"/>
              <a:t>Each will give you </a:t>
            </a:r>
            <a:r>
              <a:rPr lang="en-GB" b="1" dirty="0"/>
              <a:t>one </a:t>
            </a:r>
            <a:r>
              <a:rPr lang="en-GB" dirty="0"/>
              <a:t>of the </a:t>
            </a:r>
            <a:r>
              <a:rPr lang="en-GB" b="1" dirty="0"/>
              <a:t>two digit numbers </a:t>
            </a:r>
            <a:r>
              <a:rPr lang="en-GB" dirty="0"/>
              <a:t>needed to </a:t>
            </a:r>
            <a:r>
              <a:rPr lang="en-GB" b="1" dirty="0"/>
              <a:t>open the safe.</a:t>
            </a:r>
          </a:p>
          <a:p>
            <a:r>
              <a:rPr lang="en-GB" dirty="0"/>
              <a:t>You must get </a:t>
            </a:r>
            <a:r>
              <a:rPr lang="en-GB" b="1" dirty="0"/>
              <a:t>all three</a:t>
            </a:r>
            <a:r>
              <a:rPr lang="en-GB" dirty="0"/>
              <a:t> right to crack the code!</a:t>
            </a:r>
          </a:p>
          <a:p>
            <a:r>
              <a:rPr lang="en-GB" dirty="0"/>
              <a:t>Are you ready?!</a:t>
            </a:r>
          </a:p>
        </p:txBody>
      </p:sp>
    </p:spTree>
    <p:extLst>
      <p:ext uri="{BB962C8B-B14F-4D97-AF65-F5344CB8AC3E}">
        <p14:creationId xmlns:p14="http://schemas.microsoft.com/office/powerpoint/2010/main" val="2507717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fe, Security, Prosperity, Bills, Assets, Funds">
            <a:extLst>
              <a:ext uri="{FF2B5EF4-FFF2-40B4-BE49-F238E27FC236}">
                <a16:creationId xmlns:a16="http://schemas.microsoft.com/office/drawing/2014/main" id="{1604AB65-B4BA-4EC1-B1E2-01AD9E78E5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0355" y="1445342"/>
            <a:ext cx="4203290" cy="4203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994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93156-7A4E-4897-AF36-BB71887855B2}"/>
              </a:ext>
            </a:extLst>
          </p:cNvPr>
          <p:cNvSpPr>
            <a:spLocks noGrp="1"/>
          </p:cNvSpPr>
          <p:nvPr>
            <p:ph type="title"/>
          </p:nvPr>
        </p:nvSpPr>
        <p:spPr>
          <a:xfrm>
            <a:off x="628650" y="1022555"/>
            <a:ext cx="7886700" cy="668134"/>
          </a:xfrm>
        </p:spPr>
        <p:txBody>
          <a:bodyPr>
            <a:noAutofit/>
          </a:bodyPr>
          <a:lstStyle/>
          <a:p>
            <a:r>
              <a:rPr lang="en-GB" b="1" dirty="0"/>
              <a:t>Problem 1</a:t>
            </a:r>
          </a:p>
        </p:txBody>
      </p:sp>
      <p:sp>
        <p:nvSpPr>
          <p:cNvPr id="3" name="Content Placeholder 2">
            <a:extLst>
              <a:ext uri="{FF2B5EF4-FFF2-40B4-BE49-F238E27FC236}">
                <a16:creationId xmlns:a16="http://schemas.microsoft.com/office/drawing/2014/main" id="{4C75F02D-9A91-434B-BA1D-16E2BD0CDFA7}"/>
              </a:ext>
            </a:extLst>
          </p:cNvPr>
          <p:cNvSpPr>
            <a:spLocks noGrp="1"/>
          </p:cNvSpPr>
          <p:nvPr>
            <p:ph idx="1"/>
          </p:nvPr>
        </p:nvSpPr>
        <p:spPr>
          <a:xfrm>
            <a:off x="628650" y="1825625"/>
            <a:ext cx="7886700" cy="2244929"/>
          </a:xfrm>
        </p:spPr>
        <p:txBody>
          <a:bodyPr>
            <a:normAutofit/>
          </a:bodyPr>
          <a:lstStyle/>
          <a:p>
            <a:pPr marL="0" indent="0">
              <a:buNone/>
            </a:pPr>
            <a:r>
              <a:rPr lang="en-GB" sz="3600" dirty="0"/>
              <a:t>What is 102 – 7?</a:t>
            </a:r>
          </a:p>
        </p:txBody>
      </p:sp>
      <p:sp>
        <p:nvSpPr>
          <p:cNvPr id="5" name="Content Placeholder 2">
            <a:extLst>
              <a:ext uri="{FF2B5EF4-FFF2-40B4-BE49-F238E27FC236}">
                <a16:creationId xmlns:a16="http://schemas.microsoft.com/office/drawing/2014/main" id="{C0F6EBF2-0558-4964-952A-037B999FCB6B}"/>
              </a:ext>
            </a:extLst>
          </p:cNvPr>
          <p:cNvSpPr txBox="1">
            <a:spLocks/>
          </p:cNvSpPr>
          <p:nvPr/>
        </p:nvSpPr>
        <p:spPr>
          <a:xfrm>
            <a:off x="628649" y="5124834"/>
            <a:ext cx="3205931" cy="5439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600" b="1" dirty="0"/>
              <a:t>ANSWER = 95</a:t>
            </a:r>
          </a:p>
        </p:txBody>
      </p:sp>
      <p:pic>
        <p:nvPicPr>
          <p:cNvPr id="7" name="Picture 2" descr="Question Mark, Green, Icon, Doubt, Unknown, Information">
            <a:extLst>
              <a:ext uri="{FF2B5EF4-FFF2-40B4-BE49-F238E27FC236}">
                <a16:creationId xmlns:a16="http://schemas.microsoft.com/office/drawing/2014/main" id="{4045858D-7A25-479E-852C-D47B4F4419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2915" y="2251773"/>
            <a:ext cx="1492967" cy="2728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15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93156-7A4E-4897-AF36-BB71887855B2}"/>
              </a:ext>
            </a:extLst>
          </p:cNvPr>
          <p:cNvSpPr>
            <a:spLocks noGrp="1"/>
          </p:cNvSpPr>
          <p:nvPr>
            <p:ph type="title"/>
          </p:nvPr>
        </p:nvSpPr>
        <p:spPr>
          <a:xfrm>
            <a:off x="628650" y="1022555"/>
            <a:ext cx="7886700" cy="668134"/>
          </a:xfrm>
        </p:spPr>
        <p:txBody>
          <a:bodyPr>
            <a:noAutofit/>
          </a:bodyPr>
          <a:lstStyle/>
          <a:p>
            <a:r>
              <a:rPr lang="en-GB" b="1" dirty="0"/>
              <a:t>Problem 2</a:t>
            </a:r>
          </a:p>
        </p:txBody>
      </p:sp>
      <p:sp>
        <p:nvSpPr>
          <p:cNvPr id="3" name="Content Placeholder 2">
            <a:extLst>
              <a:ext uri="{FF2B5EF4-FFF2-40B4-BE49-F238E27FC236}">
                <a16:creationId xmlns:a16="http://schemas.microsoft.com/office/drawing/2014/main" id="{4C75F02D-9A91-434B-BA1D-16E2BD0CDFA7}"/>
              </a:ext>
            </a:extLst>
          </p:cNvPr>
          <p:cNvSpPr>
            <a:spLocks noGrp="1"/>
          </p:cNvSpPr>
          <p:nvPr>
            <p:ph idx="1"/>
          </p:nvPr>
        </p:nvSpPr>
        <p:spPr>
          <a:xfrm>
            <a:off x="628650" y="1825625"/>
            <a:ext cx="7886700" cy="2244929"/>
          </a:xfrm>
        </p:spPr>
        <p:txBody>
          <a:bodyPr>
            <a:normAutofit/>
          </a:bodyPr>
          <a:lstStyle/>
          <a:p>
            <a:pPr marL="0" indent="0">
              <a:buNone/>
            </a:pPr>
            <a:r>
              <a:rPr lang="en-GB" sz="3600" dirty="0"/>
              <a:t>600 -        = 580</a:t>
            </a:r>
          </a:p>
          <a:p>
            <a:pPr marL="0" indent="0">
              <a:buNone/>
            </a:pPr>
            <a:r>
              <a:rPr lang="en-GB" sz="3600" dirty="0"/>
              <a:t>What is the missing number?</a:t>
            </a:r>
          </a:p>
        </p:txBody>
      </p:sp>
      <p:sp>
        <p:nvSpPr>
          <p:cNvPr id="5" name="Content Placeholder 2">
            <a:extLst>
              <a:ext uri="{FF2B5EF4-FFF2-40B4-BE49-F238E27FC236}">
                <a16:creationId xmlns:a16="http://schemas.microsoft.com/office/drawing/2014/main" id="{C0F6EBF2-0558-4964-952A-037B999FCB6B}"/>
              </a:ext>
            </a:extLst>
          </p:cNvPr>
          <p:cNvSpPr txBox="1">
            <a:spLocks/>
          </p:cNvSpPr>
          <p:nvPr/>
        </p:nvSpPr>
        <p:spPr>
          <a:xfrm>
            <a:off x="628650" y="5124834"/>
            <a:ext cx="3107608" cy="5439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600" b="1" dirty="0"/>
              <a:t>ANSWER = 20</a:t>
            </a:r>
          </a:p>
        </p:txBody>
      </p:sp>
      <p:sp>
        <p:nvSpPr>
          <p:cNvPr id="4" name="Rectangle 3">
            <a:extLst>
              <a:ext uri="{FF2B5EF4-FFF2-40B4-BE49-F238E27FC236}">
                <a16:creationId xmlns:a16="http://schemas.microsoft.com/office/drawing/2014/main" id="{0C9C7C51-B23D-44B2-AB75-384D67DCEC63}"/>
              </a:ext>
            </a:extLst>
          </p:cNvPr>
          <p:cNvSpPr/>
          <p:nvPr/>
        </p:nvSpPr>
        <p:spPr>
          <a:xfrm>
            <a:off x="1777774" y="1825625"/>
            <a:ext cx="570270" cy="56361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1026" name="Picture 2" descr="Question Mark, Green, Icon, Doubt, Unknown, Information">
            <a:extLst>
              <a:ext uri="{FF2B5EF4-FFF2-40B4-BE49-F238E27FC236}">
                <a16:creationId xmlns:a16="http://schemas.microsoft.com/office/drawing/2014/main" id="{6D8FD5CA-F25E-4470-A120-131D926544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2915" y="2251773"/>
            <a:ext cx="1492967" cy="2728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76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93156-7A4E-4897-AF36-BB71887855B2}"/>
              </a:ext>
            </a:extLst>
          </p:cNvPr>
          <p:cNvSpPr>
            <a:spLocks noGrp="1"/>
          </p:cNvSpPr>
          <p:nvPr>
            <p:ph type="title"/>
          </p:nvPr>
        </p:nvSpPr>
        <p:spPr>
          <a:xfrm>
            <a:off x="628650" y="1022555"/>
            <a:ext cx="7886700" cy="668134"/>
          </a:xfrm>
        </p:spPr>
        <p:txBody>
          <a:bodyPr>
            <a:noAutofit/>
          </a:bodyPr>
          <a:lstStyle/>
          <a:p>
            <a:r>
              <a:rPr lang="en-GB" b="1" dirty="0"/>
              <a:t>Problem 3</a:t>
            </a:r>
          </a:p>
        </p:txBody>
      </p:sp>
      <p:sp>
        <p:nvSpPr>
          <p:cNvPr id="3" name="Content Placeholder 2">
            <a:extLst>
              <a:ext uri="{FF2B5EF4-FFF2-40B4-BE49-F238E27FC236}">
                <a16:creationId xmlns:a16="http://schemas.microsoft.com/office/drawing/2014/main" id="{4C75F02D-9A91-434B-BA1D-16E2BD0CDFA7}"/>
              </a:ext>
            </a:extLst>
          </p:cNvPr>
          <p:cNvSpPr>
            <a:spLocks noGrp="1"/>
          </p:cNvSpPr>
          <p:nvPr>
            <p:ph idx="1"/>
          </p:nvPr>
        </p:nvSpPr>
        <p:spPr>
          <a:xfrm>
            <a:off x="628650" y="1825625"/>
            <a:ext cx="7886700" cy="2244929"/>
          </a:xfrm>
        </p:spPr>
        <p:txBody>
          <a:bodyPr>
            <a:normAutofit/>
          </a:bodyPr>
          <a:lstStyle/>
          <a:p>
            <a:pPr marL="0" indent="0">
              <a:buNone/>
            </a:pPr>
            <a:r>
              <a:rPr lang="en-GB" sz="3600" dirty="0"/>
              <a:t>327 +        = 365</a:t>
            </a:r>
          </a:p>
          <a:p>
            <a:pPr marL="0" indent="0">
              <a:buNone/>
            </a:pPr>
            <a:r>
              <a:rPr lang="en-GB" sz="3600" dirty="0"/>
              <a:t>What is the missing number?</a:t>
            </a:r>
          </a:p>
        </p:txBody>
      </p:sp>
      <p:sp>
        <p:nvSpPr>
          <p:cNvPr id="5" name="Content Placeholder 2">
            <a:extLst>
              <a:ext uri="{FF2B5EF4-FFF2-40B4-BE49-F238E27FC236}">
                <a16:creationId xmlns:a16="http://schemas.microsoft.com/office/drawing/2014/main" id="{C0F6EBF2-0558-4964-952A-037B999FCB6B}"/>
              </a:ext>
            </a:extLst>
          </p:cNvPr>
          <p:cNvSpPr txBox="1">
            <a:spLocks/>
          </p:cNvSpPr>
          <p:nvPr/>
        </p:nvSpPr>
        <p:spPr>
          <a:xfrm>
            <a:off x="628650" y="5124834"/>
            <a:ext cx="3107608" cy="5439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600" b="1" dirty="0"/>
              <a:t>ANSWER = 38</a:t>
            </a:r>
          </a:p>
        </p:txBody>
      </p:sp>
      <p:sp>
        <p:nvSpPr>
          <p:cNvPr id="4" name="Rectangle 3">
            <a:extLst>
              <a:ext uri="{FF2B5EF4-FFF2-40B4-BE49-F238E27FC236}">
                <a16:creationId xmlns:a16="http://schemas.microsoft.com/office/drawing/2014/main" id="{0C9C7C51-B23D-44B2-AB75-384D67DCEC63}"/>
              </a:ext>
            </a:extLst>
          </p:cNvPr>
          <p:cNvSpPr/>
          <p:nvPr/>
        </p:nvSpPr>
        <p:spPr>
          <a:xfrm>
            <a:off x="1897319" y="1825625"/>
            <a:ext cx="570270" cy="56361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1026" name="Picture 2" descr="Question Mark, Green, Icon, Doubt, Unknown, Information">
            <a:extLst>
              <a:ext uri="{FF2B5EF4-FFF2-40B4-BE49-F238E27FC236}">
                <a16:creationId xmlns:a16="http://schemas.microsoft.com/office/drawing/2014/main" id="{6D8FD5CA-F25E-4470-A120-131D926544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2915" y="2251773"/>
            <a:ext cx="1492967" cy="2728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30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0AAF301-B4C0-4190-A669-0BECEA2583C5}"/>
              </a:ext>
            </a:extLst>
          </p:cNvPr>
          <p:cNvSpPr/>
          <p:nvPr/>
        </p:nvSpPr>
        <p:spPr>
          <a:xfrm>
            <a:off x="347835" y="2251585"/>
            <a:ext cx="1756268" cy="2967497"/>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2" name="Picture 2" descr="Safe, Security, Prosperity, Bills, Assets, Funds">
            <a:extLst>
              <a:ext uri="{FF2B5EF4-FFF2-40B4-BE49-F238E27FC236}">
                <a16:creationId xmlns:a16="http://schemas.microsoft.com/office/drawing/2014/main" id="{A72C5EA0-0E88-4DAF-8D42-2126934BF1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1855" y="1789803"/>
            <a:ext cx="4040290" cy="404029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9814FB8D-2F88-40B3-8377-E5208B5D0FAF}"/>
              </a:ext>
            </a:extLst>
          </p:cNvPr>
          <p:cNvSpPr txBox="1">
            <a:spLocks/>
          </p:cNvSpPr>
          <p:nvPr/>
        </p:nvSpPr>
        <p:spPr>
          <a:xfrm>
            <a:off x="628650" y="1096731"/>
            <a:ext cx="7886700" cy="5059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t>Well done! You cracked the code!</a:t>
            </a:r>
          </a:p>
        </p:txBody>
      </p:sp>
      <p:pic>
        <p:nvPicPr>
          <p:cNvPr id="3074" name="Picture 2" descr="Gold Bar, Bullion, Gold Bullion, Gold Ingot">
            <a:extLst>
              <a:ext uri="{FF2B5EF4-FFF2-40B4-BE49-F238E27FC236}">
                <a16:creationId xmlns:a16="http://schemas.microsoft.com/office/drawing/2014/main" id="{8CF31E8F-8F1B-4B87-BFE7-CD75D882A7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660007"/>
            <a:ext cx="939084" cy="4695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old Bar, Bullion, Gold Bullion, Gold Ingot">
            <a:extLst>
              <a:ext uri="{FF2B5EF4-FFF2-40B4-BE49-F238E27FC236}">
                <a16:creationId xmlns:a16="http://schemas.microsoft.com/office/drawing/2014/main" id="{BC339567-9E77-4EF2-B1BE-5D624A568F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598987"/>
            <a:ext cx="939084" cy="46954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ag, British, Business, Holds, Money, Pound, Pounds">
            <a:extLst>
              <a:ext uri="{FF2B5EF4-FFF2-40B4-BE49-F238E27FC236}">
                <a16:creationId xmlns:a16="http://schemas.microsoft.com/office/drawing/2014/main" id="{03AAEA8F-4D4D-4A5C-AE2D-1106BD393A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5831" y="2880748"/>
            <a:ext cx="1920334" cy="16985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99FC812-64B7-4B53-9684-65037C01247C}"/>
              </a:ext>
            </a:extLst>
          </p:cNvPr>
          <p:cNvSpPr txBox="1"/>
          <p:nvPr/>
        </p:nvSpPr>
        <p:spPr>
          <a:xfrm>
            <a:off x="635400" y="2251585"/>
            <a:ext cx="1121492" cy="1107996"/>
          </a:xfrm>
          <a:prstGeom prst="rect">
            <a:avLst/>
          </a:prstGeom>
          <a:noFill/>
        </p:spPr>
        <p:txBody>
          <a:bodyPr wrap="square" rtlCol="0">
            <a:spAutoFit/>
          </a:bodyPr>
          <a:lstStyle/>
          <a:p>
            <a:pPr algn="ctr"/>
            <a:r>
              <a:rPr lang="en-GB" sz="6600" dirty="0"/>
              <a:t>95</a:t>
            </a:r>
          </a:p>
        </p:txBody>
      </p:sp>
      <p:sp>
        <p:nvSpPr>
          <p:cNvPr id="8" name="TextBox 7">
            <a:extLst>
              <a:ext uri="{FF2B5EF4-FFF2-40B4-BE49-F238E27FC236}">
                <a16:creationId xmlns:a16="http://schemas.microsoft.com/office/drawing/2014/main" id="{5A29C094-5425-4A38-BE20-15801A7E28FA}"/>
              </a:ext>
            </a:extLst>
          </p:cNvPr>
          <p:cNvSpPr txBox="1"/>
          <p:nvPr/>
        </p:nvSpPr>
        <p:spPr>
          <a:xfrm>
            <a:off x="615185" y="3220063"/>
            <a:ext cx="1121492" cy="1107996"/>
          </a:xfrm>
          <a:prstGeom prst="rect">
            <a:avLst/>
          </a:prstGeom>
          <a:noFill/>
        </p:spPr>
        <p:txBody>
          <a:bodyPr wrap="square" rtlCol="0">
            <a:spAutoFit/>
          </a:bodyPr>
          <a:lstStyle/>
          <a:p>
            <a:pPr algn="ctr"/>
            <a:r>
              <a:rPr lang="en-GB" sz="6600" dirty="0"/>
              <a:t>20</a:t>
            </a:r>
          </a:p>
        </p:txBody>
      </p:sp>
      <p:sp>
        <p:nvSpPr>
          <p:cNvPr id="9" name="TextBox 8">
            <a:extLst>
              <a:ext uri="{FF2B5EF4-FFF2-40B4-BE49-F238E27FC236}">
                <a16:creationId xmlns:a16="http://schemas.microsoft.com/office/drawing/2014/main" id="{484AD1F6-4851-4970-BBEA-3BDBD7DD33A0}"/>
              </a:ext>
            </a:extLst>
          </p:cNvPr>
          <p:cNvSpPr txBox="1"/>
          <p:nvPr/>
        </p:nvSpPr>
        <p:spPr>
          <a:xfrm>
            <a:off x="615185" y="4111086"/>
            <a:ext cx="1121492" cy="1107996"/>
          </a:xfrm>
          <a:prstGeom prst="rect">
            <a:avLst/>
          </a:prstGeom>
          <a:noFill/>
        </p:spPr>
        <p:txBody>
          <a:bodyPr wrap="square" rtlCol="0">
            <a:spAutoFit/>
          </a:bodyPr>
          <a:lstStyle/>
          <a:p>
            <a:pPr algn="ctr"/>
            <a:r>
              <a:rPr lang="en-GB" sz="6600" dirty="0"/>
              <a:t>38</a:t>
            </a:r>
          </a:p>
        </p:txBody>
      </p:sp>
    </p:spTree>
    <p:extLst>
      <p:ext uri="{BB962C8B-B14F-4D97-AF65-F5344CB8AC3E}">
        <p14:creationId xmlns:p14="http://schemas.microsoft.com/office/powerpoint/2010/main" val="115835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par>
                                <p:cTn id="22" presetID="14" presetClass="entr" presetSubtype="10" fill="hold" nodeType="with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randombar(horizontal)">
                                      <p:cBhvr>
                                        <p:cTn id="24" dur="500"/>
                                        <p:tgtEl>
                                          <p:spTgt spid="3074"/>
                                        </p:tgtEl>
                                      </p:cBhvr>
                                    </p:animEffect>
                                  </p:childTnLst>
                                </p:cTn>
                              </p:par>
                              <p:par>
                                <p:cTn id="25" presetID="14" presetClass="entr" presetSubtype="1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par>
                                <p:cTn id="28" presetID="14" presetClass="entr" presetSubtype="10" fill="hold" nodeType="withEffect">
                                  <p:stCondLst>
                                    <p:cond delay="0"/>
                                  </p:stCondLst>
                                  <p:childTnLst>
                                    <p:set>
                                      <p:cBhvr>
                                        <p:cTn id="29" dur="1" fill="hold">
                                          <p:stCondLst>
                                            <p:cond delay="0"/>
                                          </p:stCondLst>
                                        </p:cTn>
                                        <p:tgtEl>
                                          <p:spTgt spid="3076"/>
                                        </p:tgtEl>
                                        <p:attrNameLst>
                                          <p:attrName>style.visibility</p:attrName>
                                        </p:attrNameLst>
                                      </p:cBhvr>
                                      <p:to>
                                        <p:strVal val="visible"/>
                                      </p:to>
                                    </p:set>
                                    <p:animEffect transition="in" filter="randombar(horizontal)">
                                      <p:cBhvr>
                                        <p:cTn id="30"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8" grpId="0"/>
      <p:bldP spid="9"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1440</TotalTime>
  <Words>420</Words>
  <Application>Microsoft Office PowerPoint</Application>
  <PresentationFormat>On-screen Show (4:3)</PresentationFormat>
  <Paragraphs>31</Paragraphs>
  <Slides>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Crack the safe code!</vt:lpstr>
      <vt:lpstr>PowerPoint Presentation</vt:lpstr>
      <vt:lpstr>Problem 1</vt:lpstr>
      <vt:lpstr>Problem 2</vt:lpstr>
      <vt:lpstr>Problem 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Attainment in Education</dc:creator>
  <cp:lastModifiedBy>Neighbour,Marie</cp:lastModifiedBy>
  <cp:revision>44</cp:revision>
  <dcterms:created xsi:type="dcterms:W3CDTF">2017-06-28T15:11:57Z</dcterms:created>
  <dcterms:modified xsi:type="dcterms:W3CDTF">2021-07-28T13:23:20Z</dcterms:modified>
</cp:coreProperties>
</file>