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4" r:id="rId3"/>
    <p:sldId id="267" r:id="rId4"/>
    <p:sldId id="265" r:id="rId5"/>
    <p:sldId id="266" r:id="rId6"/>
    <p:sldId id="268" r:id="rId7"/>
    <p:sldId id="27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695" autoAdjust="0"/>
  </p:normalViewPr>
  <p:slideViewPr>
    <p:cSldViewPr snapToObjects="1" showGuides="1">
      <p:cViewPr varScale="1">
        <p:scale>
          <a:sx n="69" d="100"/>
          <a:sy n="69" d="100"/>
        </p:scale>
        <p:origin x="1858" y="67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49028-C136-4B59-AFEB-A2A783CA1FA5}" type="datetimeFigureOut">
              <a:rPr lang="en-GB" smtClean="0"/>
              <a:pPr/>
              <a:t>28/07/2021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513D1-043E-4418-B60F-DDDC6CA78FA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456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250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652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03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652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603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221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78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7/28/2021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7/28/2021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7/28/2021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7/28/2021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7/28/2021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7/28/2021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5ADD6-F8CE-1748-83D1-037D91A2E22A}" type="datetimeFigureOut">
              <a:rPr lang="en-US" smtClean="0"/>
              <a:pPr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422901"/>
            <a:ext cx="892899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00" b="1" dirty="0">
                <a:solidFill>
                  <a:srgbClr val="0093D3"/>
                </a:solidFill>
                <a:latin typeface="Arial"/>
                <a:cs typeface="Arial"/>
              </a:rPr>
              <a:t>Spaghetti tower – strengthening structures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C50ECD-0FCA-4FFF-8119-9CA6DBC53DE5}"/>
              </a:ext>
            </a:extLst>
          </p:cNvPr>
          <p:cNvSpPr txBox="1"/>
          <p:nvPr/>
        </p:nvSpPr>
        <p:spPr>
          <a:xfrm>
            <a:off x="1763688" y="4581128"/>
            <a:ext cx="604718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00" b="1" dirty="0">
                <a:solidFill>
                  <a:srgbClr val="0093D3"/>
                </a:solidFill>
                <a:latin typeface="Arial"/>
                <a:cs typeface="Arial"/>
              </a:rPr>
              <a:t>A competition to build the tallest structure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" y="2513076"/>
            <a:ext cx="7559040" cy="18318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489139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Structures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51520" y="2082569"/>
            <a:ext cx="5961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Build this square from card and four fasteners.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8EC7C1-17F1-4F0C-A7A5-5E3AB0312399}"/>
              </a:ext>
            </a:extLst>
          </p:cNvPr>
          <p:cNvSpPr/>
          <p:nvPr/>
        </p:nvSpPr>
        <p:spPr>
          <a:xfrm rot="5400000">
            <a:off x="1176879" y="3496205"/>
            <a:ext cx="432048" cy="20882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D06AF2-1960-43D3-B2C0-95B9AD6EAB81}"/>
              </a:ext>
            </a:extLst>
          </p:cNvPr>
          <p:cNvSpPr/>
          <p:nvPr/>
        </p:nvSpPr>
        <p:spPr>
          <a:xfrm>
            <a:off x="2006075" y="2664055"/>
            <a:ext cx="432048" cy="20882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C860D6-7B9F-481A-B317-B92FC5375C1C}"/>
              </a:ext>
            </a:extLst>
          </p:cNvPr>
          <p:cNvSpPr/>
          <p:nvPr/>
        </p:nvSpPr>
        <p:spPr>
          <a:xfrm>
            <a:off x="358835" y="2660777"/>
            <a:ext cx="432048" cy="20882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23352A-ED72-49EA-B6AC-8727C895C24B}"/>
              </a:ext>
            </a:extLst>
          </p:cNvPr>
          <p:cNvSpPr/>
          <p:nvPr/>
        </p:nvSpPr>
        <p:spPr>
          <a:xfrm rot="5400000">
            <a:off x="1186927" y="1835963"/>
            <a:ext cx="432048" cy="20882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C1F4B3C-5B3A-44FA-BBD6-F70CD892EA89}"/>
              </a:ext>
            </a:extLst>
          </p:cNvPr>
          <p:cNvSpPr/>
          <p:nvPr/>
        </p:nvSpPr>
        <p:spPr>
          <a:xfrm>
            <a:off x="466847" y="2780652"/>
            <a:ext cx="216024" cy="212746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chemeClr val="bg1">
                  <a:lumMod val="9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1008F66-C212-4771-BB07-351BB14ADBA1}"/>
              </a:ext>
            </a:extLst>
          </p:cNvPr>
          <p:cNvSpPr/>
          <p:nvPr/>
        </p:nvSpPr>
        <p:spPr>
          <a:xfrm>
            <a:off x="2113535" y="4454737"/>
            <a:ext cx="216024" cy="212746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chemeClr val="bg1">
                  <a:lumMod val="9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479AE63-59AC-45C1-845A-3053B9377778}"/>
              </a:ext>
            </a:extLst>
          </p:cNvPr>
          <p:cNvSpPr/>
          <p:nvPr/>
        </p:nvSpPr>
        <p:spPr>
          <a:xfrm>
            <a:off x="466847" y="4470352"/>
            <a:ext cx="216024" cy="212746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chemeClr val="bg1">
                  <a:lumMod val="9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6EAB39A-0982-4DAE-8B80-1610E4A8921D}"/>
              </a:ext>
            </a:extLst>
          </p:cNvPr>
          <p:cNvSpPr/>
          <p:nvPr/>
        </p:nvSpPr>
        <p:spPr>
          <a:xfrm>
            <a:off x="2140240" y="2780652"/>
            <a:ext cx="216024" cy="212746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chemeClr val="bg1">
                  <a:lumMod val="9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ular Callout 25">
            <a:extLst>
              <a:ext uri="{FF2B5EF4-FFF2-40B4-BE49-F238E27FC236}">
                <a16:creationId xmlns:a16="http://schemas.microsoft.com/office/drawing/2014/main" id="{24074F27-25A8-4ABF-B46D-9D13DCB16C4F}"/>
              </a:ext>
            </a:extLst>
          </p:cNvPr>
          <p:cNvSpPr/>
          <p:nvPr/>
        </p:nvSpPr>
        <p:spPr>
          <a:xfrm>
            <a:off x="798837" y="5127327"/>
            <a:ext cx="1188132" cy="482720"/>
          </a:xfrm>
          <a:prstGeom prst="wedgeRectCallout">
            <a:avLst>
              <a:gd name="adj1" fmla="val -66408"/>
              <a:gd name="adj2" fmla="val -149692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fastener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B5C283D-6F8A-4BDE-98EB-C9DE3CE0E918}"/>
              </a:ext>
            </a:extLst>
          </p:cNvPr>
          <p:cNvGrpSpPr/>
          <p:nvPr/>
        </p:nvGrpSpPr>
        <p:grpSpPr>
          <a:xfrm>
            <a:off x="4930165" y="3887831"/>
            <a:ext cx="3756339" cy="779652"/>
            <a:chOff x="4100114" y="3851107"/>
            <a:chExt cx="3756339" cy="77965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4937CC4-CF08-467B-8EE4-90A627DBE2DF}"/>
                </a:ext>
              </a:extLst>
            </p:cNvPr>
            <p:cNvSpPr/>
            <p:nvPr/>
          </p:nvSpPr>
          <p:spPr>
            <a:xfrm rot="5400000">
              <a:off x="4928206" y="3370619"/>
              <a:ext cx="432048" cy="20882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9628D66-6E08-4D56-8C61-AC6299A52D8B}"/>
                </a:ext>
              </a:extLst>
            </p:cNvPr>
            <p:cNvSpPr/>
            <p:nvPr/>
          </p:nvSpPr>
          <p:spPr>
            <a:xfrm rot="5174280">
              <a:off x="6596313" y="3303803"/>
              <a:ext cx="432048" cy="20882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FB2227A-5383-40E7-A712-72A97BD41FC2}"/>
                </a:ext>
              </a:extLst>
            </p:cNvPr>
            <p:cNvSpPr/>
            <p:nvPr/>
          </p:nvSpPr>
          <p:spPr>
            <a:xfrm rot="4503661">
              <a:off x="4932915" y="3154109"/>
              <a:ext cx="432048" cy="20882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E382CA1-66DD-4EED-8333-A76906F5E7B9}"/>
                </a:ext>
              </a:extLst>
            </p:cNvPr>
            <p:cNvSpPr/>
            <p:nvPr/>
          </p:nvSpPr>
          <p:spPr>
            <a:xfrm rot="5988503">
              <a:off x="6596312" y="3053739"/>
              <a:ext cx="432048" cy="20882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CE724B0-461F-4469-85C6-F7EE37133917}"/>
                </a:ext>
              </a:extLst>
            </p:cNvPr>
            <p:cNvSpPr/>
            <p:nvPr/>
          </p:nvSpPr>
          <p:spPr>
            <a:xfrm>
              <a:off x="5877922" y="3851107"/>
              <a:ext cx="216024" cy="212746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chemeClr val="bg1">
                    <a:lumMod val="9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D1539C2-3942-4F5A-B7E1-6FFB4CA962BE}"/>
                </a:ext>
              </a:extLst>
            </p:cNvPr>
            <p:cNvSpPr/>
            <p:nvPr/>
          </p:nvSpPr>
          <p:spPr>
            <a:xfrm>
              <a:off x="5864862" y="4329151"/>
              <a:ext cx="216024" cy="212746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chemeClr val="bg1">
                    <a:lumMod val="9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25CFEC1-86F8-4B73-BDBB-33E3E6D66C17}"/>
                </a:ext>
              </a:extLst>
            </p:cNvPr>
            <p:cNvSpPr/>
            <p:nvPr/>
          </p:nvSpPr>
          <p:spPr>
            <a:xfrm>
              <a:off x="4218174" y="4344766"/>
              <a:ext cx="216024" cy="212746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chemeClr val="bg1">
                    <a:lumMod val="9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073DEEC-269E-414F-A3E9-527CDEBDA378}"/>
                </a:ext>
              </a:extLst>
            </p:cNvPr>
            <p:cNvSpPr/>
            <p:nvPr/>
          </p:nvSpPr>
          <p:spPr>
            <a:xfrm>
              <a:off x="7521045" y="4120735"/>
              <a:ext cx="216024" cy="212746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chemeClr val="bg1">
                    <a:lumMod val="9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D44DBB5-2D93-4200-BB5C-ED6CF6785CD3}"/>
              </a:ext>
            </a:extLst>
          </p:cNvPr>
          <p:cNvSpPr txBox="1"/>
          <p:nvPr/>
        </p:nvSpPr>
        <p:spPr>
          <a:xfrm>
            <a:off x="4434198" y="2769749"/>
            <a:ext cx="4536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As a structure its not very strong – if you press the top, it will collapse.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3BF90B4-D450-4885-91FA-E09BDF6213EB}"/>
              </a:ext>
            </a:extLst>
          </p:cNvPr>
          <p:cNvSpPr txBox="1"/>
          <p:nvPr/>
        </p:nvSpPr>
        <p:spPr>
          <a:xfrm>
            <a:off x="4649932" y="5003687"/>
            <a:ext cx="4116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Can you add one more piece of card and stop it collapsing?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73FAE2-9BB9-4A18-AE6A-F8A6C8816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989" y="3708030"/>
            <a:ext cx="1854080" cy="17061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489139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How to Make a Structure Stronger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461537" y="2357088"/>
            <a:ext cx="3312369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Creating triangles makes the structure much stronger.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Triangles are used for reinforcement in many products, such as bridges and aircraft frames.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3BEC2B2-233D-4D9C-9838-4AB81970B868}"/>
              </a:ext>
            </a:extLst>
          </p:cNvPr>
          <p:cNvGrpSpPr/>
          <p:nvPr/>
        </p:nvGrpSpPr>
        <p:grpSpPr>
          <a:xfrm>
            <a:off x="0" y="2296382"/>
            <a:ext cx="3600400" cy="3072479"/>
            <a:chOff x="197869" y="2660777"/>
            <a:chExt cx="2592043" cy="209556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B8EC7C1-17F1-4F0C-A7A5-5E3AB0312399}"/>
                </a:ext>
              </a:extLst>
            </p:cNvPr>
            <p:cNvSpPr/>
            <p:nvPr/>
          </p:nvSpPr>
          <p:spPr>
            <a:xfrm rot="5400000">
              <a:off x="1285588" y="3496205"/>
              <a:ext cx="432048" cy="20882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7D06AF2-1960-43D3-B2C0-95B9AD6EAB81}"/>
                </a:ext>
              </a:extLst>
            </p:cNvPr>
            <p:cNvSpPr/>
            <p:nvPr/>
          </p:nvSpPr>
          <p:spPr>
            <a:xfrm>
              <a:off x="2114784" y="2664055"/>
              <a:ext cx="432048" cy="20882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AC860D6-7B9F-481A-B317-B92FC5375C1C}"/>
                </a:ext>
              </a:extLst>
            </p:cNvPr>
            <p:cNvSpPr/>
            <p:nvPr/>
          </p:nvSpPr>
          <p:spPr>
            <a:xfrm>
              <a:off x="467544" y="2660777"/>
              <a:ext cx="432048" cy="20882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423352A-ED72-49EA-B6AC-8727C895C24B}"/>
                </a:ext>
              </a:extLst>
            </p:cNvPr>
            <p:cNvSpPr/>
            <p:nvPr/>
          </p:nvSpPr>
          <p:spPr>
            <a:xfrm rot="5400000">
              <a:off x="1295636" y="1835963"/>
              <a:ext cx="432048" cy="20882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E382CA1-66DD-4EED-8333-A76906F5E7B9}"/>
                </a:ext>
              </a:extLst>
            </p:cNvPr>
            <p:cNvSpPr/>
            <p:nvPr/>
          </p:nvSpPr>
          <p:spPr>
            <a:xfrm rot="8095225">
              <a:off x="1277867" y="2426115"/>
              <a:ext cx="432048" cy="259204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C1F4B3C-5B3A-44FA-BBD6-F70CD892EA89}"/>
                </a:ext>
              </a:extLst>
            </p:cNvPr>
            <p:cNvSpPr/>
            <p:nvPr/>
          </p:nvSpPr>
          <p:spPr>
            <a:xfrm>
              <a:off x="575556" y="2780652"/>
              <a:ext cx="216024" cy="212746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chemeClr val="bg1">
                    <a:lumMod val="9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1008F66-C212-4771-BB07-351BB14ADBA1}"/>
                </a:ext>
              </a:extLst>
            </p:cNvPr>
            <p:cNvSpPr/>
            <p:nvPr/>
          </p:nvSpPr>
          <p:spPr>
            <a:xfrm>
              <a:off x="2222244" y="4454737"/>
              <a:ext cx="216024" cy="212746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chemeClr val="bg1">
                    <a:lumMod val="9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479AE63-59AC-45C1-845A-3053B9377778}"/>
                </a:ext>
              </a:extLst>
            </p:cNvPr>
            <p:cNvSpPr/>
            <p:nvPr/>
          </p:nvSpPr>
          <p:spPr>
            <a:xfrm>
              <a:off x="575556" y="4470352"/>
              <a:ext cx="216024" cy="212746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chemeClr val="bg1">
                    <a:lumMod val="9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6EAB39A-0982-4DAE-8B80-1610E4A8921D}"/>
                </a:ext>
              </a:extLst>
            </p:cNvPr>
            <p:cNvSpPr/>
            <p:nvPr/>
          </p:nvSpPr>
          <p:spPr>
            <a:xfrm>
              <a:off x="2248949" y="2780652"/>
              <a:ext cx="216024" cy="212746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chemeClr val="bg1">
                    <a:lumMod val="9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469ACA4-54C1-4B67-91F3-4899B6EE3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903" y="3827243"/>
            <a:ext cx="2185312" cy="212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356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41277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Rules for using Glue Guns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95536" y="2276872"/>
            <a:ext cx="8352928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600" indent="-609600">
              <a:spcAft>
                <a:spcPts val="600"/>
              </a:spcAft>
              <a:buFontTx/>
              <a:buAutoNum type="arabicPeriod"/>
            </a:pPr>
            <a:r>
              <a:rPr lang="en-GB" altLang="en-US" sz="2800" dirty="0"/>
              <a:t>Always treat a glue gun as if it is hot.</a:t>
            </a:r>
          </a:p>
          <a:p>
            <a:pPr marL="609600" indent="-609600">
              <a:spcAft>
                <a:spcPts val="600"/>
              </a:spcAft>
              <a:buFontTx/>
              <a:buAutoNum type="arabicPeriod"/>
            </a:pPr>
            <a:r>
              <a:rPr lang="en-GB" altLang="en-US" sz="2800" dirty="0"/>
              <a:t>When not being used, always stand the glue gun up.</a:t>
            </a:r>
          </a:p>
          <a:p>
            <a:pPr marL="609600" indent="-609600">
              <a:spcAft>
                <a:spcPts val="600"/>
              </a:spcAft>
              <a:buFontTx/>
              <a:buAutoNum type="arabicPeriod"/>
            </a:pPr>
            <a:r>
              <a:rPr lang="en-GB" altLang="en-US" sz="2800" dirty="0"/>
              <a:t>Always use a board underneath what you are gluing.</a:t>
            </a:r>
          </a:p>
          <a:p>
            <a:pPr marL="609600" indent="-609600">
              <a:spcAft>
                <a:spcPts val="600"/>
              </a:spcAft>
              <a:buFontTx/>
              <a:buAutoNum type="arabicPeriod"/>
            </a:pPr>
            <a:r>
              <a:rPr lang="en-GB" altLang="en-US" sz="2800" dirty="0"/>
              <a:t>Only one person can use a glue gun at a time.</a:t>
            </a:r>
          </a:p>
          <a:p>
            <a:pPr marL="609600" indent="-609600">
              <a:spcAft>
                <a:spcPts val="600"/>
              </a:spcAft>
              <a:buFontTx/>
              <a:buAutoNum type="arabicPeriod"/>
            </a:pPr>
            <a:r>
              <a:rPr lang="en-GB" altLang="en-US" sz="2800" dirty="0"/>
              <a:t>Never touch anything with the hot end except for what is being glued.</a:t>
            </a:r>
          </a:p>
          <a:p>
            <a:pPr marL="609600" indent="-609600">
              <a:buFontTx/>
              <a:buAutoNum type="arabicPeriod"/>
            </a:pPr>
            <a:r>
              <a:rPr lang="en-GB" altLang="en-US" sz="2800" dirty="0"/>
              <a:t>Never touch the glue – it could still be hot.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41277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Now try this…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95536" y="2276872"/>
            <a:ext cx="8352928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600" indent="-609600">
              <a:spcAft>
                <a:spcPts val="600"/>
              </a:spcAft>
              <a:buFontTx/>
              <a:buAutoNum type="arabicPeriod"/>
            </a:pPr>
            <a:r>
              <a:rPr lang="en-GB" altLang="en-US" sz="2800" dirty="0"/>
              <a:t>You have 15 minutes to build a structure from spaghetti.</a:t>
            </a:r>
          </a:p>
          <a:p>
            <a:pPr marL="609600" indent="-609600">
              <a:spcAft>
                <a:spcPts val="600"/>
              </a:spcAft>
              <a:buFontTx/>
              <a:buAutoNum type="arabicPeriod"/>
            </a:pPr>
            <a:r>
              <a:rPr lang="en-GB" altLang="en-US" sz="2800" dirty="0"/>
              <a:t>The structure must be free standing – that means nothing else can support it.</a:t>
            </a:r>
          </a:p>
          <a:p>
            <a:pPr marL="609600" indent="-609600">
              <a:spcAft>
                <a:spcPts val="600"/>
              </a:spcAft>
              <a:buFontTx/>
              <a:buAutoNum type="arabicPeriod"/>
            </a:pPr>
            <a:r>
              <a:rPr lang="en-GB" altLang="en-US" sz="2800" dirty="0"/>
              <a:t>You can only use 12 pieces of spaghetti – you can break some of it into smaller lengths if you need to.</a:t>
            </a:r>
          </a:p>
          <a:p>
            <a:pPr marL="609600" indent="-609600">
              <a:buFontTx/>
              <a:buAutoNum type="arabicPeriod"/>
            </a:pPr>
            <a:r>
              <a:rPr lang="en-GB" altLang="en-US" sz="2800" dirty="0"/>
              <a:t>This is a competition – the tallest structure wins.</a:t>
            </a:r>
          </a:p>
          <a:p>
            <a:endParaRPr lang="en-GB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78339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412776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Example of </a:t>
            </a:r>
          </a:p>
          <a:p>
            <a:r>
              <a:rPr lang="en-GB" sz="3600" b="1" dirty="0"/>
              <a:t>a Pupils </a:t>
            </a:r>
          </a:p>
          <a:p>
            <a:r>
              <a:rPr lang="en-GB" sz="3600" b="1" dirty="0"/>
              <a:t>Winning </a:t>
            </a:r>
          </a:p>
          <a:p>
            <a:r>
              <a:rPr lang="en-GB" sz="3600" b="1" dirty="0"/>
              <a:t>Structure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372200" y="5157192"/>
            <a:ext cx="259228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altLang="en-US" sz="2400" dirty="0"/>
              <a:t>Close up showing triangles</a:t>
            </a:r>
          </a:p>
          <a:p>
            <a:pPr algn="ctr"/>
            <a:endParaRPr lang="en-GB" alt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FBCD13-08BE-42BE-BB9E-C9BD39D00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2341176"/>
            <a:ext cx="1207640" cy="28160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DA39FF-082D-4DB8-BDDC-3B6461D5CA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0" y="1416046"/>
            <a:ext cx="1246496" cy="46186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C4BEF8-C0AD-408B-8F89-C9E46174E3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9527" y="1416045"/>
            <a:ext cx="1176148" cy="463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32A41E8-D058-4EE5-AF48-47FD6E325E46}"/>
              </a:ext>
            </a:extLst>
          </p:cNvPr>
          <p:cNvSpPr txBox="1"/>
          <p:nvPr/>
        </p:nvSpPr>
        <p:spPr>
          <a:xfrm>
            <a:off x="251520" y="1340768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Additional Images for Reference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C5EF94-FFCE-471C-8993-6182D94FF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312687"/>
            <a:ext cx="3347864" cy="22326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62E0E4-6B8C-4317-B240-46A49A9D06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104" y="2312686"/>
            <a:ext cx="2720783" cy="22326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9CE2A66-070D-4FD3-BDEB-6DF506548C47}"/>
              </a:ext>
            </a:extLst>
          </p:cNvPr>
          <p:cNvSpPr txBox="1"/>
          <p:nvPr/>
        </p:nvSpPr>
        <p:spPr>
          <a:xfrm>
            <a:off x="1151620" y="4765484"/>
            <a:ext cx="2555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/>
              <a:t>Single hole punch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77CD59-E35E-449D-8253-EA0377E48D1B}"/>
              </a:ext>
            </a:extLst>
          </p:cNvPr>
          <p:cNvSpPr txBox="1"/>
          <p:nvPr/>
        </p:nvSpPr>
        <p:spPr>
          <a:xfrm>
            <a:off x="5590607" y="4769488"/>
            <a:ext cx="2555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2400" dirty="0"/>
              <a:t>Fasteners</a:t>
            </a:r>
          </a:p>
        </p:txBody>
      </p:sp>
    </p:spTree>
    <p:extLst>
      <p:ext uri="{BB962C8B-B14F-4D97-AF65-F5344CB8AC3E}">
        <p14:creationId xmlns:p14="http://schemas.microsoft.com/office/powerpoint/2010/main" val="2213026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</TotalTime>
  <Words>247</Words>
  <Application>Microsoft Office PowerPoint</Application>
  <PresentationFormat>On-screen Show (4:3)</PresentationFormat>
  <Paragraphs>37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 program?</dc:title>
  <dc:creator>Attainment in Education</dc:creator>
  <cp:lastModifiedBy>Neighbour,Marie</cp:lastModifiedBy>
  <cp:revision>48</cp:revision>
  <dcterms:created xsi:type="dcterms:W3CDTF">2012-08-07T14:34:21Z</dcterms:created>
  <dcterms:modified xsi:type="dcterms:W3CDTF">2021-07-28T12:44:50Z</dcterms:modified>
</cp:coreProperties>
</file>