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62" r:id="rId2"/>
    <p:sldId id="283" r:id="rId3"/>
    <p:sldId id="263" r:id="rId4"/>
    <p:sldId id="264" r:id="rId5"/>
    <p:sldId id="265" r:id="rId6"/>
    <p:sldId id="266" r:id="rId7"/>
    <p:sldId id="279" r:id="rId8"/>
    <p:sldId id="280" r:id="rId9"/>
    <p:sldId id="281" r:id="rId10"/>
    <p:sldId id="28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0" autoAdjust="0"/>
    <p:restoredTop sz="91304" autoAdjust="0"/>
  </p:normalViewPr>
  <p:slideViewPr>
    <p:cSldViewPr snapToGrid="0" snapToObjects="1">
      <p:cViewPr varScale="1">
        <p:scale>
          <a:sx n="66" d="100"/>
          <a:sy n="66" d="100"/>
        </p:scale>
        <p:origin x="1188" y="60"/>
      </p:cViewPr>
      <p:guideLst>
        <p:guide orient="horz" pos="2160"/>
        <p:guide pos="2880"/>
      </p:guideLst>
    </p:cSldViewPr>
  </p:slideViewPr>
  <p:outlineViewPr>
    <p:cViewPr>
      <p:scale>
        <a:sx n="33" d="100"/>
        <a:sy n="33" d="100"/>
      </p:scale>
      <p:origin x="0" y="-1064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57DBA-5CC8-42C7-B245-E5867C8F31CD}" type="datetimeFigureOut">
              <a:rPr lang="en-GB" smtClean="0"/>
              <a:t>27/10/2021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01D-D636-4E8B-B88A-597CF0D1A0CF}" type="slidenum">
              <a:rPr lang="en-GB" smtClean="0"/>
              <a:t>‹#›</a:t>
            </a:fld>
            <a:endParaRPr lang="en-GB"/>
          </a:p>
        </p:txBody>
      </p:sp>
    </p:spTree>
    <p:extLst>
      <p:ext uri="{BB962C8B-B14F-4D97-AF65-F5344CB8AC3E}">
        <p14:creationId xmlns:p14="http://schemas.microsoft.com/office/powerpoint/2010/main" val="24366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9601D-D636-4E8B-B88A-597CF0D1A0CF}" type="slidenum">
              <a:rPr lang="en-GB" smtClean="0"/>
              <a:t>1</a:t>
            </a:fld>
            <a:endParaRPr lang="en-GB"/>
          </a:p>
        </p:txBody>
      </p:sp>
    </p:spTree>
    <p:extLst>
      <p:ext uri="{BB962C8B-B14F-4D97-AF65-F5344CB8AC3E}">
        <p14:creationId xmlns:p14="http://schemas.microsoft.com/office/powerpoint/2010/main" val="111429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A9601D-D636-4E8B-B88A-597CF0D1A0CF}" type="slidenum">
              <a:rPr lang="en-GB" smtClean="0"/>
              <a:t>2</a:t>
            </a:fld>
            <a:endParaRPr lang="en-GB"/>
          </a:p>
        </p:txBody>
      </p:sp>
    </p:spTree>
    <p:extLst>
      <p:ext uri="{BB962C8B-B14F-4D97-AF65-F5344CB8AC3E}">
        <p14:creationId xmlns:p14="http://schemas.microsoft.com/office/powerpoint/2010/main" val="424803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should provide as appropriate.</a:t>
            </a:r>
          </a:p>
        </p:txBody>
      </p:sp>
      <p:sp>
        <p:nvSpPr>
          <p:cNvPr id="4" name="Slide Number Placeholder 3"/>
          <p:cNvSpPr>
            <a:spLocks noGrp="1"/>
          </p:cNvSpPr>
          <p:nvPr>
            <p:ph type="sldNum" sz="quarter" idx="5"/>
          </p:nvPr>
        </p:nvSpPr>
        <p:spPr/>
        <p:txBody>
          <a:bodyPr/>
          <a:lstStyle/>
          <a:p>
            <a:fld id="{23A9601D-D636-4E8B-B88A-597CF0D1A0CF}" type="slidenum">
              <a:rPr lang="en-GB" smtClean="0"/>
              <a:t>4</a:t>
            </a:fld>
            <a:endParaRPr lang="en-GB"/>
          </a:p>
        </p:txBody>
      </p:sp>
    </p:spTree>
    <p:extLst>
      <p:ext uri="{BB962C8B-B14F-4D97-AF65-F5344CB8AC3E}">
        <p14:creationId xmlns:p14="http://schemas.microsoft.com/office/powerpoint/2010/main" val="311625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Instead of a list, learners could produce a spider chart or mind map.</a:t>
            </a:r>
          </a:p>
        </p:txBody>
      </p:sp>
      <p:sp>
        <p:nvSpPr>
          <p:cNvPr id="4" name="Slide Number Placeholder 3"/>
          <p:cNvSpPr>
            <a:spLocks noGrp="1"/>
          </p:cNvSpPr>
          <p:nvPr>
            <p:ph type="sldNum" sz="quarter" idx="5"/>
          </p:nvPr>
        </p:nvSpPr>
        <p:spPr/>
        <p:txBody>
          <a:bodyPr/>
          <a:lstStyle/>
          <a:p>
            <a:fld id="{23A9601D-D636-4E8B-B88A-597CF0D1A0CF}" type="slidenum">
              <a:rPr lang="en-GB" smtClean="0"/>
              <a:t>5</a:t>
            </a:fld>
            <a:endParaRPr lang="en-GB"/>
          </a:p>
        </p:txBody>
      </p:sp>
    </p:spTree>
    <p:extLst>
      <p:ext uri="{BB962C8B-B14F-4D97-AF65-F5344CB8AC3E}">
        <p14:creationId xmlns:p14="http://schemas.microsoft.com/office/powerpoint/2010/main" val="317505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If you don’t have graph paper print out the next slide to use instead.</a:t>
            </a:r>
          </a:p>
          <a:p>
            <a:endParaRPr lang="en-GB" dirty="0"/>
          </a:p>
        </p:txBody>
      </p:sp>
      <p:sp>
        <p:nvSpPr>
          <p:cNvPr id="4" name="Slide Number Placeholder 3"/>
          <p:cNvSpPr>
            <a:spLocks noGrp="1"/>
          </p:cNvSpPr>
          <p:nvPr>
            <p:ph type="sldNum" sz="quarter" idx="5"/>
          </p:nvPr>
        </p:nvSpPr>
        <p:spPr/>
        <p:txBody>
          <a:bodyPr/>
          <a:lstStyle/>
          <a:p>
            <a:fld id="{23A9601D-D636-4E8B-B88A-597CF0D1A0CF}" type="slidenum">
              <a:rPr lang="en-GB" smtClean="0"/>
              <a:t>8</a:t>
            </a:fld>
            <a:endParaRPr lang="en-GB"/>
          </a:p>
        </p:txBody>
      </p:sp>
    </p:spTree>
    <p:extLst>
      <p:ext uri="{BB962C8B-B14F-4D97-AF65-F5344CB8AC3E}">
        <p14:creationId xmlns:p14="http://schemas.microsoft.com/office/powerpoint/2010/main" val="78713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4964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341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36980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2309017"/>
            <a:ext cx="7886700" cy="3754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2562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0910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568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9727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44642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793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83282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10/27/2021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518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9814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4AEB64-4DF8-4777-A058-53A35FA826F2}"/>
              </a:ext>
            </a:extLst>
          </p:cNvPr>
          <p:cNvSpPr txBox="1"/>
          <p:nvPr/>
        </p:nvSpPr>
        <p:spPr>
          <a:xfrm>
            <a:off x="233082" y="1073694"/>
            <a:ext cx="8664158" cy="707886"/>
          </a:xfrm>
          <a:prstGeom prst="rect">
            <a:avLst/>
          </a:prstGeom>
          <a:noFill/>
        </p:spPr>
        <p:txBody>
          <a:bodyPr wrap="square">
            <a:spAutoFit/>
          </a:bodyPr>
          <a:lstStyle/>
          <a:p>
            <a:pPr algn="ctr"/>
            <a:r>
              <a:rPr lang="en-GB" sz="4000" b="1" i="0" dirty="0">
                <a:solidFill>
                  <a:srgbClr val="201F1E"/>
                </a:solidFill>
                <a:effectLst/>
                <a:latin typeface="Arial" panose="020B0604020202020204" pitchFamily="34" charset="0"/>
                <a:cs typeface="Arial" panose="020B0604020202020204" pitchFamily="34" charset="0"/>
              </a:rPr>
              <a:t>Create your own Christmas emoji</a:t>
            </a:r>
            <a:endParaRPr lang="en-GB" sz="4000" b="1"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8D10FBF8-F0BD-47BD-ACFD-B948F7E5181E}"/>
              </a:ext>
            </a:extLst>
          </p:cNvPr>
          <p:cNvSpPr>
            <a:spLocks noGrp="1"/>
          </p:cNvSpPr>
          <p:nvPr>
            <p:ph type="subTitle" idx="1"/>
          </p:nvPr>
        </p:nvSpPr>
        <p:spPr>
          <a:xfrm>
            <a:off x="1871606" y="5129094"/>
            <a:ext cx="5387109" cy="771526"/>
          </a:xfrm>
        </p:spPr>
        <p:txBody>
          <a:bodyPr>
            <a:normAutofit/>
          </a:bodyPr>
          <a:lstStyle/>
          <a:p>
            <a:r>
              <a:rPr lang="en-GB" dirty="0">
                <a:effectLst/>
                <a:latin typeface="Arial" panose="020B0604020202020204" pitchFamily="34" charset="0"/>
                <a:ea typeface="Times New Roman" panose="02020603050405020304" pitchFamily="18" charset="0"/>
                <a:cs typeface="Times New Roman" panose="02020603050405020304" pitchFamily="18" charset="0"/>
              </a:rPr>
              <a:t>Designing an emoji that reflects the festive season</a:t>
            </a:r>
            <a:endParaRPr lang="en-GB" dirty="0"/>
          </a:p>
        </p:txBody>
      </p:sp>
      <p:pic>
        <p:nvPicPr>
          <p:cNvPr id="6" name="Picture 4" descr="Emoticon, Happy, Smile, Yellow, Cute, Face, Happiness">
            <a:extLst>
              <a:ext uri="{FF2B5EF4-FFF2-40B4-BE49-F238E27FC236}">
                <a16:creationId xmlns:a16="http://schemas.microsoft.com/office/drawing/2014/main" id="{70479F5B-9A72-482B-800A-818EECCE9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82" y="2244842"/>
            <a:ext cx="2611582" cy="2611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moticon, Sad, Yellow, Cute, Face, Emotion, Emoji">
            <a:extLst>
              <a:ext uri="{FF2B5EF4-FFF2-40B4-BE49-F238E27FC236}">
                <a16:creationId xmlns:a16="http://schemas.microsoft.com/office/drawing/2014/main" id="{C11AA9EB-E6B6-4438-AC18-B2222F2A1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336" y="2259997"/>
            <a:ext cx="2611582" cy="2611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ace, Smile, Happy, Smiling, Emotion, Emoticon, Emoji">
            <a:extLst>
              <a:ext uri="{FF2B5EF4-FFF2-40B4-BE49-F238E27FC236}">
                <a16:creationId xmlns:a16="http://schemas.microsoft.com/office/drawing/2014/main" id="{DF91EF44-01BB-4743-A31F-8960266EF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632" y="2098964"/>
            <a:ext cx="2503055" cy="277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2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034866"/>
            <a:ext cx="8848436" cy="830880"/>
          </a:xfr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Reflection and plenary </a:t>
            </a:r>
          </a:p>
        </p:txBody>
      </p:sp>
      <p:sp>
        <p:nvSpPr>
          <p:cNvPr id="3" name="Content Placeholder 2"/>
          <p:cNvSpPr>
            <a:spLocks noGrp="1"/>
          </p:cNvSpPr>
          <p:nvPr>
            <p:ph idx="1"/>
          </p:nvPr>
        </p:nvSpPr>
        <p:spPr>
          <a:xfrm>
            <a:off x="295564" y="1884218"/>
            <a:ext cx="5332350" cy="3754581"/>
          </a:xfrm>
        </p:spPr>
        <p:txBody>
          <a:bodyPr vert="horz" lIns="91440" tIns="45720" rIns="91440" bIns="45720" rtlCol="0">
            <a:normAutofit/>
          </a:bodyPr>
          <a:lstStyle/>
          <a:p>
            <a:r>
              <a:rPr lang="en-GB" sz="2400" dirty="0">
                <a:latin typeface="Calibri" panose="020F0502020204030204" pitchFamily="34" charset="0"/>
                <a:cs typeface="Calibri" panose="020F0502020204030204" pitchFamily="34" charset="0"/>
              </a:rPr>
              <a:t>Show your final idea to your friends or teacher to see if they understand it</a:t>
            </a:r>
          </a:p>
          <a:p>
            <a:r>
              <a:rPr lang="en-GB" sz="2400" dirty="0">
                <a:latin typeface="Calibri" panose="020F0502020204030204" pitchFamily="34" charset="0"/>
                <a:cs typeface="Calibri" panose="020F0502020204030204" pitchFamily="34" charset="0"/>
              </a:rPr>
              <a:t>A good emoji is clear and bright. How well do you think you did with yours?</a:t>
            </a:r>
          </a:p>
        </p:txBody>
      </p:sp>
      <p:pic>
        <p:nvPicPr>
          <p:cNvPr id="4" name="Picture 2">
            <a:extLst>
              <a:ext uri="{FF2B5EF4-FFF2-40B4-BE49-F238E27FC236}">
                <a16:creationId xmlns:a16="http://schemas.microsoft.com/office/drawing/2014/main" id="{9EB0E632-0477-477C-8195-32189A8F3CF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396" t="7703" r="6611" b="8871"/>
          <a:stretch/>
        </p:blipFill>
        <p:spPr bwMode="auto">
          <a:xfrm rot="580543">
            <a:off x="5832622" y="2274078"/>
            <a:ext cx="2649418" cy="338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87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4AEB64-4DF8-4777-A058-53A35FA826F2}"/>
              </a:ext>
            </a:extLst>
          </p:cNvPr>
          <p:cNvSpPr txBox="1"/>
          <p:nvPr/>
        </p:nvSpPr>
        <p:spPr>
          <a:xfrm>
            <a:off x="233082" y="1073694"/>
            <a:ext cx="8664158" cy="707886"/>
          </a:xfrm>
          <a:prstGeom prst="rect">
            <a:avLst/>
          </a:prstGeom>
          <a:noFill/>
        </p:spPr>
        <p:txBody>
          <a:bodyPr wrap="square">
            <a:spAutoFit/>
          </a:bodyPr>
          <a:lstStyle/>
          <a:p>
            <a:pPr algn="ctr"/>
            <a:r>
              <a:rPr lang="en-GB" sz="4000" b="1" i="0" dirty="0">
                <a:solidFill>
                  <a:srgbClr val="201F1E"/>
                </a:solidFill>
                <a:effectLst/>
                <a:latin typeface="Arial" panose="020B0604020202020204" pitchFamily="34" charset="0"/>
                <a:cs typeface="Arial" panose="020B0604020202020204" pitchFamily="34" charset="0"/>
              </a:rPr>
              <a:t>Create your own Christmas emoji</a:t>
            </a:r>
            <a:endParaRPr lang="en-GB" sz="4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854DABA-B234-4DE4-8060-649B9FCB54F1}"/>
              </a:ext>
            </a:extLst>
          </p:cNvPr>
          <p:cNvSpPr txBox="1"/>
          <p:nvPr/>
        </p:nvSpPr>
        <p:spPr>
          <a:xfrm>
            <a:off x="1465943" y="1998654"/>
            <a:ext cx="6248400" cy="3785652"/>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10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63" y="1182976"/>
            <a:ext cx="3498390" cy="621227"/>
          </a:xfrm>
        </p:spPr>
        <p:txBody>
          <a:bodyPr>
            <a:normAutofit/>
          </a:bodyPr>
          <a:lstStyle/>
          <a:p>
            <a:r>
              <a:rPr lang="en-GB" sz="3600" b="1" dirty="0">
                <a:latin typeface="+mn-lt"/>
              </a:rPr>
              <a:t>Introduction</a:t>
            </a:r>
          </a:p>
        </p:txBody>
      </p:sp>
      <p:sp>
        <p:nvSpPr>
          <p:cNvPr id="3" name="Content Placeholder 2"/>
          <p:cNvSpPr>
            <a:spLocks noGrp="1"/>
          </p:cNvSpPr>
          <p:nvPr>
            <p:ph idx="1"/>
          </p:nvPr>
        </p:nvSpPr>
        <p:spPr>
          <a:xfrm>
            <a:off x="221963" y="2212962"/>
            <a:ext cx="5513819" cy="3459390"/>
          </a:xfrm>
        </p:spPr>
        <p:txBody>
          <a:bodyPr vert="horz" lIns="91440" tIns="45720" rIns="91440" bIns="45720" rtlCol="0">
            <a:normAutofit/>
          </a:bodyPr>
          <a:lstStyle/>
          <a:p>
            <a:r>
              <a:rPr lang="en-GB" sz="2400" dirty="0">
                <a:latin typeface="+mn-lt"/>
              </a:rPr>
              <a:t>Your task is to design a festive emoji </a:t>
            </a:r>
          </a:p>
          <a:p>
            <a:r>
              <a:rPr lang="en-GB" sz="2400" dirty="0">
                <a:latin typeface="+mn-lt"/>
              </a:rPr>
              <a:t>It must use the theme of the festive season</a:t>
            </a:r>
          </a:p>
          <a:p>
            <a:r>
              <a:rPr lang="en-GB" sz="2400" dirty="0">
                <a:latin typeface="+mn-lt"/>
                <a:cs typeface="Arial" panose="020B0604020202020204" pitchFamily="34" charset="0"/>
              </a:rPr>
              <a:t>It must be simple and clear - even when it is really small!</a:t>
            </a:r>
            <a:endParaRPr lang="en-GB" sz="2400" b="1" dirty="0">
              <a:latin typeface="+mn-lt"/>
            </a:endParaRPr>
          </a:p>
          <a:p>
            <a:r>
              <a:rPr lang="en-GB" sz="2400" dirty="0">
                <a:latin typeface="+mn-lt"/>
              </a:rPr>
              <a:t>Be creative!</a:t>
            </a:r>
          </a:p>
        </p:txBody>
      </p:sp>
      <p:pic>
        <p:nvPicPr>
          <p:cNvPr id="13" name="Picture 8" descr="Face, Smile, Happy, Smiling, Emotion, Emoticon, Emoji">
            <a:extLst>
              <a:ext uri="{FF2B5EF4-FFF2-40B4-BE49-F238E27FC236}">
                <a16:creationId xmlns:a16="http://schemas.microsoft.com/office/drawing/2014/main" id="{666BBC53-0D3F-4D42-BBEC-4E7B51865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87" y="1904147"/>
            <a:ext cx="2503055" cy="277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1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14" y="1027611"/>
            <a:ext cx="7693985" cy="827315"/>
          </a:xfr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Resources</a:t>
            </a:r>
          </a:p>
        </p:txBody>
      </p:sp>
      <p:sp>
        <p:nvSpPr>
          <p:cNvPr id="3" name="Content Placeholder 2"/>
          <p:cNvSpPr>
            <a:spLocks noGrp="1"/>
          </p:cNvSpPr>
          <p:nvPr>
            <p:ph idx="1"/>
          </p:nvPr>
        </p:nvSpPr>
        <p:spPr>
          <a:xfrm>
            <a:off x="271092" y="1854926"/>
            <a:ext cx="7958508" cy="4053913"/>
          </a:xfrm>
        </p:spPr>
        <p:txBody>
          <a:bodyPr vert="horz" lIns="91440" tIns="45720" rIns="91440" bIns="45720" rtlCol="0">
            <a:normAutofit/>
          </a:bodyPr>
          <a:lstStyle/>
          <a:p>
            <a:pPr marL="0" indent="0">
              <a:buNone/>
            </a:pPr>
            <a:r>
              <a:rPr lang="en-GB" sz="2400" dirty="0">
                <a:latin typeface="+mn-lt"/>
                <a:cs typeface="Arial" panose="020B0604020202020204" pitchFamily="34" charset="0"/>
              </a:rPr>
              <a:t>You will need:</a:t>
            </a:r>
          </a:p>
          <a:p>
            <a:r>
              <a:rPr lang="en-GB" sz="2400" dirty="0">
                <a:latin typeface="+mn-lt"/>
                <a:cs typeface="Arial" panose="020B0604020202020204" pitchFamily="34" charset="0"/>
              </a:rPr>
              <a:t>A round coin (such as a two pence or ten pence coin)</a:t>
            </a:r>
          </a:p>
          <a:p>
            <a:r>
              <a:rPr lang="en-GB" sz="2400" dirty="0">
                <a:latin typeface="+mn-lt"/>
                <a:cs typeface="Arial" panose="020B0604020202020204" pitchFamily="34" charset="0"/>
              </a:rPr>
              <a:t>Paper </a:t>
            </a:r>
          </a:p>
          <a:p>
            <a:r>
              <a:rPr lang="en-GB" sz="2400" dirty="0">
                <a:latin typeface="+mn-lt"/>
                <a:cs typeface="Arial" panose="020B0604020202020204" pitchFamily="34" charset="0"/>
              </a:rPr>
              <a:t>Coloured pens or pencils</a:t>
            </a:r>
          </a:p>
          <a:p>
            <a:r>
              <a:rPr lang="en-GB" sz="2400" dirty="0">
                <a:latin typeface="+mn-lt"/>
                <a:cs typeface="Arial" panose="020B0604020202020204" pitchFamily="34" charset="0"/>
              </a:rPr>
              <a:t>A fine-liner pen</a:t>
            </a:r>
          </a:p>
          <a:p>
            <a:r>
              <a:rPr lang="en-GB" sz="2400" dirty="0">
                <a:latin typeface="+mn-lt"/>
                <a:cs typeface="Arial" panose="020B0604020202020204" pitchFamily="34" charset="0"/>
              </a:rPr>
              <a:t>A mug to draw large circles</a:t>
            </a:r>
            <a:endParaRPr lang="en-GB" sz="2400" dirty="0">
              <a:latin typeface="+mn-lt"/>
            </a:endParaRPr>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201460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68" y="1108363"/>
            <a:ext cx="8754387" cy="1108363"/>
          </a:xfrm>
        </p:spPr>
        <p:txBody>
          <a:bodyPr vert="horz" lIns="91440" tIns="45720" rIns="91440" bIns="45720" rtlCol="0" anchor="ctr">
            <a:noAutofit/>
          </a:bodyPr>
          <a:lstStyle/>
          <a:p>
            <a:r>
              <a:rPr lang="en-GB" sz="3600" b="1" dirty="0">
                <a:latin typeface="Calibri" panose="020F0502020204030204" pitchFamily="34" charset="0"/>
                <a:cs typeface="Calibri" panose="020F0502020204030204" pitchFamily="34" charset="0"/>
              </a:rPr>
              <a:t>Step 1 – Thinking about the festive season</a:t>
            </a:r>
          </a:p>
        </p:txBody>
      </p:sp>
      <p:sp>
        <p:nvSpPr>
          <p:cNvPr id="3" name="Content Placeholder 2"/>
          <p:cNvSpPr>
            <a:spLocks noGrp="1"/>
          </p:cNvSpPr>
          <p:nvPr>
            <p:ph idx="1"/>
          </p:nvPr>
        </p:nvSpPr>
        <p:spPr>
          <a:xfrm>
            <a:off x="149468" y="2595418"/>
            <a:ext cx="4422531" cy="1952986"/>
          </a:xfrm>
        </p:spPr>
        <p:txBody>
          <a:bodyPr vert="horz" lIns="91440" tIns="45720" rIns="91440" bIns="45720" rtlCol="0">
            <a:normAutofit/>
          </a:bodyPr>
          <a:lstStyle/>
          <a:p>
            <a:r>
              <a:rPr lang="en-GB" sz="2400" dirty="0">
                <a:latin typeface="Calibri" panose="020F0502020204030204" pitchFamily="34" charset="0"/>
                <a:cs typeface="Calibri" panose="020F0502020204030204" pitchFamily="34" charset="0"/>
              </a:rPr>
              <a:t>Write a list of your favourite things about the festive season</a:t>
            </a:r>
          </a:p>
          <a:p>
            <a:r>
              <a:rPr lang="en-GB" sz="2400" dirty="0">
                <a:latin typeface="Calibri" panose="020F0502020204030204" pitchFamily="34" charset="0"/>
                <a:cs typeface="Calibri" panose="020F0502020204030204" pitchFamily="34" charset="0"/>
              </a:rPr>
              <a:t>What images do these things make you think about?</a:t>
            </a:r>
          </a:p>
        </p:txBody>
      </p:sp>
      <p:pic>
        <p:nvPicPr>
          <p:cNvPr id="1028" name="Picture 4" descr="Brainstorm, Ideas, Questions, Education, Learning">
            <a:extLst>
              <a:ext uri="{FF2B5EF4-FFF2-40B4-BE49-F238E27FC236}">
                <a16:creationId xmlns:a16="http://schemas.microsoft.com/office/drawing/2014/main" id="{DF026155-54F8-4155-BA2D-6CC734A72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90" y="2269005"/>
            <a:ext cx="3703782" cy="238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7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685" t="10748" r="9995"/>
          <a:stretch/>
        </p:blipFill>
        <p:spPr bwMode="auto">
          <a:xfrm rot="5990676">
            <a:off x="5181255" y="2122138"/>
            <a:ext cx="3604269" cy="324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7854" y="1145308"/>
            <a:ext cx="5726546" cy="701965"/>
          </a:xfr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Step 2 – Trying out ideas </a:t>
            </a:r>
          </a:p>
        </p:txBody>
      </p:sp>
      <p:sp>
        <p:nvSpPr>
          <p:cNvPr id="3" name="Content Placeholder 2"/>
          <p:cNvSpPr>
            <a:spLocks noGrp="1"/>
          </p:cNvSpPr>
          <p:nvPr>
            <p:ph idx="1"/>
          </p:nvPr>
        </p:nvSpPr>
        <p:spPr>
          <a:xfrm>
            <a:off x="267854" y="2004290"/>
            <a:ext cx="4787377" cy="3505559"/>
          </a:xfrm>
        </p:spPr>
        <p:txBody>
          <a:bodyPr vert="horz" lIns="91440" tIns="45720" rIns="91440" bIns="45720" rtlCol="0">
            <a:noAutofit/>
          </a:bodyPr>
          <a:lstStyle/>
          <a:p>
            <a:r>
              <a:rPr lang="en-GB" sz="2400" dirty="0">
                <a:latin typeface="Calibri" panose="020F0502020204030204" pitchFamily="34" charset="0"/>
                <a:cs typeface="Calibri" panose="020F0502020204030204" pitchFamily="34" charset="0"/>
              </a:rPr>
              <a:t>Draw circles on your paper</a:t>
            </a:r>
          </a:p>
          <a:p>
            <a:r>
              <a:rPr lang="en-GB" sz="2400" dirty="0">
                <a:latin typeface="Calibri" panose="020F0502020204030204" pitchFamily="34" charset="0"/>
                <a:cs typeface="Calibri" panose="020F0502020204030204" pitchFamily="34" charset="0"/>
              </a:rPr>
              <a:t>Try out different ideas on each circle</a:t>
            </a:r>
          </a:p>
          <a:p>
            <a:r>
              <a:rPr lang="en-GB" sz="2400" dirty="0">
                <a:latin typeface="Calibri" panose="020F0502020204030204" pitchFamily="34" charset="0"/>
                <a:cs typeface="Calibri" panose="020F0502020204030204" pitchFamily="34" charset="0"/>
              </a:rPr>
              <a:t>Try different shapes - not all emojis are circles!</a:t>
            </a:r>
          </a:p>
        </p:txBody>
      </p:sp>
    </p:spTree>
    <p:extLst>
      <p:ext uri="{BB962C8B-B14F-4D97-AF65-F5344CB8AC3E}">
        <p14:creationId xmlns:p14="http://schemas.microsoft.com/office/powerpoint/2010/main" val="269727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62" y="1072663"/>
            <a:ext cx="4954172" cy="746902"/>
          </a:xfr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Step 3 – Final idea</a:t>
            </a:r>
          </a:p>
        </p:txBody>
      </p:sp>
      <p:sp>
        <p:nvSpPr>
          <p:cNvPr id="3" name="Content Placeholder 2"/>
          <p:cNvSpPr>
            <a:spLocks noGrp="1"/>
          </p:cNvSpPr>
          <p:nvPr>
            <p:ph idx="1"/>
          </p:nvPr>
        </p:nvSpPr>
        <p:spPr>
          <a:xfrm>
            <a:off x="277762" y="2068946"/>
            <a:ext cx="4672265" cy="3805384"/>
          </a:xfrm>
        </p:spPr>
        <p:txBody>
          <a:bodyPr vert="horz" lIns="91440" tIns="45720" rIns="91440" bIns="45720" rtlCol="0">
            <a:normAutofit/>
          </a:bodyPr>
          <a:lstStyle/>
          <a:p>
            <a:r>
              <a:rPr lang="en-GB" sz="2400" dirty="0">
                <a:latin typeface="Calibri" panose="020F0502020204030204" pitchFamily="34" charset="0"/>
                <a:cs typeface="Calibri" panose="020F0502020204030204" pitchFamily="34" charset="0"/>
              </a:rPr>
              <a:t>Choose your best idea</a:t>
            </a:r>
          </a:p>
          <a:p>
            <a:r>
              <a:rPr lang="en-GB" sz="2400" dirty="0">
                <a:latin typeface="Calibri" panose="020F0502020204030204" pitchFamily="34" charset="0"/>
                <a:cs typeface="Calibri" panose="020F0502020204030204" pitchFamily="34" charset="0"/>
              </a:rPr>
              <a:t>Draw a large, final version of it</a:t>
            </a:r>
          </a:p>
          <a:p>
            <a:r>
              <a:rPr lang="en-GB" sz="2400" dirty="0">
                <a:latin typeface="Calibri" panose="020F0502020204030204" pitchFamily="34" charset="0"/>
                <a:cs typeface="Calibri" panose="020F0502020204030204" pitchFamily="34" charset="0"/>
              </a:rPr>
              <a:t>Add colour</a:t>
            </a:r>
          </a:p>
          <a:p>
            <a:r>
              <a:rPr lang="en-GB" sz="2400" dirty="0">
                <a:latin typeface="Calibri" panose="020F0502020204030204" pitchFamily="34" charset="0"/>
                <a:cs typeface="Calibri" panose="020F0502020204030204" pitchFamily="34" charset="0"/>
              </a:rPr>
              <a:t>Show it to your friends and teacher - ask them what they think it means</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396" t="7703" r="6611" b="8871"/>
          <a:stretch/>
        </p:blipFill>
        <p:spPr bwMode="auto">
          <a:xfrm rot="580543">
            <a:off x="5345022" y="1528651"/>
            <a:ext cx="3200110" cy="409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58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1034866"/>
            <a:ext cx="7583054" cy="1061790"/>
          </a:xfrm>
        </p:spPr>
        <p:txBody>
          <a:bodyPr vert="horz" lIns="91440" tIns="45720" rIns="91440" bIns="45720" rtlCol="0" anchor="ctr">
            <a:noAutofit/>
          </a:bodyPr>
          <a:lstStyle/>
          <a:p>
            <a:r>
              <a:rPr lang="en-GB" sz="3600" b="1" dirty="0">
                <a:latin typeface="Calibri" panose="020F0502020204030204" pitchFamily="34" charset="0"/>
                <a:cs typeface="Calibri" panose="020F0502020204030204" pitchFamily="34" charset="0"/>
              </a:rPr>
              <a:t>Step 4 – Development/Extension</a:t>
            </a:r>
          </a:p>
        </p:txBody>
      </p:sp>
      <p:sp>
        <p:nvSpPr>
          <p:cNvPr id="3" name="Content Placeholder 2"/>
          <p:cNvSpPr>
            <a:spLocks noGrp="1"/>
          </p:cNvSpPr>
          <p:nvPr>
            <p:ph idx="1"/>
          </p:nvPr>
        </p:nvSpPr>
        <p:spPr>
          <a:xfrm>
            <a:off x="182441" y="2096656"/>
            <a:ext cx="4230253" cy="3634816"/>
          </a:xfrm>
        </p:spPr>
        <p:txBody>
          <a:bodyPr vert="horz" lIns="91440" tIns="45720" rIns="91440" bIns="45720" rtlCol="0">
            <a:noAutofit/>
          </a:bodyPr>
          <a:lstStyle/>
          <a:p>
            <a:r>
              <a:rPr lang="en-GB" sz="2400" dirty="0">
                <a:latin typeface="+mn-lt"/>
                <a:cs typeface="Arial" panose="020B0604020202020204" pitchFamily="34" charset="0"/>
              </a:rPr>
              <a:t>Draw your idea using pixels, on graph paper</a:t>
            </a:r>
          </a:p>
          <a:p>
            <a:r>
              <a:rPr lang="en-GB" sz="2400" dirty="0">
                <a:latin typeface="+mn-lt"/>
                <a:cs typeface="Arial" panose="020B0604020202020204" pitchFamily="34" charset="0"/>
              </a:rPr>
              <a:t>Try to make it fit in as few squares as you can</a:t>
            </a:r>
          </a:p>
          <a:p>
            <a:r>
              <a:rPr lang="en-GB" sz="2400" dirty="0">
                <a:latin typeface="+mn-lt"/>
                <a:cs typeface="Arial" panose="020B0604020202020204" pitchFamily="34" charset="0"/>
              </a:rPr>
              <a:t>Each square can only be ONE colour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912" y="1331083"/>
            <a:ext cx="1542066" cy="134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276" y="2861135"/>
            <a:ext cx="3244251" cy="287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53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7" y="1053794"/>
            <a:ext cx="1921164" cy="1056360"/>
          </a:xfrm>
        </p:spPr>
        <p:txBody>
          <a:bodyPr>
            <a:noAutofit/>
          </a:bodyPr>
          <a:lstStyle/>
          <a:p>
            <a:r>
              <a:rPr lang="en-GB" sz="3600" b="1" dirty="0">
                <a:latin typeface="Calibri" panose="020F0502020204030204" pitchFamily="34" charset="0"/>
                <a:cs typeface="Calibri" panose="020F0502020204030204" pitchFamily="34" charset="0"/>
              </a:rPr>
              <a:t>Drawing grid</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229" y="1124133"/>
            <a:ext cx="5567765" cy="486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271843"/>
      </p:ext>
    </p:extLst>
  </p:cSld>
  <p:clrMapOvr>
    <a:masterClrMapping/>
  </p:clrMapOvr>
</p:sld>
</file>

<file path=ppt/theme/theme1.xml><?xml version="1.0" encoding="utf-8"?>
<a:theme xmlns:a="http://schemas.openxmlformats.org/drawingml/2006/main" name="adorable-advent-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adorable-advent-presentation</Template>
  <TotalTime>2953</TotalTime>
  <Words>406</Words>
  <Application>Microsoft Office PowerPoint</Application>
  <PresentationFormat>On-screen Show (4:3)</PresentationFormat>
  <Paragraphs>50</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 Emoji</vt:lpstr>
      <vt:lpstr>Symbol</vt:lpstr>
      <vt:lpstr>Times New Roman</vt:lpstr>
      <vt:lpstr>adorable-advent-presentation</vt:lpstr>
      <vt:lpstr>PowerPoint Presentation</vt:lpstr>
      <vt:lpstr>PowerPoint Presentation</vt:lpstr>
      <vt:lpstr>Introduction</vt:lpstr>
      <vt:lpstr>Resources</vt:lpstr>
      <vt:lpstr>Step 1 – Thinking about the festive season</vt:lpstr>
      <vt:lpstr>Step 2 – Trying out ideas </vt:lpstr>
      <vt:lpstr>Step 3 – Final idea</vt:lpstr>
      <vt:lpstr>Step 4 – Development/Extension</vt:lpstr>
      <vt:lpstr>Drawing grid</vt:lpstr>
      <vt:lpstr>Reflection and 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your own Christmas emoji presentation</dc:title>
  <dc:creator>Attainment in Education Ltd</dc:creator>
  <cp:keywords>Create your own Christmas emoji presentation, dt project, primary graphic design project, primary IT project, primary design resource, lesson plan dt</cp:keywords>
  <cp:lastModifiedBy>Bolter,Becky</cp:lastModifiedBy>
  <cp:revision>156</cp:revision>
  <dcterms:created xsi:type="dcterms:W3CDTF">2017-06-28T15:11:57Z</dcterms:created>
  <dcterms:modified xsi:type="dcterms:W3CDTF">2021-10-27T15:06:46Z</dcterms:modified>
</cp:coreProperties>
</file>