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9"/>
  </p:notesMasterIdLst>
  <p:sldIdLst>
    <p:sldId id="256" r:id="rId2"/>
    <p:sldId id="261" r:id="rId3"/>
    <p:sldId id="283" r:id="rId4"/>
    <p:sldId id="284" r:id="rId5"/>
    <p:sldId id="285" r:id="rId6"/>
    <p:sldId id="286" r:id="rId7"/>
    <p:sldId id="28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70" autoAdjust="0"/>
    <p:restoredTop sz="70984" autoAdjust="0"/>
  </p:normalViewPr>
  <p:slideViewPr>
    <p:cSldViewPr snapToGrid="0" snapToObjects="1">
      <p:cViewPr varScale="1">
        <p:scale>
          <a:sx n="61" d="100"/>
          <a:sy n="61" d="100"/>
        </p:scale>
        <p:origin x="1718" y="43"/>
      </p:cViewPr>
      <p:guideLst>
        <p:guide orient="horz" pos="2160"/>
        <p:guide pos="2880"/>
      </p:guideLst>
    </p:cSldViewPr>
  </p:slideViewPr>
  <p:outlineViewPr>
    <p:cViewPr>
      <p:scale>
        <a:sx n="33" d="100"/>
        <a:sy n="33" d="100"/>
      </p:scale>
      <p:origin x="0" y="-1064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E57DBA-5CC8-42C7-B245-E5867C8F31CD}" type="datetimeFigureOut">
              <a:rPr lang="en-GB" smtClean="0"/>
              <a:t>05/10/2021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9601D-D636-4E8B-B88A-597CF0D1A0CF}" type="slidenum">
              <a:rPr lang="en-GB" smtClean="0"/>
              <a:t>‹#›</a:t>
            </a:fld>
            <a:endParaRPr lang="en-GB"/>
          </a:p>
        </p:txBody>
      </p:sp>
    </p:spTree>
    <p:extLst>
      <p:ext uri="{BB962C8B-B14F-4D97-AF65-F5344CB8AC3E}">
        <p14:creationId xmlns:p14="http://schemas.microsoft.com/office/powerpoint/2010/main" val="2436664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u="sng" dirty="0">
                <a:solidFill>
                  <a:srgbClr val="323130"/>
                </a:solidFill>
                <a:effectLst/>
                <a:latin typeface="Arial" panose="020B0604020202020204" pitchFamily="34" charset="0"/>
              </a:rPr>
              <a:t>Stay safe</a:t>
            </a:r>
            <a:r>
              <a:rPr lang="en-GB" b="0" i="0" dirty="0">
                <a:solidFill>
                  <a:srgbClr val="323130"/>
                </a:solidFill>
                <a:effectLst/>
                <a:latin typeface="Arial" panose="020B0604020202020204" pitchFamily="34" charset="0"/>
              </a:rPr>
              <a:t> </a:t>
            </a:r>
            <a:endParaRPr lang="en-GB" b="0" i="0" dirty="0">
              <a:solidFill>
                <a:srgbClr val="323130"/>
              </a:solidFill>
              <a:effectLst/>
              <a:latin typeface="Segoe UI" panose="020B0502040204020203" pitchFamily="34" charset="0"/>
            </a:endParaRPr>
          </a:p>
          <a:p>
            <a:pPr algn="l" fontAlgn="base"/>
            <a:r>
              <a:rPr lang="en-GB" b="0" i="1" dirty="0">
                <a:solidFill>
                  <a:srgbClr val="323130"/>
                </a:solidFill>
                <a:effectLst/>
                <a:latin typeface="Arial" panose="020B0604020202020204" pitchFamily="34" charset="0"/>
              </a:rPr>
              <a:t>Whether you are a scientist researching a new medicine or an engineer solving climate change, safety always comes first. </a:t>
            </a:r>
            <a:r>
              <a:rPr lang="en-GB" b="0" i="1" dirty="0">
                <a:solidFill>
                  <a:srgbClr val="000000"/>
                </a:solidFill>
                <a:effectLst/>
                <a:latin typeface="Arial" panose="020B0604020202020204" pitchFamily="34" charset="0"/>
              </a:rPr>
              <a:t>An adult must always be around when doing this activity, and please note that this is carried out at your own risk.</a:t>
            </a:r>
            <a:r>
              <a:rPr lang="en-GB" b="0" i="1" dirty="0">
                <a:solidFill>
                  <a:srgbClr val="323130"/>
                </a:solidFill>
                <a:effectLst/>
                <a:latin typeface="Arial" panose="020B0604020202020204" pitchFamily="34" charset="0"/>
              </a:rPr>
              <a:t> It is important to take extra care at the stages marked with this symbol: </a:t>
            </a:r>
            <a:r>
              <a:rPr lang="en-GB" b="0" i="0" dirty="0">
                <a:solidFill>
                  <a:srgbClr val="202124"/>
                </a:solidFill>
                <a:effectLst/>
                <a:latin typeface="Segoe UI Emoji" panose="020B0502040204020203" pitchFamily="34" charset="0"/>
              </a:rPr>
              <a:t>⚠</a:t>
            </a:r>
            <a:endParaRPr lang="en-GB" b="0" i="0" dirty="0">
              <a:solidFill>
                <a:srgbClr val="32313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5A45F047-9333-4A8D-A999-7382245CCE4F}" type="slidenum">
              <a:rPr lang="en-GB" smtClean="0"/>
              <a:t>1</a:t>
            </a:fld>
            <a:endParaRPr lang="en-GB"/>
          </a:p>
        </p:txBody>
      </p:sp>
    </p:spTree>
    <p:extLst>
      <p:ext uri="{BB962C8B-B14F-4D97-AF65-F5344CB8AC3E}">
        <p14:creationId xmlns:p14="http://schemas.microsoft.com/office/powerpoint/2010/main" val="947656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5F047-9333-4A8D-A999-7382245CCE4F}" type="slidenum">
              <a:rPr lang="en-GB" smtClean="0"/>
              <a:t>2</a:t>
            </a:fld>
            <a:endParaRPr lang="en-GB"/>
          </a:p>
        </p:txBody>
      </p:sp>
    </p:spTree>
    <p:extLst>
      <p:ext uri="{BB962C8B-B14F-4D97-AF65-F5344CB8AC3E}">
        <p14:creationId xmlns:p14="http://schemas.microsoft.com/office/powerpoint/2010/main" val="2680005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5F047-9333-4A8D-A999-7382245CCE4F}" type="slidenum">
              <a:rPr lang="en-GB" smtClean="0"/>
              <a:t>3</a:t>
            </a:fld>
            <a:endParaRPr lang="en-GB"/>
          </a:p>
        </p:txBody>
      </p:sp>
    </p:spTree>
    <p:extLst>
      <p:ext uri="{BB962C8B-B14F-4D97-AF65-F5344CB8AC3E}">
        <p14:creationId xmlns:p14="http://schemas.microsoft.com/office/powerpoint/2010/main" val="3346194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5F047-9333-4A8D-A999-7382245CCE4F}" type="slidenum">
              <a:rPr lang="en-GB" smtClean="0"/>
              <a:t>4</a:t>
            </a:fld>
            <a:endParaRPr lang="en-GB"/>
          </a:p>
        </p:txBody>
      </p:sp>
    </p:spTree>
    <p:extLst>
      <p:ext uri="{BB962C8B-B14F-4D97-AF65-F5344CB8AC3E}">
        <p14:creationId xmlns:p14="http://schemas.microsoft.com/office/powerpoint/2010/main" val="3658270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5F047-9333-4A8D-A999-7382245CCE4F}" type="slidenum">
              <a:rPr lang="en-GB" smtClean="0"/>
              <a:t>5</a:t>
            </a:fld>
            <a:endParaRPr lang="en-GB"/>
          </a:p>
        </p:txBody>
      </p:sp>
    </p:spTree>
    <p:extLst>
      <p:ext uri="{BB962C8B-B14F-4D97-AF65-F5344CB8AC3E}">
        <p14:creationId xmlns:p14="http://schemas.microsoft.com/office/powerpoint/2010/main" val="102783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5F047-9333-4A8D-A999-7382245CCE4F}" type="slidenum">
              <a:rPr lang="en-GB" smtClean="0"/>
              <a:t>6</a:t>
            </a:fld>
            <a:endParaRPr lang="en-GB"/>
          </a:p>
        </p:txBody>
      </p:sp>
    </p:spTree>
    <p:extLst>
      <p:ext uri="{BB962C8B-B14F-4D97-AF65-F5344CB8AC3E}">
        <p14:creationId xmlns:p14="http://schemas.microsoft.com/office/powerpoint/2010/main" val="3527437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5F047-9333-4A8D-A999-7382245CCE4F}" type="slidenum">
              <a:rPr lang="en-GB" smtClean="0"/>
              <a:t>7</a:t>
            </a:fld>
            <a:endParaRPr lang="en-GB"/>
          </a:p>
        </p:txBody>
      </p:sp>
    </p:spTree>
    <p:extLst>
      <p:ext uri="{BB962C8B-B14F-4D97-AF65-F5344CB8AC3E}">
        <p14:creationId xmlns:p14="http://schemas.microsoft.com/office/powerpoint/2010/main" val="2422776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10/5/2021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49642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10/5/2021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74341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10/5/2021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369808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628650" y="2309017"/>
            <a:ext cx="7886700" cy="3754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10/5/2021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25628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10/5/2021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70910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10/5/2021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568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10/5/2021</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997272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10/5/2021</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44642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10/5/2021</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7933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10/5/2021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83282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10/5/2021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715180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98143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FA4DCC-4316-402E-8635-F60F80BA143F}"/>
              </a:ext>
            </a:extLst>
          </p:cNvPr>
          <p:cNvSpPr txBox="1"/>
          <p:nvPr/>
        </p:nvSpPr>
        <p:spPr>
          <a:xfrm>
            <a:off x="1203436" y="5221564"/>
            <a:ext cx="6481490"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Making an exploding snowman using bicarbonate and vinegar</a:t>
            </a:r>
          </a:p>
        </p:txBody>
      </p:sp>
      <p:pic>
        <p:nvPicPr>
          <p:cNvPr id="6" name="Picture 5" descr="A picture containing indoor&#10;&#10;Description automatically generated">
            <a:extLst>
              <a:ext uri="{FF2B5EF4-FFF2-40B4-BE49-F238E27FC236}">
                <a16:creationId xmlns:a16="http://schemas.microsoft.com/office/drawing/2014/main" id="{A1ACE0D8-8D57-4373-AB79-93658156F33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3978" t="15209" r="9821" b="7754"/>
          <a:stretch/>
        </p:blipFill>
        <p:spPr>
          <a:xfrm rot="5400000">
            <a:off x="5356233" y="2245627"/>
            <a:ext cx="2635840" cy="2709803"/>
          </a:xfrm>
          <a:prstGeom prst="rect">
            <a:avLst/>
          </a:prstGeom>
          <a:ln>
            <a:noFill/>
          </a:ln>
          <a:effectLst>
            <a:outerShdw blurRad="190500" algn="tl" rotWithShape="0">
              <a:srgbClr val="000000">
                <a:alpha val="70000"/>
              </a:srgbClr>
            </a:outerShdw>
          </a:effectLst>
        </p:spPr>
      </p:pic>
      <p:grpSp>
        <p:nvGrpSpPr>
          <p:cNvPr id="4" name="Group 3">
            <a:extLst>
              <a:ext uri="{FF2B5EF4-FFF2-40B4-BE49-F238E27FC236}">
                <a16:creationId xmlns:a16="http://schemas.microsoft.com/office/drawing/2014/main" id="{7319D25F-AE95-498E-ACF5-26F119C6BB17}"/>
              </a:ext>
            </a:extLst>
          </p:cNvPr>
          <p:cNvGrpSpPr/>
          <p:nvPr/>
        </p:nvGrpSpPr>
        <p:grpSpPr>
          <a:xfrm>
            <a:off x="1340178" y="1788777"/>
            <a:ext cx="2410538" cy="3192175"/>
            <a:chOff x="1340178" y="1788777"/>
            <a:chExt cx="2410538" cy="3192175"/>
          </a:xfrm>
        </p:grpSpPr>
        <p:pic>
          <p:nvPicPr>
            <p:cNvPr id="12" name="Picture 11" descr="A picture containing sky&#10;&#10;Description automatically generated">
              <a:extLst>
                <a:ext uri="{FF2B5EF4-FFF2-40B4-BE49-F238E27FC236}">
                  <a16:creationId xmlns:a16="http://schemas.microsoft.com/office/drawing/2014/main" id="{D77AFDCA-9800-43BE-AE3F-92ACA6C66F72}"/>
                </a:ext>
              </a:extLst>
            </p:cNvPr>
            <p:cNvPicPr>
              <a:picLocks noChangeAspect="1"/>
            </p:cNvPicPr>
            <p:nvPr/>
          </p:nvPicPr>
          <p:blipFill>
            <a:blip r:embed="rId4"/>
            <a:stretch>
              <a:fillRect/>
            </a:stretch>
          </p:blipFill>
          <p:spPr>
            <a:xfrm rot="1449094">
              <a:off x="1756262" y="1788777"/>
              <a:ext cx="1994454" cy="1845931"/>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E87D6E77-AB7C-4223-96B4-7F66B0918F7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40178" y="3116948"/>
              <a:ext cx="1697990" cy="1864004"/>
            </a:xfrm>
            <a:prstGeom prst="rect">
              <a:avLst/>
            </a:prstGeom>
          </p:spPr>
        </p:pic>
      </p:grpSp>
      <p:sp>
        <p:nvSpPr>
          <p:cNvPr id="7" name="TextBox 6">
            <a:extLst>
              <a:ext uri="{FF2B5EF4-FFF2-40B4-BE49-F238E27FC236}">
                <a16:creationId xmlns:a16="http://schemas.microsoft.com/office/drawing/2014/main" id="{F6783C09-8A57-4F83-B3CE-166E828D0D75}"/>
              </a:ext>
            </a:extLst>
          </p:cNvPr>
          <p:cNvSpPr txBox="1"/>
          <p:nvPr/>
        </p:nvSpPr>
        <p:spPr>
          <a:xfrm>
            <a:off x="233082" y="1073694"/>
            <a:ext cx="8664158" cy="830997"/>
          </a:xfrm>
          <a:prstGeom prst="rect">
            <a:avLst/>
          </a:prstGeom>
          <a:noFill/>
        </p:spPr>
        <p:txBody>
          <a:bodyPr wrap="square">
            <a:spAutoFit/>
          </a:bodyPr>
          <a:lstStyle/>
          <a:p>
            <a:pPr algn="ctr"/>
            <a:r>
              <a:rPr lang="en-GB" sz="4800" b="1" i="0" dirty="0">
                <a:solidFill>
                  <a:srgbClr val="201F1E"/>
                </a:solidFill>
                <a:effectLst/>
                <a:latin typeface="Arial" panose="020B0604020202020204" pitchFamily="34" charset="0"/>
                <a:cs typeface="Arial" panose="020B0604020202020204" pitchFamily="34" charset="0"/>
              </a:rPr>
              <a:t>Exploding Snowman</a:t>
            </a:r>
            <a:endParaRPr lang="en-GB"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3473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169129-8127-4267-985D-8FE534729AFA}"/>
              </a:ext>
            </a:extLst>
          </p:cNvPr>
          <p:cNvPicPr>
            <a:picLocks noChangeAspect="1"/>
          </p:cNvPicPr>
          <p:nvPr/>
        </p:nvPicPr>
        <p:blipFill>
          <a:blip r:embed="rId3"/>
          <a:srcRect/>
          <a:stretch/>
        </p:blipFill>
        <p:spPr>
          <a:xfrm>
            <a:off x="3491345" y="1402331"/>
            <a:ext cx="5377930" cy="3860776"/>
          </a:xfrm>
          <a:prstGeom prst="rect">
            <a:avLst/>
          </a:prstGeom>
        </p:spPr>
      </p:pic>
      <p:sp>
        <p:nvSpPr>
          <p:cNvPr id="9" name="Content Placeholder 4">
            <a:extLst>
              <a:ext uri="{FF2B5EF4-FFF2-40B4-BE49-F238E27FC236}">
                <a16:creationId xmlns:a16="http://schemas.microsoft.com/office/drawing/2014/main" id="{D8A29BB1-CC38-49F3-A6C3-794BACA6A2E3}"/>
              </a:ext>
            </a:extLst>
          </p:cNvPr>
          <p:cNvSpPr txBox="1">
            <a:spLocks/>
          </p:cNvSpPr>
          <p:nvPr/>
        </p:nvSpPr>
        <p:spPr>
          <a:xfrm>
            <a:off x="163888" y="2047484"/>
            <a:ext cx="3253567" cy="12868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Add colour to the snowman template</a:t>
            </a:r>
            <a:endParaRPr lang="en-GB" sz="3200" dirty="0"/>
          </a:p>
          <a:p>
            <a:endParaRPr lang="en-GB" dirty="0"/>
          </a:p>
        </p:txBody>
      </p:sp>
      <p:sp>
        <p:nvSpPr>
          <p:cNvPr id="5" name="TextBox 4">
            <a:extLst>
              <a:ext uri="{FF2B5EF4-FFF2-40B4-BE49-F238E27FC236}">
                <a16:creationId xmlns:a16="http://schemas.microsoft.com/office/drawing/2014/main" id="{FEF77E4A-335F-43E3-9D02-4BDE509844A4}"/>
              </a:ext>
            </a:extLst>
          </p:cNvPr>
          <p:cNvSpPr txBox="1"/>
          <p:nvPr/>
        </p:nvSpPr>
        <p:spPr>
          <a:xfrm>
            <a:off x="164832" y="1223879"/>
            <a:ext cx="1764384" cy="646331"/>
          </a:xfrm>
          <a:prstGeom prst="rect">
            <a:avLst/>
          </a:prstGeom>
          <a:noFill/>
        </p:spPr>
        <p:txBody>
          <a:bodyPr wrap="square">
            <a:spAutoFit/>
          </a:bodyPr>
          <a:lstStyle/>
          <a:p>
            <a:pPr algn="l"/>
            <a:r>
              <a:rPr lang="en-GB" sz="3600" b="1" dirty="0"/>
              <a:t>Step 1</a:t>
            </a:r>
          </a:p>
        </p:txBody>
      </p:sp>
    </p:spTree>
    <p:extLst>
      <p:ext uri="{BB962C8B-B14F-4D97-AF65-F5344CB8AC3E}">
        <p14:creationId xmlns:p14="http://schemas.microsoft.com/office/powerpoint/2010/main" val="1807361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a:extLst>
              <a:ext uri="{FF2B5EF4-FFF2-40B4-BE49-F238E27FC236}">
                <a16:creationId xmlns:a16="http://schemas.microsoft.com/office/drawing/2014/main" id="{D8A29BB1-CC38-49F3-A6C3-794BACA6A2E3}"/>
              </a:ext>
            </a:extLst>
          </p:cNvPr>
          <p:cNvSpPr txBox="1">
            <a:spLocks/>
          </p:cNvSpPr>
          <p:nvPr/>
        </p:nvSpPr>
        <p:spPr>
          <a:xfrm>
            <a:off x="207034" y="1747000"/>
            <a:ext cx="4429621" cy="182161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2600" dirty="0"/>
              <a:t>Cut out the template on the solid lines</a:t>
            </a:r>
          </a:p>
          <a:p>
            <a:pPr marL="457200" indent="-457200" algn="l">
              <a:buFont typeface="Arial" panose="020B0604020202020204" pitchFamily="34" charset="0"/>
              <a:buChar char="•"/>
            </a:pPr>
            <a:r>
              <a:rPr lang="en-GB" sz="2600" dirty="0"/>
              <a:t>Fold the tables on the dotted lines</a:t>
            </a:r>
          </a:p>
          <a:p>
            <a:pPr marL="457200" indent="-457200" algn="l">
              <a:buFont typeface="Arial" panose="020B0604020202020204" pitchFamily="34" charset="0"/>
              <a:buChar char="•"/>
            </a:pPr>
            <a:r>
              <a:rPr lang="en-GB" sz="2600" dirty="0"/>
              <a:t>Put glue on tabs A, B and C</a:t>
            </a:r>
          </a:p>
          <a:p>
            <a:pPr marL="795338" indent="-342900" algn="l">
              <a:buFont typeface="Arial" panose="020B0604020202020204" pitchFamily="34" charset="0"/>
              <a:buChar char="•"/>
            </a:pPr>
            <a:endParaRPr lang="en-GB" dirty="0"/>
          </a:p>
          <a:p>
            <a:pPr marL="541338" indent="-88900" algn="l"/>
            <a:endParaRPr lang="en-GB" dirty="0"/>
          </a:p>
          <a:p>
            <a:pPr marL="457200" indent="-457200" algn="l">
              <a:buFont typeface="Arial" panose="020B0604020202020204" pitchFamily="34" charset="0"/>
              <a:buChar char="•"/>
            </a:pPr>
            <a:endParaRPr lang="en-GB" dirty="0"/>
          </a:p>
          <a:p>
            <a:pPr algn="l"/>
            <a:endParaRPr lang="en-GB" sz="3200" dirty="0"/>
          </a:p>
          <a:p>
            <a:endParaRPr lang="en-GB" dirty="0"/>
          </a:p>
        </p:txBody>
      </p:sp>
      <p:pic>
        <p:nvPicPr>
          <p:cNvPr id="3" name="Picture 2" descr="Logo&#10;&#10;Description automatically generated with medium confidence">
            <a:extLst>
              <a:ext uri="{FF2B5EF4-FFF2-40B4-BE49-F238E27FC236}">
                <a16:creationId xmlns:a16="http://schemas.microsoft.com/office/drawing/2014/main" id="{CBB885DA-996D-4BC0-A820-E0A6107D934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8644" r="15269"/>
          <a:stretch/>
        </p:blipFill>
        <p:spPr>
          <a:xfrm rot="5400000">
            <a:off x="5427868" y="1519082"/>
            <a:ext cx="2937401" cy="3333544"/>
          </a:xfrm>
          <a:prstGeom prst="rect">
            <a:avLst/>
          </a:prstGeom>
          <a:ln>
            <a:noFill/>
          </a:ln>
          <a:effectLst>
            <a:outerShdw blurRad="190500" algn="tl" rotWithShape="0">
              <a:srgbClr val="000000">
                <a:alpha val="70000"/>
              </a:srgbClr>
            </a:outerShdw>
          </a:effectLst>
        </p:spPr>
      </p:pic>
      <p:pic>
        <p:nvPicPr>
          <p:cNvPr id="5" name="Picture 4" descr="A picture containing calendar&#10;&#10;Description automatically generated">
            <a:extLst>
              <a:ext uri="{FF2B5EF4-FFF2-40B4-BE49-F238E27FC236}">
                <a16:creationId xmlns:a16="http://schemas.microsoft.com/office/drawing/2014/main" id="{F12F3C9D-0F45-4470-9320-7193CFAAA41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34838" t="21111" r="3227"/>
          <a:stretch/>
        </p:blipFill>
        <p:spPr>
          <a:xfrm rot="16200000">
            <a:off x="1601332" y="3833900"/>
            <a:ext cx="2102421" cy="2008439"/>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11AF718D-6273-469A-986D-472A109314F4}"/>
              </a:ext>
            </a:extLst>
          </p:cNvPr>
          <p:cNvSpPr txBox="1"/>
          <p:nvPr/>
        </p:nvSpPr>
        <p:spPr>
          <a:xfrm>
            <a:off x="207034" y="1093615"/>
            <a:ext cx="4572000" cy="646331"/>
          </a:xfrm>
          <a:prstGeom prst="rect">
            <a:avLst/>
          </a:prstGeom>
          <a:noFill/>
        </p:spPr>
        <p:txBody>
          <a:bodyPr wrap="square">
            <a:spAutoFit/>
          </a:bodyPr>
          <a:lstStyle/>
          <a:p>
            <a:pPr algn="l"/>
            <a:r>
              <a:rPr lang="en-GB" sz="3600" b="1" dirty="0"/>
              <a:t>Step 2 – Cut and glue</a:t>
            </a:r>
          </a:p>
        </p:txBody>
      </p:sp>
      <p:sp>
        <p:nvSpPr>
          <p:cNvPr id="7" name="TextBox 6">
            <a:extLst>
              <a:ext uri="{FF2B5EF4-FFF2-40B4-BE49-F238E27FC236}">
                <a16:creationId xmlns:a16="http://schemas.microsoft.com/office/drawing/2014/main" id="{E88B610C-1EC0-40BA-A8AB-91C45E8C13D1}"/>
              </a:ext>
            </a:extLst>
          </p:cNvPr>
          <p:cNvSpPr txBox="1"/>
          <p:nvPr/>
        </p:nvSpPr>
        <p:spPr>
          <a:xfrm>
            <a:off x="144186" y="5556529"/>
            <a:ext cx="484464" cy="369332"/>
          </a:xfrm>
          <a:prstGeom prst="rect">
            <a:avLst/>
          </a:prstGeom>
          <a:noFill/>
        </p:spPr>
        <p:txBody>
          <a:bodyPr wrap="square">
            <a:spAutoFit/>
          </a:bodyPr>
          <a:lstStyle/>
          <a:p>
            <a:r>
              <a:rPr lang="en-GB" b="0" i="0" dirty="0">
                <a:solidFill>
                  <a:srgbClr val="202124"/>
                </a:solidFill>
                <a:effectLst/>
                <a:latin typeface="Segoe UI Emoji" panose="020B0502040204020203" pitchFamily="34" charset="0"/>
              </a:rPr>
              <a:t>⚠</a:t>
            </a:r>
            <a:endParaRPr lang="en-GB" dirty="0"/>
          </a:p>
        </p:txBody>
      </p:sp>
    </p:spTree>
    <p:extLst>
      <p:ext uri="{BB962C8B-B14F-4D97-AF65-F5344CB8AC3E}">
        <p14:creationId xmlns:p14="http://schemas.microsoft.com/office/powerpoint/2010/main" val="127190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a:extLst>
              <a:ext uri="{FF2B5EF4-FFF2-40B4-BE49-F238E27FC236}">
                <a16:creationId xmlns:a16="http://schemas.microsoft.com/office/drawing/2014/main" id="{D8A29BB1-CC38-49F3-A6C3-794BACA6A2E3}"/>
              </a:ext>
            </a:extLst>
          </p:cNvPr>
          <p:cNvSpPr txBox="1">
            <a:spLocks/>
          </p:cNvSpPr>
          <p:nvPr/>
        </p:nvSpPr>
        <p:spPr>
          <a:xfrm>
            <a:off x="207034" y="1791732"/>
            <a:ext cx="8219211" cy="9421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dirty="0"/>
              <a:t>Join the snowman together - stick tabs A and B</a:t>
            </a:r>
          </a:p>
          <a:p>
            <a:pPr marL="457200" indent="-457200" algn="l">
              <a:buFont typeface="Arial" panose="020B0604020202020204" pitchFamily="34" charset="0"/>
              <a:buChar char="•"/>
            </a:pPr>
            <a:r>
              <a:rPr lang="en-GB" dirty="0"/>
              <a:t>Join the base together - stick tab C</a:t>
            </a:r>
          </a:p>
          <a:p>
            <a:pPr marL="795338" indent="-342900" algn="l">
              <a:buFont typeface="Arial" panose="020B0604020202020204" pitchFamily="34" charset="0"/>
              <a:buChar char="•"/>
            </a:pPr>
            <a:endParaRPr lang="en-GB" dirty="0"/>
          </a:p>
          <a:p>
            <a:pPr marL="541338" indent="-88900" algn="l"/>
            <a:endParaRPr lang="en-GB" dirty="0"/>
          </a:p>
          <a:p>
            <a:pPr marL="457200" indent="-457200" algn="l">
              <a:buFont typeface="Arial" panose="020B0604020202020204" pitchFamily="34" charset="0"/>
              <a:buChar char="•"/>
            </a:pPr>
            <a:endParaRPr lang="en-GB" dirty="0"/>
          </a:p>
          <a:p>
            <a:pPr algn="l"/>
            <a:endParaRPr lang="en-GB" sz="3200" dirty="0"/>
          </a:p>
          <a:p>
            <a:endParaRPr lang="en-GB" dirty="0"/>
          </a:p>
        </p:txBody>
      </p:sp>
      <p:pic>
        <p:nvPicPr>
          <p:cNvPr id="4" name="Picture 3" descr="A pair of sunglasses on a blue surface&#10;&#10;Description automatically generated with medium confidence">
            <a:extLst>
              <a:ext uri="{FF2B5EF4-FFF2-40B4-BE49-F238E27FC236}">
                <a16:creationId xmlns:a16="http://schemas.microsoft.com/office/drawing/2014/main" id="{7496E0F5-1FEB-4E71-AEFC-787007C8223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4337" t="10621" r="21291" b="11768"/>
          <a:stretch/>
        </p:blipFill>
        <p:spPr>
          <a:xfrm rot="5400000">
            <a:off x="5002497" y="3154161"/>
            <a:ext cx="2713705" cy="2453818"/>
          </a:xfrm>
          <a:prstGeom prst="rect">
            <a:avLst/>
          </a:prstGeom>
          <a:ln>
            <a:noFill/>
          </a:ln>
          <a:effectLst>
            <a:outerShdw blurRad="190500" algn="tl" rotWithShape="0">
              <a:srgbClr val="000000">
                <a:alpha val="70000"/>
              </a:srgbClr>
            </a:outerShdw>
          </a:effectLst>
        </p:spPr>
      </p:pic>
      <p:pic>
        <p:nvPicPr>
          <p:cNvPr id="7" name="Picture 6" descr="A picture containing text&#10;&#10;Description automatically generated">
            <a:extLst>
              <a:ext uri="{FF2B5EF4-FFF2-40B4-BE49-F238E27FC236}">
                <a16:creationId xmlns:a16="http://schemas.microsoft.com/office/drawing/2014/main" id="{D9DCA4D2-0E05-4356-83FF-3B56850ACF9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0896" t="5268" r="7383" b="5843"/>
          <a:stretch/>
        </p:blipFill>
        <p:spPr>
          <a:xfrm rot="5400000">
            <a:off x="1561268" y="3196282"/>
            <a:ext cx="2904639" cy="2369575"/>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5B98DA53-5A56-4F93-9BE1-43A991817310}"/>
              </a:ext>
            </a:extLst>
          </p:cNvPr>
          <p:cNvSpPr txBox="1"/>
          <p:nvPr/>
        </p:nvSpPr>
        <p:spPr>
          <a:xfrm>
            <a:off x="144186" y="5556529"/>
            <a:ext cx="484464" cy="369332"/>
          </a:xfrm>
          <a:prstGeom prst="rect">
            <a:avLst/>
          </a:prstGeom>
          <a:noFill/>
        </p:spPr>
        <p:txBody>
          <a:bodyPr wrap="square">
            <a:spAutoFit/>
          </a:bodyPr>
          <a:lstStyle/>
          <a:p>
            <a:r>
              <a:rPr lang="en-GB" b="0" i="0" dirty="0">
                <a:solidFill>
                  <a:srgbClr val="202124"/>
                </a:solidFill>
                <a:effectLst/>
                <a:latin typeface="Segoe UI Emoji" panose="020B0502040204020203" pitchFamily="34" charset="0"/>
              </a:rPr>
              <a:t>⚠</a:t>
            </a:r>
            <a:endParaRPr lang="en-GB" dirty="0"/>
          </a:p>
        </p:txBody>
      </p:sp>
      <p:sp>
        <p:nvSpPr>
          <p:cNvPr id="8" name="TextBox 7">
            <a:extLst>
              <a:ext uri="{FF2B5EF4-FFF2-40B4-BE49-F238E27FC236}">
                <a16:creationId xmlns:a16="http://schemas.microsoft.com/office/drawing/2014/main" id="{C9316C95-E702-4929-83A7-25B2097BFDF1}"/>
              </a:ext>
            </a:extLst>
          </p:cNvPr>
          <p:cNvSpPr txBox="1"/>
          <p:nvPr/>
        </p:nvSpPr>
        <p:spPr>
          <a:xfrm>
            <a:off x="207034" y="1120077"/>
            <a:ext cx="6140245" cy="646331"/>
          </a:xfrm>
          <a:prstGeom prst="rect">
            <a:avLst/>
          </a:prstGeom>
          <a:noFill/>
        </p:spPr>
        <p:txBody>
          <a:bodyPr wrap="square">
            <a:spAutoFit/>
          </a:bodyPr>
          <a:lstStyle/>
          <a:p>
            <a:pPr algn="l"/>
            <a:r>
              <a:rPr lang="en-GB" sz="3600" b="1" dirty="0"/>
              <a:t>Step 3 – Shape the snowman</a:t>
            </a:r>
          </a:p>
        </p:txBody>
      </p:sp>
    </p:spTree>
    <p:extLst>
      <p:ext uri="{BB962C8B-B14F-4D97-AF65-F5344CB8AC3E}">
        <p14:creationId xmlns:p14="http://schemas.microsoft.com/office/powerpoint/2010/main" val="1609823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a:extLst>
              <a:ext uri="{FF2B5EF4-FFF2-40B4-BE49-F238E27FC236}">
                <a16:creationId xmlns:a16="http://schemas.microsoft.com/office/drawing/2014/main" id="{D8A29BB1-CC38-49F3-A6C3-794BACA6A2E3}"/>
              </a:ext>
            </a:extLst>
          </p:cNvPr>
          <p:cNvSpPr txBox="1">
            <a:spLocks/>
          </p:cNvSpPr>
          <p:nvPr/>
        </p:nvSpPr>
        <p:spPr>
          <a:xfrm>
            <a:off x="207034" y="1895061"/>
            <a:ext cx="8049070" cy="1166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dirty="0"/>
              <a:t>Turn the base around and place over a 50 g container</a:t>
            </a:r>
          </a:p>
          <a:p>
            <a:pPr marL="457200" indent="-457200" algn="l">
              <a:buFont typeface="Arial" panose="020B0604020202020204" pitchFamily="34" charset="0"/>
              <a:buChar char="•"/>
            </a:pPr>
            <a:r>
              <a:rPr lang="en-GB" dirty="0"/>
              <a:t>Place the snowman on top of the base</a:t>
            </a:r>
          </a:p>
          <a:p>
            <a:pPr marL="541338" indent="-88900" algn="l"/>
            <a:endParaRPr lang="en-GB" dirty="0"/>
          </a:p>
          <a:p>
            <a:pPr marL="457200" indent="-457200" algn="l">
              <a:buFont typeface="Arial" panose="020B0604020202020204" pitchFamily="34" charset="0"/>
              <a:buChar char="•"/>
            </a:pPr>
            <a:endParaRPr lang="en-GB" dirty="0"/>
          </a:p>
          <a:p>
            <a:pPr algn="l"/>
            <a:endParaRPr lang="en-GB" sz="3200" dirty="0"/>
          </a:p>
          <a:p>
            <a:endParaRPr lang="en-GB" dirty="0"/>
          </a:p>
        </p:txBody>
      </p:sp>
      <p:pic>
        <p:nvPicPr>
          <p:cNvPr id="3" name="Picture 2">
            <a:extLst>
              <a:ext uri="{FF2B5EF4-FFF2-40B4-BE49-F238E27FC236}">
                <a16:creationId xmlns:a16="http://schemas.microsoft.com/office/drawing/2014/main" id="{E118B81F-7EA6-487D-B523-E741236456C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2043" t="19223" r="29749" b="12915"/>
          <a:stretch/>
        </p:blipFill>
        <p:spPr>
          <a:xfrm rot="5400000">
            <a:off x="924648" y="3238222"/>
            <a:ext cx="2811193" cy="2458064"/>
          </a:xfrm>
          <a:prstGeom prst="rect">
            <a:avLst/>
          </a:prstGeom>
          <a:ln>
            <a:noFill/>
          </a:ln>
          <a:effectLst>
            <a:outerShdw blurRad="190500" algn="tl" rotWithShape="0">
              <a:srgbClr val="000000">
                <a:alpha val="70000"/>
              </a:srgbClr>
            </a:outerShdw>
          </a:effectLst>
        </p:spPr>
      </p:pic>
      <p:pic>
        <p:nvPicPr>
          <p:cNvPr id="6" name="Picture 5" descr="A picture containing text&#10;&#10;Description automatically generated">
            <a:extLst>
              <a:ext uri="{FF2B5EF4-FFF2-40B4-BE49-F238E27FC236}">
                <a16:creationId xmlns:a16="http://schemas.microsoft.com/office/drawing/2014/main" id="{42C2857E-2346-45B9-B885-942F4E43D1D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6917" t="18076" r="31756" b="14635"/>
          <a:stretch/>
        </p:blipFill>
        <p:spPr>
          <a:xfrm rot="5400000">
            <a:off x="4713771" y="3111720"/>
            <a:ext cx="2811194" cy="2764077"/>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F780E599-C1BA-4EF5-A06A-D2CA9B539C7B}"/>
              </a:ext>
            </a:extLst>
          </p:cNvPr>
          <p:cNvSpPr txBox="1"/>
          <p:nvPr/>
        </p:nvSpPr>
        <p:spPr>
          <a:xfrm>
            <a:off x="207034" y="1142712"/>
            <a:ext cx="6433930" cy="646331"/>
          </a:xfrm>
          <a:prstGeom prst="rect">
            <a:avLst/>
          </a:prstGeom>
          <a:noFill/>
        </p:spPr>
        <p:txBody>
          <a:bodyPr wrap="square">
            <a:spAutoFit/>
          </a:bodyPr>
          <a:lstStyle/>
          <a:p>
            <a:r>
              <a:rPr lang="en-GB" sz="3600" b="1" dirty="0"/>
              <a:t>Step 4 – Make the snowman</a:t>
            </a:r>
          </a:p>
        </p:txBody>
      </p:sp>
    </p:spTree>
    <p:extLst>
      <p:ext uri="{BB962C8B-B14F-4D97-AF65-F5344CB8AC3E}">
        <p14:creationId xmlns:p14="http://schemas.microsoft.com/office/powerpoint/2010/main" val="1486994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a:extLst>
              <a:ext uri="{FF2B5EF4-FFF2-40B4-BE49-F238E27FC236}">
                <a16:creationId xmlns:a16="http://schemas.microsoft.com/office/drawing/2014/main" id="{D8A29BB1-CC38-49F3-A6C3-794BACA6A2E3}"/>
              </a:ext>
            </a:extLst>
          </p:cNvPr>
          <p:cNvSpPr txBox="1">
            <a:spLocks/>
          </p:cNvSpPr>
          <p:nvPr/>
        </p:nvSpPr>
        <p:spPr>
          <a:xfrm>
            <a:off x="207034" y="1801310"/>
            <a:ext cx="5544409" cy="20037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dirty="0"/>
              <a:t>Mix </a:t>
            </a:r>
            <a:r>
              <a:rPr lang="en-GB" b="1" dirty="0"/>
              <a:t>one</a:t>
            </a:r>
            <a:r>
              <a:rPr lang="en-GB" dirty="0"/>
              <a:t> tbsp each of bicarbonate and washing up liquid</a:t>
            </a:r>
          </a:p>
          <a:p>
            <a:pPr marL="457200" indent="-457200" algn="l">
              <a:buFont typeface="Arial" panose="020B0604020202020204" pitchFamily="34" charset="0"/>
              <a:buChar char="•"/>
            </a:pPr>
            <a:r>
              <a:rPr lang="en-GB" dirty="0"/>
              <a:t>Add </a:t>
            </a:r>
            <a:r>
              <a:rPr lang="en-GB" b="1" dirty="0"/>
              <a:t>two</a:t>
            </a:r>
            <a:r>
              <a:rPr lang="en-GB" dirty="0"/>
              <a:t> tbsps of water and mix</a:t>
            </a:r>
          </a:p>
          <a:p>
            <a:pPr marL="457200" indent="-457200" algn="l">
              <a:buFont typeface="Arial" panose="020B0604020202020204" pitchFamily="34" charset="0"/>
              <a:buChar char="•"/>
            </a:pPr>
            <a:r>
              <a:rPr lang="en-GB" dirty="0"/>
              <a:t>Pour the mixture into a 50 g container</a:t>
            </a:r>
          </a:p>
          <a:p>
            <a:pPr marL="541338" indent="-88900" algn="l"/>
            <a:endParaRPr lang="en-GB" dirty="0"/>
          </a:p>
          <a:p>
            <a:pPr marL="457200" indent="-457200" algn="l">
              <a:buFont typeface="Arial" panose="020B0604020202020204" pitchFamily="34" charset="0"/>
              <a:buChar char="•"/>
            </a:pPr>
            <a:endParaRPr lang="en-GB" dirty="0"/>
          </a:p>
          <a:p>
            <a:pPr algn="l"/>
            <a:endParaRPr lang="en-GB" sz="3200" dirty="0"/>
          </a:p>
          <a:p>
            <a:endParaRPr lang="en-GB" dirty="0"/>
          </a:p>
        </p:txBody>
      </p:sp>
      <p:pic>
        <p:nvPicPr>
          <p:cNvPr id="4" name="Picture 3" descr="A picture containing indoor&#10;&#10;Description automatically generated">
            <a:extLst>
              <a:ext uri="{FF2B5EF4-FFF2-40B4-BE49-F238E27FC236}">
                <a16:creationId xmlns:a16="http://schemas.microsoft.com/office/drawing/2014/main" id="{ECFD7D78-AEE1-4096-AD20-B3D3A863DBF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0968" t="4504" r="12258" b="8519"/>
          <a:stretch/>
        </p:blipFill>
        <p:spPr>
          <a:xfrm rot="5400000">
            <a:off x="2138713" y="3592844"/>
            <a:ext cx="2015215" cy="2315463"/>
          </a:xfrm>
          <a:prstGeom prst="rect">
            <a:avLst/>
          </a:prstGeom>
          <a:ln>
            <a:noFill/>
          </a:ln>
          <a:effectLst>
            <a:outerShdw blurRad="190500" algn="tl" rotWithShape="0">
              <a:srgbClr val="000000">
                <a:alpha val="70000"/>
              </a:srgbClr>
            </a:outerShdw>
          </a:effectLst>
        </p:spPr>
      </p:pic>
      <p:pic>
        <p:nvPicPr>
          <p:cNvPr id="7" name="Picture 6" descr="A picture containing indoor&#10;&#10;Description automatically generated">
            <a:extLst>
              <a:ext uri="{FF2B5EF4-FFF2-40B4-BE49-F238E27FC236}">
                <a16:creationId xmlns:a16="http://schemas.microsoft.com/office/drawing/2014/main" id="{81D46045-F1D7-451C-A222-004E588B1E3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20788" t="32796" r="20286" b="24384"/>
          <a:stretch/>
        </p:blipFill>
        <p:spPr>
          <a:xfrm rot="5400000">
            <a:off x="5525060" y="2618716"/>
            <a:ext cx="3521286" cy="1919143"/>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68966E44-EDE7-42D2-A71B-E5B7ED2B0817}"/>
              </a:ext>
            </a:extLst>
          </p:cNvPr>
          <p:cNvSpPr txBox="1"/>
          <p:nvPr/>
        </p:nvSpPr>
        <p:spPr>
          <a:xfrm>
            <a:off x="144186" y="5556529"/>
            <a:ext cx="484464" cy="369332"/>
          </a:xfrm>
          <a:prstGeom prst="rect">
            <a:avLst/>
          </a:prstGeom>
          <a:noFill/>
        </p:spPr>
        <p:txBody>
          <a:bodyPr wrap="square">
            <a:spAutoFit/>
          </a:bodyPr>
          <a:lstStyle/>
          <a:p>
            <a:r>
              <a:rPr lang="en-GB" b="0" i="0" dirty="0">
                <a:solidFill>
                  <a:srgbClr val="202124"/>
                </a:solidFill>
                <a:effectLst/>
                <a:latin typeface="Segoe UI Emoji" panose="020B0502040204020203" pitchFamily="34" charset="0"/>
              </a:rPr>
              <a:t>⚠</a:t>
            </a:r>
            <a:endParaRPr lang="en-GB" dirty="0"/>
          </a:p>
        </p:txBody>
      </p:sp>
      <p:sp>
        <p:nvSpPr>
          <p:cNvPr id="8" name="TextBox 7">
            <a:extLst>
              <a:ext uri="{FF2B5EF4-FFF2-40B4-BE49-F238E27FC236}">
                <a16:creationId xmlns:a16="http://schemas.microsoft.com/office/drawing/2014/main" id="{C3FF4105-4287-45F0-A3A1-CB1E5CDD785A}"/>
              </a:ext>
            </a:extLst>
          </p:cNvPr>
          <p:cNvSpPr txBox="1"/>
          <p:nvPr/>
        </p:nvSpPr>
        <p:spPr>
          <a:xfrm>
            <a:off x="214583" y="1154978"/>
            <a:ext cx="5863477" cy="646331"/>
          </a:xfrm>
          <a:prstGeom prst="rect">
            <a:avLst/>
          </a:prstGeom>
          <a:noFill/>
        </p:spPr>
        <p:txBody>
          <a:bodyPr wrap="square">
            <a:spAutoFit/>
          </a:bodyPr>
          <a:lstStyle/>
          <a:p>
            <a:pPr algn="l"/>
            <a:r>
              <a:rPr lang="en-GB" sz="3600" b="1" dirty="0"/>
              <a:t>Step 5 – Make the mixture</a:t>
            </a:r>
          </a:p>
        </p:txBody>
      </p:sp>
    </p:spTree>
    <p:extLst>
      <p:ext uri="{BB962C8B-B14F-4D97-AF65-F5344CB8AC3E}">
        <p14:creationId xmlns:p14="http://schemas.microsoft.com/office/powerpoint/2010/main" val="3781626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a:extLst>
              <a:ext uri="{FF2B5EF4-FFF2-40B4-BE49-F238E27FC236}">
                <a16:creationId xmlns:a16="http://schemas.microsoft.com/office/drawing/2014/main" id="{D8A29BB1-CC38-49F3-A6C3-794BACA6A2E3}"/>
              </a:ext>
            </a:extLst>
          </p:cNvPr>
          <p:cNvSpPr txBox="1">
            <a:spLocks/>
          </p:cNvSpPr>
          <p:nvPr/>
        </p:nvSpPr>
        <p:spPr>
          <a:xfrm>
            <a:off x="229265" y="1745238"/>
            <a:ext cx="8484682" cy="1848037"/>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2600" dirty="0"/>
              <a:t>Place the snowman on the container</a:t>
            </a:r>
          </a:p>
          <a:p>
            <a:pPr marL="457200" indent="-457200" algn="l">
              <a:buFont typeface="Arial" panose="020B0604020202020204" pitchFamily="34" charset="0"/>
              <a:buChar char="•"/>
            </a:pPr>
            <a:r>
              <a:rPr lang="en-GB" sz="2600" dirty="0"/>
              <a:t>Mix </a:t>
            </a:r>
            <a:r>
              <a:rPr lang="en-GB" sz="2600" b="1" dirty="0"/>
              <a:t>one</a:t>
            </a:r>
            <a:r>
              <a:rPr lang="en-GB" sz="2600" dirty="0"/>
              <a:t> tbsp of food colouring with a third of a cup of vinegar (80 ml)</a:t>
            </a:r>
          </a:p>
          <a:p>
            <a:pPr marL="457200" indent="-457200" algn="l">
              <a:buFont typeface="Arial" panose="020B0604020202020204" pitchFamily="34" charset="0"/>
              <a:buChar char="•"/>
            </a:pPr>
            <a:r>
              <a:rPr lang="en-GB" sz="2600" dirty="0"/>
              <a:t>Add mixture to the bottle</a:t>
            </a:r>
          </a:p>
          <a:p>
            <a:pPr marL="457200" indent="-457200" algn="l">
              <a:buFont typeface="Arial" panose="020B0604020202020204" pitchFamily="34" charset="0"/>
              <a:buChar char="•"/>
            </a:pPr>
            <a:r>
              <a:rPr lang="en-GB" sz="2600" dirty="0"/>
              <a:t>Watch the snowman explode!</a:t>
            </a:r>
          </a:p>
          <a:p>
            <a:pPr marL="457200" indent="-457200" algn="l">
              <a:buFont typeface="Arial" panose="020B0604020202020204" pitchFamily="34" charset="0"/>
              <a:buChar char="•"/>
            </a:pPr>
            <a:endParaRPr lang="en-GB" dirty="0"/>
          </a:p>
          <a:p>
            <a:pPr algn="l"/>
            <a:endParaRPr lang="en-GB" sz="3200" dirty="0"/>
          </a:p>
          <a:p>
            <a:endParaRPr lang="en-GB" dirty="0"/>
          </a:p>
        </p:txBody>
      </p:sp>
      <p:pic>
        <p:nvPicPr>
          <p:cNvPr id="5" name="Picture 4" descr="A picture containing text&#10;&#10;Description automatically generated">
            <a:extLst>
              <a:ext uri="{FF2B5EF4-FFF2-40B4-BE49-F238E27FC236}">
                <a16:creationId xmlns:a16="http://schemas.microsoft.com/office/drawing/2014/main" id="{CFFF957A-ADC2-45BE-BC2E-D3E32DE0F4C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0072" t="19414" r="27456" b="20180"/>
          <a:stretch/>
        </p:blipFill>
        <p:spPr>
          <a:xfrm rot="5400000">
            <a:off x="168473" y="3799126"/>
            <a:ext cx="2359744" cy="2037373"/>
          </a:xfrm>
          <a:prstGeom prst="rect">
            <a:avLst/>
          </a:prstGeom>
          <a:ln>
            <a:noFill/>
          </a:ln>
          <a:effectLst>
            <a:outerShdw blurRad="190500" algn="tl" rotWithShape="0">
              <a:srgbClr val="000000">
                <a:alpha val="70000"/>
              </a:srgbClr>
            </a:outerShdw>
          </a:effectLst>
        </p:spPr>
      </p:pic>
      <p:pic>
        <p:nvPicPr>
          <p:cNvPr id="3" name="Picture 2" descr="A picture containing indoor&#10;&#10;Description automatically generated">
            <a:extLst>
              <a:ext uri="{FF2B5EF4-FFF2-40B4-BE49-F238E27FC236}">
                <a16:creationId xmlns:a16="http://schemas.microsoft.com/office/drawing/2014/main" id="{8968CE26-ED2B-479F-A6E0-4EA93AEDDEC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9570" t="20752" r="27598" b="12342"/>
          <a:stretch/>
        </p:blipFill>
        <p:spPr>
          <a:xfrm rot="5400000">
            <a:off x="2845164" y="3734528"/>
            <a:ext cx="2281090" cy="2166568"/>
          </a:xfrm>
          <a:prstGeom prst="rect">
            <a:avLst/>
          </a:prstGeom>
          <a:ln>
            <a:noFill/>
          </a:ln>
          <a:effectLst>
            <a:outerShdw blurRad="190500" algn="tl" rotWithShape="0">
              <a:srgbClr val="000000">
                <a:alpha val="70000"/>
              </a:srgbClr>
            </a:outerShdw>
          </a:effectLst>
        </p:spPr>
      </p:pic>
      <p:pic>
        <p:nvPicPr>
          <p:cNvPr id="8" name="Picture 7" descr="A picture containing indoor, pink&#10;&#10;Description automatically generated">
            <a:extLst>
              <a:ext uri="{FF2B5EF4-FFF2-40B4-BE49-F238E27FC236}">
                <a16:creationId xmlns:a16="http://schemas.microsoft.com/office/drawing/2014/main" id="{0BAC45ED-4512-4D9F-9BBA-E6B56BD562E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35269" t="25532" r="17705" b="5077"/>
          <a:stretch/>
        </p:blipFill>
        <p:spPr>
          <a:xfrm rot="5400000">
            <a:off x="5841724" y="2643518"/>
            <a:ext cx="2605549" cy="2883578"/>
          </a:xfrm>
          <a:prstGeom prst="rect">
            <a:avLst/>
          </a:prstGeom>
          <a:ln>
            <a:noFill/>
          </a:ln>
          <a:effectLst>
            <a:outerShdw blurRad="190500" algn="tl" rotWithShape="0">
              <a:srgbClr val="000000">
                <a:alpha val="70000"/>
              </a:srgbClr>
            </a:outerShdw>
          </a:effectLst>
        </p:spPr>
      </p:pic>
      <p:sp>
        <p:nvSpPr>
          <p:cNvPr id="11" name="Arrow: Curved Down 10">
            <a:extLst>
              <a:ext uri="{FF2B5EF4-FFF2-40B4-BE49-F238E27FC236}">
                <a16:creationId xmlns:a16="http://schemas.microsoft.com/office/drawing/2014/main" id="{6F9E69D7-4EFA-44A1-82A4-46FB26F83762}"/>
              </a:ext>
            </a:extLst>
          </p:cNvPr>
          <p:cNvSpPr/>
          <p:nvPr/>
        </p:nvSpPr>
        <p:spPr>
          <a:xfrm rot="20458291">
            <a:off x="4365518" y="2571678"/>
            <a:ext cx="2802448" cy="85540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Box 6">
            <a:extLst>
              <a:ext uri="{FF2B5EF4-FFF2-40B4-BE49-F238E27FC236}">
                <a16:creationId xmlns:a16="http://schemas.microsoft.com/office/drawing/2014/main" id="{AF526B86-CBCE-4AF4-B273-F51C7CDF47B1}"/>
              </a:ext>
            </a:extLst>
          </p:cNvPr>
          <p:cNvSpPr txBox="1"/>
          <p:nvPr/>
        </p:nvSpPr>
        <p:spPr>
          <a:xfrm>
            <a:off x="144186" y="5556529"/>
            <a:ext cx="484464" cy="369332"/>
          </a:xfrm>
          <a:prstGeom prst="rect">
            <a:avLst/>
          </a:prstGeom>
          <a:noFill/>
        </p:spPr>
        <p:txBody>
          <a:bodyPr wrap="square">
            <a:spAutoFit/>
          </a:bodyPr>
          <a:lstStyle/>
          <a:p>
            <a:r>
              <a:rPr lang="en-GB" b="0" i="0" dirty="0">
                <a:solidFill>
                  <a:srgbClr val="202124"/>
                </a:solidFill>
                <a:effectLst/>
                <a:latin typeface="Segoe UI Emoji" panose="020B0502040204020203" pitchFamily="34" charset="0"/>
              </a:rPr>
              <a:t>⚠</a:t>
            </a:r>
            <a:endParaRPr lang="en-GB" dirty="0"/>
          </a:p>
        </p:txBody>
      </p:sp>
      <p:sp>
        <p:nvSpPr>
          <p:cNvPr id="10" name="TextBox 9">
            <a:extLst>
              <a:ext uri="{FF2B5EF4-FFF2-40B4-BE49-F238E27FC236}">
                <a16:creationId xmlns:a16="http://schemas.microsoft.com/office/drawing/2014/main" id="{8119D1AF-75C4-470F-B07D-22014F903C9F}"/>
              </a:ext>
            </a:extLst>
          </p:cNvPr>
          <p:cNvSpPr txBox="1"/>
          <p:nvPr/>
        </p:nvSpPr>
        <p:spPr>
          <a:xfrm>
            <a:off x="207034" y="1078250"/>
            <a:ext cx="6631088" cy="646331"/>
          </a:xfrm>
          <a:prstGeom prst="rect">
            <a:avLst/>
          </a:prstGeom>
          <a:noFill/>
        </p:spPr>
        <p:txBody>
          <a:bodyPr wrap="square">
            <a:spAutoFit/>
          </a:bodyPr>
          <a:lstStyle/>
          <a:p>
            <a:pPr algn="l"/>
            <a:r>
              <a:rPr lang="en-GB" sz="3600" b="1" dirty="0"/>
              <a:t>Step 6 – Exploding snowman</a:t>
            </a:r>
          </a:p>
        </p:txBody>
      </p:sp>
    </p:spTree>
    <p:extLst>
      <p:ext uri="{BB962C8B-B14F-4D97-AF65-F5344CB8AC3E}">
        <p14:creationId xmlns:p14="http://schemas.microsoft.com/office/powerpoint/2010/main" val="3270568321"/>
      </p:ext>
    </p:extLst>
  </p:cSld>
  <p:clrMapOvr>
    <a:masterClrMapping/>
  </p:clrMapOvr>
</p:sld>
</file>

<file path=ppt/theme/theme1.xml><?xml version="1.0" encoding="utf-8"?>
<a:theme xmlns:a="http://schemas.openxmlformats.org/drawingml/2006/main" name="adorable-advent-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adorable-advent-presentation</Template>
  <TotalTime>3019</TotalTime>
  <Words>241</Words>
  <Application>Microsoft Office PowerPoint</Application>
  <PresentationFormat>On-screen Show (4:3)</PresentationFormat>
  <Paragraphs>47</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Segoe UI</vt:lpstr>
      <vt:lpstr>Segoe UI Emoji</vt:lpstr>
      <vt:lpstr>adorable-advent-presentation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Exploding snowman presentation</dc:title>
  <dc:creator>Attainment in Education Ltd</dc:creator>
  <cp:keywords>Make an exploding snowman activity, science experiment, fun kids experiments, quick easy science, easy science experiment, KS1 science, KS2 science, viscosity science resource, science primary, primary resources, christmas resources, christmas lesson plans</cp:keywords>
  <cp:lastModifiedBy>Neighbour,Marie</cp:lastModifiedBy>
  <cp:revision>174</cp:revision>
  <dcterms:created xsi:type="dcterms:W3CDTF">2017-06-28T15:11:57Z</dcterms:created>
  <dcterms:modified xsi:type="dcterms:W3CDTF">2021-10-05T08:56:51Z</dcterms:modified>
</cp:coreProperties>
</file>