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69" r:id="rId2"/>
    <p:sldId id="293" r:id="rId3"/>
    <p:sldId id="278" r:id="rId4"/>
    <p:sldId id="286" r:id="rId5"/>
    <p:sldId id="290" r:id="rId6"/>
    <p:sldId id="291" r:id="rId7"/>
    <p:sldId id="29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70" autoAdjust="0"/>
    <p:restoredTop sz="91304" autoAdjust="0"/>
  </p:normalViewPr>
  <p:slideViewPr>
    <p:cSldViewPr snapToGrid="0" snapToObjects="1">
      <p:cViewPr varScale="1">
        <p:scale>
          <a:sx n="78" d="100"/>
          <a:sy n="78" d="100"/>
        </p:scale>
        <p:origin x="1238" y="72"/>
      </p:cViewPr>
      <p:guideLst>
        <p:guide orient="horz" pos="2160"/>
        <p:guide pos="2880"/>
      </p:guideLst>
    </p:cSldViewPr>
  </p:slideViewPr>
  <p:outlineViewPr>
    <p:cViewPr>
      <p:scale>
        <a:sx n="33" d="100"/>
        <a:sy n="33" d="100"/>
      </p:scale>
      <p:origin x="0" y="-1064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57DBA-5CC8-42C7-B245-E5867C8F31CD}" type="datetimeFigureOut">
              <a:rPr lang="en-GB" smtClean="0"/>
              <a:t>05/11/2021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9601D-D636-4E8B-B88A-597CF0D1A0CF}" type="slidenum">
              <a:rPr lang="en-GB" smtClean="0"/>
              <a:t>‹#›</a:t>
            </a:fld>
            <a:endParaRPr lang="en-GB"/>
          </a:p>
        </p:txBody>
      </p:sp>
    </p:spTree>
    <p:extLst>
      <p:ext uri="{BB962C8B-B14F-4D97-AF65-F5344CB8AC3E}">
        <p14:creationId xmlns:p14="http://schemas.microsoft.com/office/powerpoint/2010/main" val="24366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3</a:t>
            </a:fld>
            <a:endParaRPr lang="en-GB"/>
          </a:p>
        </p:txBody>
      </p:sp>
    </p:spTree>
    <p:extLst>
      <p:ext uri="{BB962C8B-B14F-4D97-AF65-F5344CB8AC3E}">
        <p14:creationId xmlns:p14="http://schemas.microsoft.com/office/powerpoint/2010/main" val="299844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can work in pairs or small groups.</a:t>
            </a:r>
          </a:p>
        </p:txBody>
      </p:sp>
      <p:sp>
        <p:nvSpPr>
          <p:cNvPr id="4" name="Slide Number Placeholder 3"/>
          <p:cNvSpPr>
            <a:spLocks noGrp="1"/>
          </p:cNvSpPr>
          <p:nvPr>
            <p:ph type="sldNum" sz="quarter" idx="5"/>
          </p:nvPr>
        </p:nvSpPr>
        <p:spPr/>
        <p:txBody>
          <a:bodyPr/>
          <a:lstStyle/>
          <a:p>
            <a:fld id="{A207E84F-45E6-4385-A61E-2A903B5C237C}" type="slidenum">
              <a:rPr lang="en-GB" smtClean="0"/>
              <a:t>4</a:t>
            </a:fld>
            <a:endParaRPr lang="en-GB"/>
          </a:p>
        </p:txBody>
      </p:sp>
    </p:spTree>
    <p:extLst>
      <p:ext uri="{BB962C8B-B14F-4D97-AF65-F5344CB8AC3E}">
        <p14:creationId xmlns:p14="http://schemas.microsoft.com/office/powerpoint/2010/main" val="131304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5</a:t>
            </a:fld>
            <a:endParaRPr lang="en-GB"/>
          </a:p>
        </p:txBody>
      </p:sp>
    </p:spTree>
    <p:extLst>
      <p:ext uri="{BB962C8B-B14F-4D97-AF65-F5344CB8AC3E}">
        <p14:creationId xmlns:p14="http://schemas.microsoft.com/office/powerpoint/2010/main" val="204808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6</a:t>
            </a:fld>
            <a:endParaRPr lang="en-GB"/>
          </a:p>
        </p:txBody>
      </p:sp>
    </p:spTree>
    <p:extLst>
      <p:ext uri="{BB962C8B-B14F-4D97-AF65-F5344CB8AC3E}">
        <p14:creationId xmlns:p14="http://schemas.microsoft.com/office/powerpoint/2010/main" val="346063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7</a:t>
            </a:fld>
            <a:endParaRPr lang="en-GB"/>
          </a:p>
        </p:txBody>
      </p:sp>
    </p:spTree>
    <p:extLst>
      <p:ext uri="{BB962C8B-B14F-4D97-AF65-F5344CB8AC3E}">
        <p14:creationId xmlns:p14="http://schemas.microsoft.com/office/powerpoint/2010/main" val="383805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4964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341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36980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309017"/>
            <a:ext cx="7886700" cy="3754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2562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0910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568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9727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44642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793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83282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518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9814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iagram&#10;&#10;Description automatically generated">
            <a:extLst>
              <a:ext uri="{FF2B5EF4-FFF2-40B4-BE49-F238E27FC236}">
                <a16:creationId xmlns:a16="http://schemas.microsoft.com/office/drawing/2014/main" id="{4F794F00-E26A-4D96-9599-E0CACD8BF949}"/>
              </a:ext>
            </a:extLst>
          </p:cNvPr>
          <p:cNvPicPr>
            <a:picLocks noChangeAspect="1"/>
          </p:cNvPicPr>
          <p:nvPr/>
        </p:nvPicPr>
        <p:blipFill>
          <a:blip r:embed="rId2"/>
          <a:stretch>
            <a:fillRect/>
          </a:stretch>
        </p:blipFill>
        <p:spPr>
          <a:xfrm rot="20305131">
            <a:off x="5944566" y="2472846"/>
            <a:ext cx="1398893" cy="2270511"/>
          </a:xfrm>
          <a:prstGeom prst="rect">
            <a:avLst/>
          </a:prstGeom>
        </p:spPr>
      </p:pic>
      <p:sp>
        <p:nvSpPr>
          <p:cNvPr id="3" name="TextBox 2">
            <a:extLst>
              <a:ext uri="{FF2B5EF4-FFF2-40B4-BE49-F238E27FC236}">
                <a16:creationId xmlns:a16="http://schemas.microsoft.com/office/drawing/2014/main" id="{B02D9146-B32D-4498-BA59-6585B694DA5E}"/>
              </a:ext>
            </a:extLst>
          </p:cNvPr>
          <p:cNvSpPr txBox="1"/>
          <p:nvPr/>
        </p:nvSpPr>
        <p:spPr>
          <a:xfrm>
            <a:off x="374072" y="5477598"/>
            <a:ext cx="8395855"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Card activity about animals that hibernate over the winter</a:t>
            </a:r>
          </a:p>
        </p:txBody>
      </p:sp>
      <p:pic>
        <p:nvPicPr>
          <p:cNvPr id="7" name="Picture 6" descr="A picture containing text&#10;&#10;Description automatically generated">
            <a:extLst>
              <a:ext uri="{FF2B5EF4-FFF2-40B4-BE49-F238E27FC236}">
                <a16:creationId xmlns:a16="http://schemas.microsoft.com/office/drawing/2014/main" id="{923D965E-1568-4961-A80C-F4FDB426D2C2}"/>
              </a:ext>
            </a:extLst>
          </p:cNvPr>
          <p:cNvPicPr>
            <a:picLocks noChangeAspect="1"/>
          </p:cNvPicPr>
          <p:nvPr/>
        </p:nvPicPr>
        <p:blipFill>
          <a:blip r:embed="rId3"/>
          <a:stretch>
            <a:fillRect/>
          </a:stretch>
        </p:blipFill>
        <p:spPr>
          <a:xfrm>
            <a:off x="1788368" y="2492474"/>
            <a:ext cx="2783631" cy="2231254"/>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F04845E-995F-40DD-80B0-2602C7BBEA32}"/>
              </a:ext>
            </a:extLst>
          </p:cNvPr>
          <p:cNvPicPr>
            <a:picLocks noChangeAspect="1"/>
          </p:cNvPicPr>
          <p:nvPr/>
        </p:nvPicPr>
        <p:blipFill>
          <a:blip r:embed="rId4"/>
          <a:stretch>
            <a:fillRect/>
          </a:stretch>
        </p:blipFill>
        <p:spPr>
          <a:xfrm rot="21186135">
            <a:off x="6280201" y="2244226"/>
            <a:ext cx="1195683" cy="1988116"/>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E87DD63D-436E-41E6-8E98-CE959A148965}"/>
              </a:ext>
            </a:extLst>
          </p:cNvPr>
          <p:cNvPicPr>
            <a:picLocks noChangeAspect="1"/>
          </p:cNvPicPr>
          <p:nvPr/>
        </p:nvPicPr>
        <p:blipFill>
          <a:blip r:embed="rId5"/>
          <a:stretch>
            <a:fillRect/>
          </a:stretch>
        </p:blipFill>
        <p:spPr>
          <a:xfrm rot="623736">
            <a:off x="6846112" y="2132026"/>
            <a:ext cx="1412204" cy="2368499"/>
          </a:xfrm>
          <a:prstGeom prst="rect">
            <a:avLst/>
          </a:prstGeom>
        </p:spPr>
      </p:pic>
      <p:pic>
        <p:nvPicPr>
          <p:cNvPr id="10" name="Picture 9" descr="A screenshot of a cat&#10;&#10;Description automatically generated with low confidence">
            <a:extLst>
              <a:ext uri="{FF2B5EF4-FFF2-40B4-BE49-F238E27FC236}">
                <a16:creationId xmlns:a16="http://schemas.microsoft.com/office/drawing/2014/main" id="{F0885D9C-5B28-4EA2-AED5-ED1D68A01A58}"/>
              </a:ext>
            </a:extLst>
          </p:cNvPr>
          <p:cNvPicPr>
            <a:picLocks noChangeAspect="1"/>
          </p:cNvPicPr>
          <p:nvPr/>
        </p:nvPicPr>
        <p:blipFill>
          <a:blip r:embed="rId6"/>
          <a:stretch>
            <a:fillRect/>
          </a:stretch>
        </p:blipFill>
        <p:spPr>
          <a:xfrm>
            <a:off x="6455747" y="2970783"/>
            <a:ext cx="1320935" cy="2129880"/>
          </a:xfrm>
          <a:prstGeom prst="rect">
            <a:avLst/>
          </a:prstGeom>
        </p:spPr>
      </p:pic>
      <p:sp>
        <p:nvSpPr>
          <p:cNvPr id="9" name="TextBox 8">
            <a:extLst>
              <a:ext uri="{FF2B5EF4-FFF2-40B4-BE49-F238E27FC236}">
                <a16:creationId xmlns:a16="http://schemas.microsoft.com/office/drawing/2014/main" id="{705362F4-A4CE-48E2-92C3-50A533D0FFEC}"/>
              </a:ext>
            </a:extLst>
          </p:cNvPr>
          <p:cNvSpPr txBox="1"/>
          <p:nvPr/>
        </p:nvSpPr>
        <p:spPr>
          <a:xfrm>
            <a:off x="233082" y="1073694"/>
            <a:ext cx="8664158"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Animals that hibernate</a:t>
            </a:r>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87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5362F4-A4CE-48E2-92C3-50A533D0FFEC}"/>
              </a:ext>
            </a:extLst>
          </p:cNvPr>
          <p:cNvSpPr txBox="1"/>
          <p:nvPr/>
        </p:nvSpPr>
        <p:spPr>
          <a:xfrm>
            <a:off x="233082" y="1073694"/>
            <a:ext cx="8664158"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Animals that hibernate</a:t>
            </a:r>
            <a:endParaRPr lang="en-GB" sz="48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5ADFA88-84E3-4183-92D7-2F2582BA34F7}"/>
              </a:ext>
            </a:extLst>
          </p:cNvPr>
          <p:cNvSpPr txBox="1"/>
          <p:nvPr/>
        </p:nvSpPr>
        <p:spPr>
          <a:xfrm>
            <a:off x="1034560" y="2107891"/>
            <a:ext cx="7409543" cy="3416320"/>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41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9D9AF6-C235-47FB-B458-8BD2C2A9701E}"/>
              </a:ext>
            </a:extLst>
          </p:cNvPr>
          <p:cNvPicPr>
            <a:picLocks noChangeAspect="1"/>
          </p:cNvPicPr>
          <p:nvPr/>
        </p:nvPicPr>
        <p:blipFill>
          <a:blip r:embed="rId3"/>
          <a:srcRect/>
          <a:stretch/>
        </p:blipFill>
        <p:spPr>
          <a:xfrm>
            <a:off x="5127899" y="2852057"/>
            <a:ext cx="4016101" cy="2882977"/>
          </a:xfrm>
          <a:prstGeom prst="rect">
            <a:avLst/>
          </a:prstGeom>
        </p:spPr>
      </p:pic>
      <p:sp>
        <p:nvSpPr>
          <p:cNvPr id="9" name="Title 1">
            <a:extLst>
              <a:ext uri="{FF2B5EF4-FFF2-40B4-BE49-F238E27FC236}">
                <a16:creationId xmlns:a16="http://schemas.microsoft.com/office/drawing/2014/main" id="{BA5336D9-5299-4D63-96E0-FB25D1FC3F95}"/>
              </a:ext>
            </a:extLst>
          </p:cNvPr>
          <p:cNvSpPr>
            <a:spLocks noGrp="1"/>
          </p:cNvSpPr>
          <p:nvPr>
            <p:ph type="title"/>
          </p:nvPr>
        </p:nvSpPr>
        <p:spPr>
          <a:xfrm>
            <a:off x="270510" y="1122966"/>
            <a:ext cx="7677150" cy="926933"/>
          </a:xfrm>
        </p:spPr>
        <p:txBody>
          <a:bodyPr>
            <a:normAutofit/>
          </a:bodyPr>
          <a:lstStyle/>
          <a:p>
            <a:r>
              <a:rPr lang="en-GB" sz="3600" b="1" dirty="0">
                <a:latin typeface="+mn-lt"/>
              </a:rPr>
              <a:t>What is hibernation? </a:t>
            </a:r>
          </a:p>
        </p:txBody>
      </p:sp>
      <p:sp>
        <p:nvSpPr>
          <p:cNvPr id="3" name="Content Placeholder 4">
            <a:extLst>
              <a:ext uri="{FF2B5EF4-FFF2-40B4-BE49-F238E27FC236}">
                <a16:creationId xmlns:a16="http://schemas.microsoft.com/office/drawing/2014/main" id="{8757AF29-0360-49B6-805E-9825775EAB8C}"/>
              </a:ext>
            </a:extLst>
          </p:cNvPr>
          <p:cNvSpPr txBox="1">
            <a:spLocks/>
          </p:cNvSpPr>
          <p:nvPr/>
        </p:nvSpPr>
        <p:spPr>
          <a:xfrm>
            <a:off x="209550" y="2146448"/>
            <a:ext cx="5135336" cy="35885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a:t>Hibernation is the way animals survive the winter cold </a:t>
            </a:r>
          </a:p>
          <a:p>
            <a:pPr marL="457200" indent="-457200" algn="l">
              <a:buFont typeface="Arial" panose="020B0604020202020204" pitchFamily="34" charset="0"/>
              <a:buChar char="•"/>
            </a:pPr>
            <a:r>
              <a:rPr lang="en-GB" dirty="0"/>
              <a:t>They collect food in the warm months because it is hard to find food in winter</a:t>
            </a:r>
          </a:p>
          <a:p>
            <a:pPr marL="457200" indent="-457200" algn="l">
              <a:buFont typeface="Arial" panose="020B0604020202020204" pitchFamily="34" charset="0"/>
              <a:buChar char="•"/>
            </a:pPr>
            <a:r>
              <a:rPr lang="en-GB" dirty="0"/>
              <a:t>They fall into a deep sleep in a safe place</a:t>
            </a:r>
          </a:p>
          <a:p>
            <a:pPr algn="l"/>
            <a:endParaRPr lang="en-GB" sz="2800" dirty="0"/>
          </a:p>
        </p:txBody>
      </p:sp>
    </p:spTree>
    <p:extLst>
      <p:ext uri="{BB962C8B-B14F-4D97-AF65-F5344CB8AC3E}">
        <p14:creationId xmlns:p14="http://schemas.microsoft.com/office/powerpoint/2010/main" val="343330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5336D9-5299-4D63-96E0-FB25D1FC3F95}"/>
              </a:ext>
            </a:extLst>
          </p:cNvPr>
          <p:cNvSpPr>
            <a:spLocks noGrp="1"/>
          </p:cNvSpPr>
          <p:nvPr>
            <p:ph type="title"/>
          </p:nvPr>
        </p:nvSpPr>
        <p:spPr>
          <a:xfrm>
            <a:off x="243401" y="1049946"/>
            <a:ext cx="7677150" cy="926933"/>
          </a:xfrm>
        </p:spPr>
        <p:txBody>
          <a:bodyPr>
            <a:normAutofit/>
          </a:bodyPr>
          <a:lstStyle/>
          <a:p>
            <a:r>
              <a:rPr lang="en-GB" sz="3600" b="1" dirty="0">
                <a:latin typeface="+mn-lt"/>
              </a:rPr>
              <a:t>Hibernation -  card activity</a:t>
            </a:r>
          </a:p>
        </p:txBody>
      </p:sp>
      <p:sp>
        <p:nvSpPr>
          <p:cNvPr id="3" name="Content Placeholder 4">
            <a:extLst>
              <a:ext uri="{FF2B5EF4-FFF2-40B4-BE49-F238E27FC236}">
                <a16:creationId xmlns:a16="http://schemas.microsoft.com/office/drawing/2014/main" id="{8757AF29-0360-49B6-805E-9825775EAB8C}"/>
              </a:ext>
            </a:extLst>
          </p:cNvPr>
          <p:cNvSpPr txBox="1">
            <a:spLocks/>
          </p:cNvSpPr>
          <p:nvPr/>
        </p:nvSpPr>
        <p:spPr>
          <a:xfrm>
            <a:off x="263087" y="1929165"/>
            <a:ext cx="8637511" cy="40816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b="1" dirty="0"/>
              <a:t>Aim of the activity</a:t>
            </a:r>
            <a:r>
              <a:rPr lang="en-GB" dirty="0"/>
              <a:t>:  win all the cards!</a:t>
            </a:r>
          </a:p>
          <a:p>
            <a:pPr marL="342900" indent="-342900" algn="l">
              <a:buFont typeface="Arial" panose="020B0604020202020204" pitchFamily="34" charset="0"/>
              <a:buChar char="•"/>
            </a:pPr>
            <a:r>
              <a:rPr lang="en-GB" dirty="0"/>
              <a:t>Deal out the cards</a:t>
            </a:r>
          </a:p>
          <a:p>
            <a:pPr marL="342900" indent="-342900" algn="l">
              <a:buFont typeface="Arial" panose="020B0604020202020204" pitchFamily="34" charset="0"/>
              <a:buChar char="•"/>
            </a:pPr>
            <a:r>
              <a:rPr lang="en-GB" dirty="0"/>
              <a:t>Hold the cards to see the top card only</a:t>
            </a:r>
          </a:p>
          <a:p>
            <a:pPr marL="342900" indent="-342900" algn="l">
              <a:buFont typeface="Arial" panose="020B0604020202020204" pitchFamily="34" charset="0"/>
              <a:buChar char="•"/>
            </a:pPr>
            <a:r>
              <a:rPr lang="en-GB" dirty="0"/>
              <a:t>The dealer reads out an item e.g. habitat 5</a:t>
            </a:r>
          </a:p>
          <a:p>
            <a:pPr marL="342900" indent="-342900" algn="l">
              <a:buFont typeface="Arial" panose="020B0604020202020204" pitchFamily="34" charset="0"/>
              <a:buChar char="•"/>
            </a:pPr>
            <a:r>
              <a:rPr lang="en-GB" dirty="0"/>
              <a:t>The </a:t>
            </a:r>
            <a:r>
              <a:rPr lang="en-GB"/>
              <a:t>other players read </a:t>
            </a:r>
            <a:r>
              <a:rPr lang="en-GB" dirty="0"/>
              <a:t>out the same item </a:t>
            </a:r>
          </a:p>
          <a:p>
            <a:pPr marL="342900" indent="-342900" algn="l">
              <a:buFont typeface="Arial" panose="020B0604020202020204" pitchFamily="34" charset="0"/>
              <a:buChar char="•"/>
            </a:pPr>
            <a:r>
              <a:rPr lang="en-GB" dirty="0"/>
              <a:t>The player with higher value wins the other cards</a:t>
            </a:r>
          </a:p>
          <a:p>
            <a:pPr marL="342900" indent="-342900" algn="l">
              <a:buFont typeface="Arial" panose="020B0604020202020204" pitchFamily="34" charset="0"/>
              <a:buChar char="•"/>
            </a:pPr>
            <a:r>
              <a:rPr lang="en-GB" dirty="0"/>
              <a:t>The winning player from that hand then reads out an item on their next card – and so on.</a:t>
            </a:r>
          </a:p>
          <a:p>
            <a:pPr marL="342900" indent="-342900" algn="l">
              <a:buFont typeface="Arial" panose="020B0604020202020204" pitchFamily="34" charset="0"/>
              <a:buChar char="•"/>
            </a:pPr>
            <a:r>
              <a:rPr lang="en-GB" b="1" dirty="0"/>
              <a:t>The player with all the cards at the end wins the game!</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a:p>
            <a:pPr algn="l"/>
            <a:endParaRPr lang="en-GB" dirty="0"/>
          </a:p>
        </p:txBody>
      </p:sp>
      <p:grpSp>
        <p:nvGrpSpPr>
          <p:cNvPr id="2" name="Group 1">
            <a:extLst>
              <a:ext uri="{FF2B5EF4-FFF2-40B4-BE49-F238E27FC236}">
                <a16:creationId xmlns:a16="http://schemas.microsoft.com/office/drawing/2014/main" id="{171EECB7-702F-4941-98E7-FAD5DD4D91A1}"/>
              </a:ext>
            </a:extLst>
          </p:cNvPr>
          <p:cNvGrpSpPr/>
          <p:nvPr/>
        </p:nvGrpSpPr>
        <p:grpSpPr>
          <a:xfrm>
            <a:off x="6117771" y="1306022"/>
            <a:ext cx="2895600" cy="3026492"/>
            <a:chOff x="6700903" y="1910166"/>
            <a:chExt cx="2060209" cy="2326253"/>
          </a:xfrm>
        </p:grpSpPr>
        <p:pic>
          <p:nvPicPr>
            <p:cNvPr id="8" name="Picture 7" descr="A picture containing diagram&#10;&#10;Description automatically generated">
              <a:extLst>
                <a:ext uri="{FF2B5EF4-FFF2-40B4-BE49-F238E27FC236}">
                  <a16:creationId xmlns:a16="http://schemas.microsoft.com/office/drawing/2014/main" id="{AA6E88F5-8774-4576-BBE7-BA7154122259}"/>
                </a:ext>
              </a:extLst>
            </p:cNvPr>
            <p:cNvPicPr>
              <a:picLocks noChangeAspect="1"/>
            </p:cNvPicPr>
            <p:nvPr/>
          </p:nvPicPr>
          <p:blipFill>
            <a:blip r:embed="rId3"/>
            <a:stretch>
              <a:fillRect/>
            </a:stretch>
          </p:blipFill>
          <p:spPr>
            <a:xfrm rot="20305131">
              <a:off x="6700903" y="2388795"/>
              <a:ext cx="965510" cy="1567097"/>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50D73D68-1E93-454D-84DC-3AE6272202B6}"/>
                </a:ext>
              </a:extLst>
            </p:cNvPr>
            <p:cNvPicPr>
              <a:picLocks noChangeAspect="1"/>
            </p:cNvPicPr>
            <p:nvPr/>
          </p:nvPicPr>
          <p:blipFill>
            <a:blip r:embed="rId4"/>
            <a:stretch>
              <a:fillRect/>
            </a:stretch>
          </p:blipFill>
          <p:spPr>
            <a:xfrm rot="21186135">
              <a:off x="7115067" y="2080289"/>
              <a:ext cx="825256" cy="1372190"/>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B5CBA82A-8D87-41C6-B4EE-98BEBD4DAB9E}"/>
                </a:ext>
              </a:extLst>
            </p:cNvPr>
            <p:cNvPicPr>
              <a:picLocks noChangeAspect="1"/>
            </p:cNvPicPr>
            <p:nvPr/>
          </p:nvPicPr>
          <p:blipFill>
            <a:blip r:embed="rId5"/>
            <a:stretch>
              <a:fillRect/>
            </a:stretch>
          </p:blipFill>
          <p:spPr>
            <a:xfrm rot="623736">
              <a:off x="7786415" y="1910166"/>
              <a:ext cx="974697" cy="1634728"/>
            </a:xfrm>
            <a:prstGeom prst="rect">
              <a:avLst/>
            </a:prstGeom>
          </p:spPr>
        </p:pic>
        <p:pic>
          <p:nvPicPr>
            <p:cNvPr id="12" name="Picture 11" descr="A screenshot of a cat&#10;&#10;Description automatically generated with low confidence">
              <a:extLst>
                <a:ext uri="{FF2B5EF4-FFF2-40B4-BE49-F238E27FC236}">
                  <a16:creationId xmlns:a16="http://schemas.microsoft.com/office/drawing/2014/main" id="{DDDCE6EE-21D4-4093-A685-B1061900879D}"/>
                </a:ext>
              </a:extLst>
            </p:cNvPr>
            <p:cNvPicPr>
              <a:picLocks noChangeAspect="1"/>
            </p:cNvPicPr>
            <p:nvPr/>
          </p:nvPicPr>
          <p:blipFill>
            <a:blip r:embed="rId6"/>
            <a:stretch>
              <a:fillRect/>
            </a:stretch>
          </p:blipFill>
          <p:spPr>
            <a:xfrm>
              <a:off x="7326258" y="2766384"/>
              <a:ext cx="911704" cy="1470035"/>
            </a:xfrm>
            <a:prstGeom prst="rect">
              <a:avLst/>
            </a:prstGeom>
          </p:spPr>
        </p:pic>
      </p:grpSp>
    </p:spTree>
    <p:extLst>
      <p:ext uri="{BB962C8B-B14F-4D97-AF65-F5344CB8AC3E}">
        <p14:creationId xmlns:p14="http://schemas.microsoft.com/office/powerpoint/2010/main" val="361144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ext&#10;&#10;Description automatically generated">
            <a:extLst>
              <a:ext uri="{FF2B5EF4-FFF2-40B4-BE49-F238E27FC236}">
                <a16:creationId xmlns:a16="http://schemas.microsoft.com/office/drawing/2014/main" id="{32282533-38A1-4524-92F4-606611C18CD5}"/>
              </a:ext>
            </a:extLst>
          </p:cNvPr>
          <p:cNvPicPr>
            <a:picLocks noChangeAspect="1"/>
          </p:cNvPicPr>
          <p:nvPr/>
        </p:nvPicPr>
        <p:blipFill>
          <a:blip r:embed="rId3"/>
          <a:stretch>
            <a:fillRect/>
          </a:stretch>
        </p:blipFill>
        <p:spPr>
          <a:xfrm rot="3710174">
            <a:off x="4878693" y="3401142"/>
            <a:ext cx="1002854" cy="1372327"/>
          </a:xfrm>
          <a:prstGeom prst="rect">
            <a:avLst/>
          </a:prstGeom>
        </p:spPr>
      </p:pic>
      <p:graphicFrame>
        <p:nvGraphicFramePr>
          <p:cNvPr id="31" name="Table 2">
            <a:extLst>
              <a:ext uri="{FF2B5EF4-FFF2-40B4-BE49-F238E27FC236}">
                <a16:creationId xmlns:a16="http://schemas.microsoft.com/office/drawing/2014/main" id="{9C7F3E1C-7FBC-4ED8-AC31-793860072E74}"/>
              </a:ext>
            </a:extLst>
          </p:cNvPr>
          <p:cNvGraphicFramePr>
            <a:graphicFrameLocks noGrp="1"/>
          </p:cNvGraphicFramePr>
          <p:nvPr/>
        </p:nvGraphicFramePr>
        <p:xfrm>
          <a:off x="4392629" y="3536618"/>
          <a:ext cx="1857089" cy="2496655"/>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insects, flowers, fruit and nuts</a:t>
                      </a:r>
                    </a:p>
                    <a:p>
                      <a:pPr marL="171450" indent="-171450" algn="l">
                        <a:buFont typeface="Arial" panose="020B0604020202020204" pitchFamily="34" charset="0"/>
                        <a:buChar char="•"/>
                      </a:pPr>
                      <a:r>
                        <a:rPr lang="en-GB" sz="900" dirty="0"/>
                        <a:t>hibernate rolled up in a small ball on the ground in leaves</a:t>
                      </a:r>
                    </a:p>
                    <a:p>
                      <a:pPr marL="171450" indent="-171450" algn="l">
                        <a:buFont typeface="Arial" panose="020B0604020202020204" pitchFamily="34" charset="0"/>
                        <a:buChar char="•"/>
                      </a:pPr>
                      <a:r>
                        <a:rPr lang="en-GB" sz="900" dirty="0"/>
                        <a:t>hibernate from October to April</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25" name="Table 2">
            <a:extLst>
              <a:ext uri="{FF2B5EF4-FFF2-40B4-BE49-F238E27FC236}">
                <a16:creationId xmlns:a16="http://schemas.microsoft.com/office/drawing/2014/main" id="{A9673AAD-29EA-4FD8-8B1D-1011DAEE57AA}"/>
              </a:ext>
            </a:extLst>
          </p:cNvPr>
          <p:cNvGraphicFramePr>
            <a:graphicFrameLocks noGrp="1"/>
          </p:cNvGraphicFramePr>
          <p:nvPr/>
        </p:nvGraphicFramePr>
        <p:xfrm>
          <a:off x="291321" y="1022929"/>
          <a:ext cx="1857089" cy="2496655"/>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insects, moths, and beetles</a:t>
                      </a:r>
                    </a:p>
                    <a:p>
                      <a:pPr marL="171450" indent="-171450" algn="l">
                        <a:buFont typeface="Arial" panose="020B0604020202020204" pitchFamily="34" charset="0"/>
                        <a:buChar char="•"/>
                      </a:pPr>
                      <a:r>
                        <a:rPr lang="en-GB" sz="900" dirty="0"/>
                        <a:t>hibernate in disused buildings, old trees and caves</a:t>
                      </a:r>
                    </a:p>
                    <a:p>
                      <a:pPr marL="171450" indent="-171450" algn="l">
                        <a:buFont typeface="Arial" panose="020B0604020202020204" pitchFamily="34" charset="0"/>
                        <a:buChar char="•"/>
                      </a:pPr>
                      <a:r>
                        <a:rPr lang="en-GB" sz="900" dirty="0"/>
                        <a:t>hibernate from November to April</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pic>
        <p:nvPicPr>
          <p:cNvPr id="57" name="Picture 56" descr="A picture containing indoor, black, sitting, umbrella&#10;&#10;Description automatically generated">
            <a:extLst>
              <a:ext uri="{FF2B5EF4-FFF2-40B4-BE49-F238E27FC236}">
                <a16:creationId xmlns:a16="http://schemas.microsoft.com/office/drawing/2014/main" id="{84FDCCC7-02F2-40DD-B04F-ED21ACB9E824}"/>
              </a:ext>
            </a:extLst>
          </p:cNvPr>
          <p:cNvPicPr>
            <a:picLocks noChangeAspect="1"/>
          </p:cNvPicPr>
          <p:nvPr/>
        </p:nvPicPr>
        <p:blipFill>
          <a:blip r:embed="rId4"/>
          <a:stretch>
            <a:fillRect/>
          </a:stretch>
        </p:blipFill>
        <p:spPr>
          <a:xfrm>
            <a:off x="577736" y="1212192"/>
            <a:ext cx="1301123" cy="675974"/>
          </a:xfrm>
          <a:prstGeom prst="rect">
            <a:avLst/>
          </a:prstGeom>
        </p:spPr>
      </p:pic>
      <p:sp>
        <p:nvSpPr>
          <p:cNvPr id="58" name="TextBox 57">
            <a:extLst>
              <a:ext uri="{FF2B5EF4-FFF2-40B4-BE49-F238E27FC236}">
                <a16:creationId xmlns:a16="http://schemas.microsoft.com/office/drawing/2014/main" id="{98E6ACF7-9175-43E3-87BF-DEE67DE7063B}"/>
              </a:ext>
            </a:extLst>
          </p:cNvPr>
          <p:cNvSpPr txBox="1"/>
          <p:nvPr/>
        </p:nvSpPr>
        <p:spPr>
          <a:xfrm>
            <a:off x="225359" y="999047"/>
            <a:ext cx="936977" cy="338554"/>
          </a:xfrm>
          <a:prstGeom prst="rect">
            <a:avLst/>
          </a:prstGeom>
          <a:noFill/>
        </p:spPr>
        <p:txBody>
          <a:bodyPr wrap="square" rtlCol="0">
            <a:spAutoFit/>
          </a:bodyPr>
          <a:lstStyle/>
          <a:p>
            <a:r>
              <a:rPr lang="en-GB" sz="1600" b="1" dirty="0"/>
              <a:t>Bat</a:t>
            </a:r>
          </a:p>
        </p:txBody>
      </p:sp>
      <p:graphicFrame>
        <p:nvGraphicFramePr>
          <p:cNvPr id="27" name="Table 2">
            <a:extLst>
              <a:ext uri="{FF2B5EF4-FFF2-40B4-BE49-F238E27FC236}">
                <a16:creationId xmlns:a16="http://schemas.microsoft.com/office/drawing/2014/main" id="{D52E6BF2-5DBC-47D0-A1F3-756A9189C7F3}"/>
              </a:ext>
            </a:extLst>
          </p:cNvPr>
          <p:cNvGraphicFramePr>
            <a:graphicFrameLocks noGrp="1"/>
          </p:cNvGraphicFramePr>
          <p:nvPr/>
        </p:nvGraphicFramePr>
        <p:xfrm>
          <a:off x="291320" y="3543466"/>
          <a:ext cx="1857089" cy="2496655"/>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insects, slugs, beetles snails and frogs</a:t>
                      </a:r>
                    </a:p>
                    <a:p>
                      <a:pPr marL="171450" indent="-171450" algn="l">
                        <a:buFont typeface="Arial" panose="020B0604020202020204" pitchFamily="34" charset="0"/>
                        <a:buChar char="•"/>
                      </a:pPr>
                      <a:r>
                        <a:rPr lang="en-GB" sz="900" dirty="0"/>
                        <a:t>hibernate in dry leaves and grass</a:t>
                      </a:r>
                    </a:p>
                    <a:p>
                      <a:pPr marL="171450" indent="-171450" algn="l">
                        <a:buFont typeface="Arial" panose="020B0604020202020204" pitchFamily="34" charset="0"/>
                        <a:buChar char="•"/>
                      </a:pPr>
                      <a:r>
                        <a:rPr lang="en-GB" sz="900" dirty="0"/>
                        <a:t>hibernate from December to April</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28" name="Table 2">
            <a:extLst>
              <a:ext uri="{FF2B5EF4-FFF2-40B4-BE49-F238E27FC236}">
                <a16:creationId xmlns:a16="http://schemas.microsoft.com/office/drawing/2014/main" id="{5C8441FB-6A60-4903-A55C-ED110A617844}"/>
              </a:ext>
            </a:extLst>
          </p:cNvPr>
          <p:cNvGraphicFramePr>
            <a:graphicFrameLocks noGrp="1"/>
          </p:cNvGraphicFramePr>
          <p:nvPr/>
        </p:nvGraphicFramePr>
        <p:xfrm>
          <a:off x="2341976" y="1037352"/>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insects, small animals, worms, fungi and fruit</a:t>
                      </a:r>
                    </a:p>
                    <a:p>
                      <a:pPr marL="171450" indent="-171450" algn="l">
                        <a:buFont typeface="Arial" panose="020B0604020202020204" pitchFamily="34" charset="0"/>
                        <a:buChar char="•"/>
                      </a:pPr>
                      <a:r>
                        <a:rPr lang="en-GB" sz="900" dirty="0"/>
                        <a:t>live in woodland and farmland</a:t>
                      </a:r>
                    </a:p>
                    <a:p>
                      <a:pPr marL="171450" indent="-171450" algn="l">
                        <a:buFont typeface="Arial" panose="020B0604020202020204" pitchFamily="34" charset="0"/>
                        <a:buChar char="•"/>
                      </a:pPr>
                      <a:r>
                        <a:rPr lang="en-GB" sz="900" dirty="0"/>
                        <a:t>do not hibernate</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29" name="Table 2">
            <a:extLst>
              <a:ext uri="{FF2B5EF4-FFF2-40B4-BE49-F238E27FC236}">
                <a16:creationId xmlns:a16="http://schemas.microsoft.com/office/drawing/2014/main" id="{14D0AD7E-CEF6-43EF-BDD9-515D4FBD61E3}"/>
              </a:ext>
            </a:extLst>
          </p:cNvPr>
          <p:cNvGraphicFramePr>
            <a:graphicFrameLocks noGrp="1"/>
          </p:cNvGraphicFramePr>
          <p:nvPr/>
        </p:nvGraphicFramePr>
        <p:xfrm>
          <a:off x="2341975" y="3536618"/>
          <a:ext cx="1857089" cy="2496655"/>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small mammals such as mice and voles</a:t>
                      </a:r>
                    </a:p>
                    <a:p>
                      <a:pPr marL="171450" indent="-171450" algn="l">
                        <a:buFont typeface="Arial" panose="020B0604020202020204" pitchFamily="34" charset="0"/>
                        <a:buChar char="•"/>
                      </a:pPr>
                      <a:r>
                        <a:rPr lang="en-GB" sz="900" dirty="0"/>
                        <a:t>live in woodland and grassland</a:t>
                      </a:r>
                    </a:p>
                    <a:p>
                      <a:pPr marL="171450" indent="-171450" algn="l">
                        <a:buFont typeface="Arial" panose="020B0604020202020204" pitchFamily="34" charset="0"/>
                        <a:buChar char="•"/>
                      </a:pPr>
                      <a:r>
                        <a:rPr lang="en-GB" sz="900" dirty="0"/>
                        <a:t>hibernate from October to March</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30" name="Table 2">
            <a:extLst>
              <a:ext uri="{FF2B5EF4-FFF2-40B4-BE49-F238E27FC236}">
                <a16:creationId xmlns:a16="http://schemas.microsoft.com/office/drawing/2014/main" id="{8F5F9AE3-A54C-4D67-965D-3FE71BF5EB6D}"/>
              </a:ext>
            </a:extLst>
          </p:cNvPr>
          <p:cNvGraphicFramePr>
            <a:graphicFrameLocks noGrp="1"/>
          </p:cNvGraphicFramePr>
          <p:nvPr/>
        </p:nvGraphicFramePr>
        <p:xfrm>
          <a:off x="4392630" y="1037352"/>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5</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leaves, fungi and fruit</a:t>
                      </a:r>
                    </a:p>
                    <a:p>
                      <a:pPr marL="171450" indent="-171450" algn="l">
                        <a:buFont typeface="Arial" panose="020B0604020202020204" pitchFamily="34" charset="0"/>
                        <a:buChar char="•"/>
                      </a:pPr>
                      <a:r>
                        <a:rPr lang="en-GB" sz="900" dirty="0"/>
                        <a:t>lives in its shell during winter</a:t>
                      </a:r>
                    </a:p>
                    <a:p>
                      <a:pPr marL="171450" indent="-171450" algn="l">
                        <a:buFont typeface="Arial" panose="020B0604020202020204" pitchFamily="34" charset="0"/>
                        <a:buChar char="•"/>
                      </a:pPr>
                      <a:r>
                        <a:rPr lang="en-GB" sz="900" dirty="0"/>
                        <a:t>can hibernate for up to three years</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32" name="Table 2">
            <a:extLst>
              <a:ext uri="{FF2B5EF4-FFF2-40B4-BE49-F238E27FC236}">
                <a16:creationId xmlns:a16="http://schemas.microsoft.com/office/drawing/2014/main" id="{C0E74631-C5F4-4FDD-9E43-0AE6D9A4ACF4}"/>
              </a:ext>
            </a:extLst>
          </p:cNvPr>
          <p:cNvGraphicFramePr>
            <a:graphicFrameLocks noGrp="1"/>
          </p:cNvGraphicFramePr>
          <p:nvPr/>
        </p:nvGraphicFramePr>
        <p:xfrm>
          <a:off x="6443283" y="1039963"/>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leaves, grass and flowers</a:t>
                      </a:r>
                    </a:p>
                    <a:p>
                      <a:pPr marL="171450" indent="-171450" algn="l">
                        <a:buFont typeface="Arial" panose="020B0604020202020204" pitchFamily="34" charset="0"/>
                        <a:buChar char="•"/>
                      </a:pPr>
                      <a:r>
                        <a:rPr lang="en-GB" sz="900" dirty="0"/>
                        <a:t>lives in its shell during winter</a:t>
                      </a:r>
                    </a:p>
                    <a:p>
                      <a:pPr marL="171450" indent="-171450" algn="l">
                        <a:buFont typeface="Arial" panose="020B0604020202020204" pitchFamily="34" charset="0"/>
                        <a:buChar char="•"/>
                      </a:pPr>
                      <a:r>
                        <a:rPr lang="en-GB" sz="900" dirty="0"/>
                        <a:t>hibernates for up to ten weeks</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33" name="Table 2">
            <a:extLst>
              <a:ext uri="{FF2B5EF4-FFF2-40B4-BE49-F238E27FC236}">
                <a16:creationId xmlns:a16="http://schemas.microsoft.com/office/drawing/2014/main" id="{AA65BAF6-ADBE-42AD-B447-41A3023DCBFE}"/>
              </a:ext>
            </a:extLst>
          </p:cNvPr>
          <p:cNvGraphicFramePr>
            <a:graphicFrameLocks noGrp="1"/>
          </p:cNvGraphicFramePr>
          <p:nvPr/>
        </p:nvGraphicFramePr>
        <p:xfrm>
          <a:off x="6443282" y="3539229"/>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grass, roots, insects and berries</a:t>
                      </a:r>
                    </a:p>
                    <a:p>
                      <a:pPr marL="171450" indent="-171450" algn="l">
                        <a:buFont typeface="Arial" panose="020B0604020202020204" pitchFamily="34" charset="0"/>
                        <a:buChar char="•"/>
                      </a:pPr>
                      <a:r>
                        <a:rPr lang="en-GB" sz="900" dirty="0"/>
                        <a:t>hibernate in caves or digs a den</a:t>
                      </a:r>
                    </a:p>
                    <a:p>
                      <a:pPr marL="171450" indent="-171450" algn="l">
                        <a:buFont typeface="Arial" panose="020B0604020202020204" pitchFamily="34" charset="0"/>
                        <a:buChar char="•"/>
                      </a:pPr>
                      <a:r>
                        <a:rPr lang="en-GB" sz="900" dirty="0"/>
                        <a:t>hibernate from October to April</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sp>
        <p:nvSpPr>
          <p:cNvPr id="12" name="TextBox 11">
            <a:extLst>
              <a:ext uri="{FF2B5EF4-FFF2-40B4-BE49-F238E27FC236}">
                <a16:creationId xmlns:a16="http://schemas.microsoft.com/office/drawing/2014/main" id="{6A8880B7-C54C-4828-B36C-BD38A3675D2C}"/>
              </a:ext>
            </a:extLst>
          </p:cNvPr>
          <p:cNvSpPr txBox="1"/>
          <p:nvPr/>
        </p:nvSpPr>
        <p:spPr>
          <a:xfrm>
            <a:off x="2341974" y="993619"/>
            <a:ext cx="885607" cy="338554"/>
          </a:xfrm>
          <a:prstGeom prst="rect">
            <a:avLst/>
          </a:prstGeom>
          <a:noFill/>
        </p:spPr>
        <p:txBody>
          <a:bodyPr wrap="square" rtlCol="0">
            <a:spAutoFit/>
          </a:bodyPr>
          <a:lstStyle/>
          <a:p>
            <a:r>
              <a:rPr lang="en-GB" sz="1600" b="1" dirty="0"/>
              <a:t>Badger</a:t>
            </a:r>
          </a:p>
        </p:txBody>
      </p:sp>
      <p:pic>
        <p:nvPicPr>
          <p:cNvPr id="13" name="Picture 12" descr="A picture containing text&#10;&#10;Description automatically generated">
            <a:extLst>
              <a:ext uri="{FF2B5EF4-FFF2-40B4-BE49-F238E27FC236}">
                <a16:creationId xmlns:a16="http://schemas.microsoft.com/office/drawing/2014/main" id="{0DD7160A-1999-4697-8C83-6A5D26F3B24C}"/>
              </a:ext>
            </a:extLst>
          </p:cNvPr>
          <p:cNvPicPr>
            <a:picLocks noChangeAspect="1"/>
          </p:cNvPicPr>
          <p:nvPr/>
        </p:nvPicPr>
        <p:blipFill>
          <a:blip r:embed="rId5"/>
          <a:stretch>
            <a:fillRect/>
          </a:stretch>
        </p:blipFill>
        <p:spPr>
          <a:xfrm>
            <a:off x="2691136" y="1220125"/>
            <a:ext cx="1266453" cy="716068"/>
          </a:xfrm>
          <a:prstGeom prst="rect">
            <a:avLst/>
          </a:prstGeom>
        </p:spPr>
      </p:pic>
      <p:sp>
        <p:nvSpPr>
          <p:cNvPr id="14" name="TextBox 13">
            <a:extLst>
              <a:ext uri="{FF2B5EF4-FFF2-40B4-BE49-F238E27FC236}">
                <a16:creationId xmlns:a16="http://schemas.microsoft.com/office/drawing/2014/main" id="{61B0FE15-DDBB-4936-8307-C8DCDF585243}"/>
              </a:ext>
            </a:extLst>
          </p:cNvPr>
          <p:cNvSpPr txBox="1"/>
          <p:nvPr/>
        </p:nvSpPr>
        <p:spPr>
          <a:xfrm>
            <a:off x="4407219" y="993619"/>
            <a:ext cx="936977" cy="338554"/>
          </a:xfrm>
          <a:prstGeom prst="rect">
            <a:avLst/>
          </a:prstGeom>
          <a:noFill/>
        </p:spPr>
        <p:txBody>
          <a:bodyPr wrap="square" rtlCol="0">
            <a:spAutoFit/>
          </a:bodyPr>
          <a:lstStyle/>
          <a:p>
            <a:r>
              <a:rPr lang="en-GB" sz="1600" b="1" dirty="0"/>
              <a:t>Snail</a:t>
            </a:r>
          </a:p>
        </p:txBody>
      </p:sp>
      <p:pic>
        <p:nvPicPr>
          <p:cNvPr id="15" name="Picture 14" descr="A picture containing drawing&#10;&#10;Description automatically generated">
            <a:extLst>
              <a:ext uri="{FF2B5EF4-FFF2-40B4-BE49-F238E27FC236}">
                <a16:creationId xmlns:a16="http://schemas.microsoft.com/office/drawing/2014/main" id="{973E3A46-9301-440C-A39D-55F769CF31C6}"/>
              </a:ext>
            </a:extLst>
          </p:cNvPr>
          <p:cNvPicPr>
            <a:picLocks noChangeAspect="1"/>
          </p:cNvPicPr>
          <p:nvPr/>
        </p:nvPicPr>
        <p:blipFill>
          <a:blip r:embed="rId6"/>
          <a:stretch>
            <a:fillRect/>
          </a:stretch>
        </p:blipFill>
        <p:spPr>
          <a:xfrm>
            <a:off x="6826900" y="1259516"/>
            <a:ext cx="1204913" cy="637286"/>
          </a:xfrm>
          <a:prstGeom prst="rect">
            <a:avLst/>
          </a:prstGeom>
        </p:spPr>
      </p:pic>
      <p:sp>
        <p:nvSpPr>
          <p:cNvPr id="16" name="TextBox 15">
            <a:extLst>
              <a:ext uri="{FF2B5EF4-FFF2-40B4-BE49-F238E27FC236}">
                <a16:creationId xmlns:a16="http://schemas.microsoft.com/office/drawing/2014/main" id="{B70A0BF4-6631-43D2-A19F-2E6E2DE04AE1}"/>
              </a:ext>
            </a:extLst>
          </p:cNvPr>
          <p:cNvSpPr txBox="1"/>
          <p:nvPr/>
        </p:nvSpPr>
        <p:spPr>
          <a:xfrm>
            <a:off x="6434849" y="990091"/>
            <a:ext cx="936977" cy="338554"/>
          </a:xfrm>
          <a:prstGeom prst="rect">
            <a:avLst/>
          </a:prstGeom>
          <a:noFill/>
        </p:spPr>
        <p:txBody>
          <a:bodyPr wrap="square" rtlCol="0">
            <a:spAutoFit/>
          </a:bodyPr>
          <a:lstStyle/>
          <a:p>
            <a:r>
              <a:rPr lang="en-GB" sz="1600" b="1" dirty="0"/>
              <a:t>Tortoise</a:t>
            </a:r>
          </a:p>
        </p:txBody>
      </p:sp>
      <p:pic>
        <p:nvPicPr>
          <p:cNvPr id="17" name="Picture 16" descr="A picture containing guitar&#10;&#10;Description automatically generated">
            <a:extLst>
              <a:ext uri="{FF2B5EF4-FFF2-40B4-BE49-F238E27FC236}">
                <a16:creationId xmlns:a16="http://schemas.microsoft.com/office/drawing/2014/main" id="{F4B56FDB-C241-4A2C-90D6-25C3800E7961}"/>
              </a:ext>
            </a:extLst>
          </p:cNvPr>
          <p:cNvPicPr>
            <a:picLocks noChangeAspect="1"/>
          </p:cNvPicPr>
          <p:nvPr/>
        </p:nvPicPr>
        <p:blipFill>
          <a:blip r:embed="rId7"/>
          <a:stretch>
            <a:fillRect/>
          </a:stretch>
        </p:blipFill>
        <p:spPr>
          <a:xfrm>
            <a:off x="4692523" y="1259516"/>
            <a:ext cx="1257300" cy="628650"/>
          </a:xfrm>
          <a:prstGeom prst="rect">
            <a:avLst/>
          </a:prstGeom>
        </p:spPr>
      </p:pic>
      <p:pic>
        <p:nvPicPr>
          <p:cNvPr id="18" name="Picture 17" descr="A picture containing fireworks, sunset, tree, palm&#10;&#10;Description automatically generated">
            <a:extLst>
              <a:ext uri="{FF2B5EF4-FFF2-40B4-BE49-F238E27FC236}">
                <a16:creationId xmlns:a16="http://schemas.microsoft.com/office/drawing/2014/main" id="{3ADF3D8E-04C1-4FAC-A433-7BC0E72926E9}"/>
              </a:ext>
            </a:extLst>
          </p:cNvPr>
          <p:cNvPicPr>
            <a:picLocks noChangeAspect="1"/>
          </p:cNvPicPr>
          <p:nvPr/>
        </p:nvPicPr>
        <p:blipFill>
          <a:blip r:embed="rId8"/>
          <a:stretch>
            <a:fillRect/>
          </a:stretch>
        </p:blipFill>
        <p:spPr>
          <a:xfrm flipH="1">
            <a:off x="663109" y="3841569"/>
            <a:ext cx="1151860" cy="619125"/>
          </a:xfrm>
          <a:prstGeom prst="rect">
            <a:avLst/>
          </a:prstGeom>
        </p:spPr>
      </p:pic>
      <p:sp>
        <p:nvSpPr>
          <p:cNvPr id="19" name="TextBox 18">
            <a:extLst>
              <a:ext uri="{FF2B5EF4-FFF2-40B4-BE49-F238E27FC236}">
                <a16:creationId xmlns:a16="http://schemas.microsoft.com/office/drawing/2014/main" id="{AC00AECA-1B15-4403-AB4E-39D3EC3AB495}"/>
              </a:ext>
            </a:extLst>
          </p:cNvPr>
          <p:cNvSpPr txBox="1"/>
          <p:nvPr/>
        </p:nvSpPr>
        <p:spPr>
          <a:xfrm>
            <a:off x="291320" y="3503015"/>
            <a:ext cx="1151860" cy="338554"/>
          </a:xfrm>
          <a:prstGeom prst="rect">
            <a:avLst/>
          </a:prstGeom>
          <a:noFill/>
        </p:spPr>
        <p:txBody>
          <a:bodyPr wrap="square" rtlCol="0">
            <a:spAutoFit/>
          </a:bodyPr>
          <a:lstStyle/>
          <a:p>
            <a:r>
              <a:rPr lang="en-GB" sz="1600" b="1" dirty="0"/>
              <a:t>Hedgehog</a:t>
            </a:r>
          </a:p>
        </p:txBody>
      </p:sp>
      <p:sp>
        <p:nvSpPr>
          <p:cNvPr id="20" name="TextBox 19">
            <a:extLst>
              <a:ext uri="{FF2B5EF4-FFF2-40B4-BE49-F238E27FC236}">
                <a16:creationId xmlns:a16="http://schemas.microsoft.com/office/drawing/2014/main" id="{BC11A8A6-DCF8-422D-AAC4-B0A9F2C59D3F}"/>
              </a:ext>
            </a:extLst>
          </p:cNvPr>
          <p:cNvSpPr txBox="1"/>
          <p:nvPr/>
        </p:nvSpPr>
        <p:spPr>
          <a:xfrm>
            <a:off x="2346552" y="3503015"/>
            <a:ext cx="1514612" cy="338554"/>
          </a:xfrm>
          <a:prstGeom prst="rect">
            <a:avLst/>
          </a:prstGeom>
          <a:noFill/>
        </p:spPr>
        <p:txBody>
          <a:bodyPr wrap="square" rtlCol="0">
            <a:spAutoFit/>
          </a:bodyPr>
          <a:lstStyle/>
          <a:p>
            <a:r>
              <a:rPr lang="en-GB" sz="1600" b="1" dirty="0"/>
              <a:t>Snake - Adder</a:t>
            </a:r>
          </a:p>
        </p:txBody>
      </p:sp>
      <p:pic>
        <p:nvPicPr>
          <p:cNvPr id="21" name="Picture 20" descr="Shape, arrow&#10;&#10;Description automatically generated">
            <a:extLst>
              <a:ext uri="{FF2B5EF4-FFF2-40B4-BE49-F238E27FC236}">
                <a16:creationId xmlns:a16="http://schemas.microsoft.com/office/drawing/2014/main" id="{20157F00-1357-4440-8AC2-DCEB5052B9CD}"/>
              </a:ext>
            </a:extLst>
          </p:cNvPr>
          <p:cNvPicPr>
            <a:picLocks noChangeAspect="1"/>
          </p:cNvPicPr>
          <p:nvPr/>
        </p:nvPicPr>
        <p:blipFill>
          <a:blip r:embed="rId9"/>
          <a:stretch>
            <a:fillRect/>
          </a:stretch>
        </p:blipFill>
        <p:spPr>
          <a:xfrm>
            <a:off x="2830592" y="3774099"/>
            <a:ext cx="966346" cy="665872"/>
          </a:xfrm>
          <a:prstGeom prst="rect">
            <a:avLst/>
          </a:prstGeom>
        </p:spPr>
      </p:pic>
      <p:sp>
        <p:nvSpPr>
          <p:cNvPr id="23" name="TextBox 22">
            <a:extLst>
              <a:ext uri="{FF2B5EF4-FFF2-40B4-BE49-F238E27FC236}">
                <a16:creationId xmlns:a16="http://schemas.microsoft.com/office/drawing/2014/main" id="{C70068F6-FF91-4EAF-9329-BA573803FAF9}"/>
              </a:ext>
            </a:extLst>
          </p:cNvPr>
          <p:cNvSpPr txBox="1"/>
          <p:nvPr/>
        </p:nvSpPr>
        <p:spPr>
          <a:xfrm>
            <a:off x="4368844" y="3555902"/>
            <a:ext cx="1134039" cy="338554"/>
          </a:xfrm>
          <a:prstGeom prst="rect">
            <a:avLst/>
          </a:prstGeom>
          <a:noFill/>
        </p:spPr>
        <p:txBody>
          <a:bodyPr wrap="square" rtlCol="0">
            <a:spAutoFit/>
          </a:bodyPr>
          <a:lstStyle/>
          <a:p>
            <a:r>
              <a:rPr lang="en-GB" sz="1600" b="1" dirty="0"/>
              <a:t>Dormouse</a:t>
            </a:r>
          </a:p>
        </p:txBody>
      </p:sp>
      <p:sp>
        <p:nvSpPr>
          <p:cNvPr id="24" name="TextBox 23">
            <a:extLst>
              <a:ext uri="{FF2B5EF4-FFF2-40B4-BE49-F238E27FC236}">
                <a16:creationId xmlns:a16="http://schemas.microsoft.com/office/drawing/2014/main" id="{29B8C151-FEE0-4947-B4A3-3CCAB1447FCF}"/>
              </a:ext>
            </a:extLst>
          </p:cNvPr>
          <p:cNvSpPr txBox="1"/>
          <p:nvPr/>
        </p:nvSpPr>
        <p:spPr>
          <a:xfrm>
            <a:off x="6514188" y="3505626"/>
            <a:ext cx="652116" cy="338554"/>
          </a:xfrm>
          <a:prstGeom prst="rect">
            <a:avLst/>
          </a:prstGeom>
          <a:noFill/>
        </p:spPr>
        <p:txBody>
          <a:bodyPr wrap="square" rtlCol="0">
            <a:spAutoFit/>
          </a:bodyPr>
          <a:lstStyle/>
          <a:p>
            <a:r>
              <a:rPr lang="en-GB" sz="1600" b="1" dirty="0"/>
              <a:t>Bear</a:t>
            </a:r>
          </a:p>
        </p:txBody>
      </p:sp>
      <p:pic>
        <p:nvPicPr>
          <p:cNvPr id="26" name="Picture 25">
            <a:extLst>
              <a:ext uri="{FF2B5EF4-FFF2-40B4-BE49-F238E27FC236}">
                <a16:creationId xmlns:a16="http://schemas.microsoft.com/office/drawing/2014/main" id="{428A11A3-9837-44E5-9846-78DB88C1C132}"/>
              </a:ext>
            </a:extLst>
          </p:cNvPr>
          <p:cNvPicPr>
            <a:picLocks noChangeAspect="1"/>
          </p:cNvPicPr>
          <p:nvPr/>
        </p:nvPicPr>
        <p:blipFill>
          <a:blip r:embed="rId10"/>
          <a:srcRect/>
          <a:stretch/>
        </p:blipFill>
        <p:spPr>
          <a:xfrm>
            <a:off x="7058268" y="3606223"/>
            <a:ext cx="1161443" cy="833747"/>
          </a:xfrm>
          <a:prstGeom prst="rect">
            <a:avLst/>
          </a:prstGeom>
        </p:spPr>
      </p:pic>
      <p:sp>
        <p:nvSpPr>
          <p:cNvPr id="34" name="Title 1">
            <a:extLst>
              <a:ext uri="{FF2B5EF4-FFF2-40B4-BE49-F238E27FC236}">
                <a16:creationId xmlns:a16="http://schemas.microsoft.com/office/drawing/2014/main" id="{8DCEF959-EE09-4B01-83EF-C94D3CFD13CF}"/>
              </a:ext>
            </a:extLst>
          </p:cNvPr>
          <p:cNvSpPr>
            <a:spLocks noGrp="1"/>
          </p:cNvSpPr>
          <p:nvPr>
            <p:ph type="title"/>
          </p:nvPr>
        </p:nvSpPr>
        <p:spPr>
          <a:xfrm rot="16200000">
            <a:off x="6547454" y="3102940"/>
            <a:ext cx="4319188" cy="652119"/>
          </a:xfrm>
        </p:spPr>
        <p:txBody>
          <a:bodyPr>
            <a:normAutofit/>
          </a:bodyPr>
          <a:lstStyle/>
          <a:p>
            <a:r>
              <a:rPr lang="en-GB" sz="3600" b="1" dirty="0">
                <a:latin typeface="Calibri" panose="020F0502020204030204" pitchFamily="34" charset="0"/>
                <a:cs typeface="Calibri" panose="020F0502020204030204" pitchFamily="34" charset="0"/>
              </a:rPr>
              <a:t>Hibernation -  Cards</a:t>
            </a:r>
          </a:p>
        </p:txBody>
      </p:sp>
    </p:spTree>
    <p:extLst>
      <p:ext uri="{BB962C8B-B14F-4D97-AF65-F5344CB8AC3E}">
        <p14:creationId xmlns:p14="http://schemas.microsoft.com/office/powerpoint/2010/main" val="54480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2">
            <a:extLst>
              <a:ext uri="{FF2B5EF4-FFF2-40B4-BE49-F238E27FC236}">
                <a16:creationId xmlns:a16="http://schemas.microsoft.com/office/drawing/2014/main" id="{9C7F3E1C-7FBC-4ED8-AC31-793860072E74}"/>
              </a:ext>
            </a:extLst>
          </p:cNvPr>
          <p:cNvGraphicFramePr>
            <a:graphicFrameLocks noGrp="1"/>
          </p:cNvGraphicFramePr>
          <p:nvPr/>
        </p:nvGraphicFramePr>
        <p:xfrm>
          <a:off x="4392629" y="3536618"/>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5</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seals</a:t>
                      </a:r>
                    </a:p>
                    <a:p>
                      <a:pPr marL="171450" indent="-171450" algn="l">
                        <a:buFont typeface="Arial" panose="020B0604020202020204" pitchFamily="34" charset="0"/>
                        <a:buChar char="•"/>
                      </a:pPr>
                      <a:r>
                        <a:rPr lang="en-GB" sz="900" dirty="0"/>
                        <a:t>live on the ice in the Artic</a:t>
                      </a:r>
                    </a:p>
                    <a:p>
                      <a:pPr marL="171450" indent="-171450" algn="l">
                        <a:buFont typeface="Arial" panose="020B0604020202020204" pitchFamily="34" charset="0"/>
                        <a:buChar char="•"/>
                      </a:pPr>
                      <a:r>
                        <a:rPr lang="en-GB" sz="900" dirty="0"/>
                        <a:t>do not hibernate</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25" name="Table 2">
            <a:extLst>
              <a:ext uri="{FF2B5EF4-FFF2-40B4-BE49-F238E27FC236}">
                <a16:creationId xmlns:a16="http://schemas.microsoft.com/office/drawing/2014/main" id="{A9673AAD-29EA-4FD8-8B1D-1011DAEE57AA}"/>
              </a:ext>
            </a:extLst>
          </p:cNvPr>
          <p:cNvGraphicFramePr>
            <a:graphicFrameLocks noGrp="1"/>
          </p:cNvGraphicFramePr>
          <p:nvPr/>
        </p:nvGraphicFramePr>
        <p:xfrm>
          <a:off x="291321" y="1022929"/>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4</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pollen and nectar</a:t>
                      </a:r>
                    </a:p>
                    <a:p>
                      <a:pPr marL="171450" indent="-171450" algn="l">
                        <a:buFont typeface="Arial" panose="020B0604020202020204" pitchFamily="34" charset="0"/>
                        <a:buChar char="•"/>
                      </a:pPr>
                      <a:r>
                        <a:rPr lang="en-GB" sz="900" dirty="0"/>
                        <a:t>hibernate in hives</a:t>
                      </a:r>
                    </a:p>
                    <a:p>
                      <a:pPr marL="171450" indent="-171450" algn="l">
                        <a:buFont typeface="Arial" panose="020B0604020202020204" pitchFamily="34" charset="0"/>
                        <a:buChar char="•"/>
                      </a:pPr>
                      <a:r>
                        <a:rPr lang="en-GB" sz="900" dirty="0"/>
                        <a:t>hibernate from December to March</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27" name="Table 2">
            <a:extLst>
              <a:ext uri="{FF2B5EF4-FFF2-40B4-BE49-F238E27FC236}">
                <a16:creationId xmlns:a16="http://schemas.microsoft.com/office/drawing/2014/main" id="{D52E6BF2-5DBC-47D0-A1F3-756A9189C7F3}"/>
              </a:ext>
            </a:extLst>
          </p:cNvPr>
          <p:cNvGraphicFramePr>
            <a:graphicFrameLocks noGrp="1"/>
          </p:cNvGraphicFramePr>
          <p:nvPr/>
        </p:nvGraphicFramePr>
        <p:xfrm>
          <a:off x="291320" y="3543466"/>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5</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5</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small plankton and krill</a:t>
                      </a:r>
                    </a:p>
                    <a:p>
                      <a:pPr marL="171450" indent="-171450" algn="l">
                        <a:buFont typeface="Arial" panose="020B0604020202020204" pitchFamily="34" charset="0"/>
                        <a:buChar char="•"/>
                      </a:pPr>
                      <a:r>
                        <a:rPr lang="en-GB" sz="900" dirty="0"/>
                        <a:t>live in the ocean</a:t>
                      </a:r>
                    </a:p>
                    <a:p>
                      <a:pPr marL="171450" indent="-171450" algn="l">
                        <a:buFont typeface="Arial" panose="020B0604020202020204" pitchFamily="34" charset="0"/>
                        <a:buChar char="•"/>
                      </a:pPr>
                      <a:r>
                        <a:rPr lang="en-GB" sz="900" dirty="0"/>
                        <a:t>do not hibernate</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28" name="Table 2">
            <a:extLst>
              <a:ext uri="{FF2B5EF4-FFF2-40B4-BE49-F238E27FC236}">
                <a16:creationId xmlns:a16="http://schemas.microsoft.com/office/drawing/2014/main" id="{5C8441FB-6A60-4903-A55C-ED110A617844}"/>
              </a:ext>
            </a:extLst>
          </p:cNvPr>
          <p:cNvGraphicFramePr>
            <a:graphicFrameLocks noGrp="1"/>
          </p:cNvGraphicFramePr>
          <p:nvPr/>
        </p:nvGraphicFramePr>
        <p:xfrm>
          <a:off x="2350907" y="1025396"/>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insects, such as aphids </a:t>
                      </a:r>
                    </a:p>
                    <a:p>
                      <a:pPr marL="171450" indent="-171450" algn="l">
                        <a:buFont typeface="Arial" panose="020B0604020202020204" pitchFamily="34" charset="0"/>
                        <a:buChar char="•"/>
                      </a:pPr>
                      <a:r>
                        <a:rPr lang="en-GB" sz="900" dirty="0"/>
                        <a:t>live on plants and vegetation</a:t>
                      </a:r>
                    </a:p>
                    <a:p>
                      <a:pPr marL="171450" indent="-171450" algn="l">
                        <a:buFont typeface="Arial" panose="020B0604020202020204" pitchFamily="34" charset="0"/>
                        <a:buChar char="•"/>
                      </a:pPr>
                      <a:r>
                        <a:rPr lang="en-GB" sz="900" dirty="0"/>
                        <a:t>hibernate from November to April</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29" name="Table 2">
            <a:extLst>
              <a:ext uri="{FF2B5EF4-FFF2-40B4-BE49-F238E27FC236}">
                <a16:creationId xmlns:a16="http://schemas.microsoft.com/office/drawing/2014/main" id="{14D0AD7E-CEF6-43EF-BDD9-515D4FBD61E3}"/>
              </a:ext>
            </a:extLst>
          </p:cNvPr>
          <p:cNvGraphicFramePr>
            <a:graphicFrameLocks noGrp="1"/>
          </p:cNvGraphicFramePr>
          <p:nvPr/>
        </p:nvGraphicFramePr>
        <p:xfrm>
          <a:off x="2341975" y="3536618"/>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krill</a:t>
                      </a:r>
                    </a:p>
                    <a:p>
                      <a:pPr marL="171450" indent="-171450" algn="l">
                        <a:buFont typeface="Arial" panose="020B0604020202020204" pitchFamily="34" charset="0"/>
                        <a:buChar char="•"/>
                      </a:pPr>
                      <a:r>
                        <a:rPr lang="en-GB" sz="900" dirty="0"/>
                        <a:t>live on the ice in Antarctica</a:t>
                      </a:r>
                    </a:p>
                    <a:p>
                      <a:pPr marL="171450" indent="-171450" algn="l">
                        <a:buFont typeface="Arial" panose="020B0604020202020204" pitchFamily="34" charset="0"/>
                        <a:buChar char="•"/>
                      </a:pPr>
                      <a:r>
                        <a:rPr lang="en-GB" sz="900" dirty="0"/>
                        <a:t>do not hibernate</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30" name="Table 2">
            <a:extLst>
              <a:ext uri="{FF2B5EF4-FFF2-40B4-BE49-F238E27FC236}">
                <a16:creationId xmlns:a16="http://schemas.microsoft.com/office/drawing/2014/main" id="{8F5F9AE3-A54C-4D67-965D-3FE71BF5EB6D}"/>
              </a:ext>
            </a:extLst>
          </p:cNvPr>
          <p:cNvGraphicFramePr>
            <a:graphicFrameLocks noGrp="1"/>
          </p:cNvGraphicFramePr>
          <p:nvPr/>
        </p:nvGraphicFramePr>
        <p:xfrm>
          <a:off x="4385894" y="1025397"/>
          <a:ext cx="1857089" cy="2470216"/>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68225">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228314">
                <a:tc>
                  <a:txBody>
                    <a:bodyPr/>
                    <a:lstStyle/>
                    <a:p>
                      <a:pPr algn="l">
                        <a:tabLst>
                          <a:tab pos="1706563" algn="l"/>
                        </a:tabLst>
                      </a:pPr>
                      <a:r>
                        <a:rPr lang="en-GB" sz="900" dirty="0"/>
                        <a:t>Size</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2450352615"/>
                  </a:ext>
                </a:extLst>
              </a:tr>
              <a:tr h="228314">
                <a:tc>
                  <a:txBody>
                    <a:bodyPr/>
                    <a:lstStyle/>
                    <a:p>
                      <a:r>
                        <a:rPr lang="en-GB" sz="900" dirty="0"/>
                        <a:t>Amount of food eaten</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3250489090"/>
                  </a:ext>
                </a:extLst>
              </a:tr>
              <a:tr h="278897">
                <a:tc>
                  <a:txBody>
                    <a:bodyPr/>
                    <a:lstStyle/>
                    <a:p>
                      <a:r>
                        <a:rPr lang="en-GB" sz="900" dirty="0"/>
                        <a:t>Time hibernating</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327291220"/>
                  </a:ext>
                </a:extLst>
              </a:tr>
              <a:tr h="758038">
                <a:tc gridSpan="2">
                  <a:txBody>
                    <a:bodyPr/>
                    <a:lstStyle/>
                    <a:p>
                      <a:pPr marL="171450" indent="-171450" algn="l">
                        <a:buFont typeface="Arial" panose="020B0604020202020204" pitchFamily="34" charset="0"/>
                        <a:buChar char="•"/>
                      </a:pPr>
                      <a:r>
                        <a:rPr lang="en-GB" sz="900" dirty="0"/>
                        <a:t>eat nectar and flowers</a:t>
                      </a:r>
                    </a:p>
                    <a:p>
                      <a:pPr marL="171450" indent="-171450" algn="l">
                        <a:buFont typeface="Arial" panose="020B0604020202020204" pitchFamily="34" charset="0"/>
                        <a:buChar char="•"/>
                      </a:pPr>
                      <a:r>
                        <a:rPr lang="en-GB" sz="900" dirty="0"/>
                        <a:t>hibernate as a caterpillar in vegetation</a:t>
                      </a:r>
                    </a:p>
                    <a:p>
                      <a:pPr marL="171450" indent="-171450" algn="l">
                        <a:buFont typeface="Arial" panose="020B0604020202020204" pitchFamily="34" charset="0"/>
                        <a:buChar char="•"/>
                      </a:pPr>
                      <a:r>
                        <a:rPr lang="en-GB" sz="900" dirty="0"/>
                        <a:t>hibernate from December to March</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32" name="Table 2">
            <a:extLst>
              <a:ext uri="{FF2B5EF4-FFF2-40B4-BE49-F238E27FC236}">
                <a16:creationId xmlns:a16="http://schemas.microsoft.com/office/drawing/2014/main" id="{C0E74631-C5F4-4FDD-9E43-0AE6D9A4ACF4}"/>
              </a:ext>
            </a:extLst>
          </p:cNvPr>
          <p:cNvGraphicFramePr>
            <a:graphicFrameLocks noGrp="1"/>
          </p:cNvGraphicFramePr>
          <p:nvPr/>
        </p:nvGraphicFramePr>
        <p:xfrm>
          <a:off x="6437503" y="1015820"/>
          <a:ext cx="1857089" cy="2485972"/>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0457">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227970">
                <a:tc>
                  <a:txBody>
                    <a:bodyPr/>
                    <a:lstStyle/>
                    <a:p>
                      <a:pPr algn="l">
                        <a:tabLst>
                          <a:tab pos="1706563" algn="l"/>
                        </a:tabLst>
                      </a:pPr>
                      <a:r>
                        <a:rPr lang="en-GB" sz="900" dirty="0"/>
                        <a:t>Size</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2450352615"/>
                  </a:ext>
                </a:extLst>
              </a:tr>
              <a:tr h="227970">
                <a:tc>
                  <a:txBody>
                    <a:bodyPr/>
                    <a:lstStyle/>
                    <a:p>
                      <a:r>
                        <a:rPr lang="en-GB" sz="900" dirty="0"/>
                        <a:t>Amount of food eaten</a:t>
                      </a:r>
                    </a:p>
                  </a:txBody>
                  <a:tcPr marL="77498" marR="77498" marT="38749" marB="38749"/>
                </a:tc>
                <a:tc>
                  <a:txBody>
                    <a:bodyPr/>
                    <a:lstStyle/>
                    <a:p>
                      <a:pPr algn="ctr"/>
                      <a:r>
                        <a:rPr lang="en-GB" sz="1000" b="1" dirty="0"/>
                        <a:t>2</a:t>
                      </a:r>
                    </a:p>
                  </a:txBody>
                  <a:tcPr marL="77498" marR="77498" marT="38749" marB="38749"/>
                </a:tc>
                <a:extLst>
                  <a:ext uri="{0D108BD9-81ED-4DB2-BD59-A6C34878D82A}">
                    <a16:rowId xmlns:a16="http://schemas.microsoft.com/office/drawing/2014/main" val="3250489090"/>
                  </a:ext>
                </a:extLst>
              </a:tr>
              <a:tr h="282421">
                <a:tc>
                  <a:txBody>
                    <a:bodyPr/>
                    <a:lstStyle/>
                    <a:p>
                      <a:r>
                        <a:rPr lang="en-GB" sz="900" dirty="0"/>
                        <a:t>Time hibernating</a:t>
                      </a:r>
                    </a:p>
                  </a:txBody>
                  <a:tcPr marL="77498" marR="77498" marT="38749" marB="38749"/>
                </a:tc>
                <a:tc>
                  <a:txBody>
                    <a:bodyPr/>
                    <a:lstStyle/>
                    <a:p>
                      <a:pPr algn="ctr"/>
                      <a:r>
                        <a:rPr lang="en-GB" sz="1000" b="1" dirty="0"/>
                        <a:t>1</a:t>
                      </a:r>
                    </a:p>
                  </a:txBody>
                  <a:tcPr marL="77498" marR="77498" marT="38749" marB="38749"/>
                </a:tc>
                <a:extLst>
                  <a:ext uri="{0D108BD9-81ED-4DB2-BD59-A6C34878D82A}">
                    <a16:rowId xmlns:a16="http://schemas.microsoft.com/office/drawing/2014/main" val="327291220"/>
                  </a:ext>
                </a:extLst>
              </a:tr>
              <a:tr h="756895">
                <a:tc gridSpan="2">
                  <a:txBody>
                    <a:bodyPr/>
                    <a:lstStyle/>
                    <a:p>
                      <a:pPr marL="171450" indent="-171450" algn="l">
                        <a:buFont typeface="Arial" panose="020B0604020202020204" pitchFamily="34" charset="0"/>
                        <a:buChar char="•"/>
                      </a:pPr>
                      <a:r>
                        <a:rPr lang="en-GB" sz="900" dirty="0"/>
                        <a:t>eat insects, slugs and worms</a:t>
                      </a:r>
                    </a:p>
                    <a:p>
                      <a:pPr marL="171450" indent="-171450" algn="l">
                        <a:buFont typeface="Arial" panose="020B0604020202020204" pitchFamily="34" charset="0"/>
                        <a:buChar char="•"/>
                      </a:pPr>
                      <a:r>
                        <a:rPr lang="en-GB" sz="900" dirty="0"/>
                        <a:t>live in the mud in ponds during winter</a:t>
                      </a:r>
                    </a:p>
                    <a:p>
                      <a:pPr marL="171450" indent="-171450" algn="l">
                        <a:buFont typeface="Arial" panose="020B0604020202020204" pitchFamily="34" charset="0"/>
                        <a:buChar char="•"/>
                      </a:pPr>
                      <a:r>
                        <a:rPr lang="en-GB" sz="900" dirty="0"/>
                        <a:t>hibernates from February to March</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graphicFrame>
        <p:nvGraphicFramePr>
          <p:cNvPr id="33" name="Table 2">
            <a:extLst>
              <a:ext uri="{FF2B5EF4-FFF2-40B4-BE49-F238E27FC236}">
                <a16:creationId xmlns:a16="http://schemas.microsoft.com/office/drawing/2014/main" id="{AA65BAF6-ADBE-42AD-B447-41A3023DCBFE}"/>
              </a:ext>
            </a:extLst>
          </p:cNvPr>
          <p:cNvGraphicFramePr>
            <a:graphicFrameLocks noGrp="1"/>
          </p:cNvGraphicFramePr>
          <p:nvPr/>
        </p:nvGraphicFramePr>
        <p:xfrm>
          <a:off x="6443282" y="3539229"/>
          <a:ext cx="1857089" cy="2465663"/>
        </p:xfrm>
        <a:graphic>
          <a:graphicData uri="http://schemas.openxmlformats.org/drawingml/2006/table">
            <a:tbl>
              <a:tblPr firstRow="1" bandRow="1">
                <a:tableStyleId>{5940675A-B579-460E-94D1-54222C63F5DA}</a:tableStyleId>
              </a:tblPr>
              <a:tblGrid>
                <a:gridCol w="1386857">
                  <a:extLst>
                    <a:ext uri="{9D8B030D-6E8A-4147-A177-3AD203B41FA5}">
                      <a16:colId xmlns:a16="http://schemas.microsoft.com/office/drawing/2014/main" val="2700552012"/>
                    </a:ext>
                  </a:extLst>
                </a:gridCol>
                <a:gridCol w="470232">
                  <a:extLst>
                    <a:ext uri="{9D8B030D-6E8A-4147-A177-3AD203B41FA5}">
                      <a16:colId xmlns:a16="http://schemas.microsoft.com/office/drawing/2014/main" val="3528671261"/>
                    </a:ext>
                  </a:extLst>
                </a:gridCol>
              </a:tblGrid>
              <a:tr h="988751">
                <a:tc gridSpan="2">
                  <a:txBody>
                    <a:bodyPr/>
                    <a:lstStyle/>
                    <a:p>
                      <a:endParaRPr lang="en-GB" sz="1400" dirty="0"/>
                    </a:p>
                  </a:txBody>
                  <a:tcPr marL="77498" marR="77498" marT="38749" marB="38749"/>
                </a:tc>
                <a:tc hMerge="1">
                  <a:txBody>
                    <a:bodyPr/>
                    <a:lstStyle/>
                    <a:p>
                      <a:endParaRPr lang="en-GB" dirty="0"/>
                    </a:p>
                  </a:txBody>
                  <a:tcPr/>
                </a:tc>
                <a:extLst>
                  <a:ext uri="{0D108BD9-81ED-4DB2-BD59-A6C34878D82A}">
                    <a16:rowId xmlns:a16="http://schemas.microsoft.com/office/drawing/2014/main" val="185274864"/>
                  </a:ext>
                </a:extLst>
              </a:tr>
              <a:tr h="193766">
                <a:tc>
                  <a:txBody>
                    <a:bodyPr/>
                    <a:lstStyle/>
                    <a:p>
                      <a:pPr algn="l">
                        <a:tabLst>
                          <a:tab pos="1706563" algn="l"/>
                        </a:tabLst>
                      </a:pPr>
                      <a:r>
                        <a:rPr lang="en-GB" sz="900" dirty="0"/>
                        <a:t>Size</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2450352615"/>
                  </a:ext>
                </a:extLst>
              </a:tr>
              <a:tr h="193766">
                <a:tc>
                  <a:txBody>
                    <a:bodyPr/>
                    <a:lstStyle/>
                    <a:p>
                      <a:r>
                        <a:rPr lang="en-GB" sz="900" dirty="0"/>
                        <a:t>Amount of food eaten</a:t>
                      </a:r>
                    </a:p>
                  </a:txBody>
                  <a:tcPr marL="77498" marR="77498" marT="38749" marB="38749"/>
                </a:tc>
                <a:tc>
                  <a:txBody>
                    <a:bodyPr/>
                    <a:lstStyle/>
                    <a:p>
                      <a:pPr algn="ctr"/>
                      <a:r>
                        <a:rPr lang="en-GB" sz="1000" b="1" dirty="0"/>
                        <a:t>3</a:t>
                      </a:r>
                    </a:p>
                  </a:txBody>
                  <a:tcPr marL="77498" marR="77498" marT="38749" marB="38749"/>
                </a:tc>
                <a:extLst>
                  <a:ext uri="{0D108BD9-81ED-4DB2-BD59-A6C34878D82A}">
                    <a16:rowId xmlns:a16="http://schemas.microsoft.com/office/drawing/2014/main" val="3250489090"/>
                  </a:ext>
                </a:extLst>
              </a:tr>
              <a:tr h="284810">
                <a:tc>
                  <a:txBody>
                    <a:bodyPr/>
                    <a:lstStyle/>
                    <a:p>
                      <a:r>
                        <a:rPr lang="en-GB" sz="900" dirty="0"/>
                        <a:t>Time hibernating</a:t>
                      </a:r>
                    </a:p>
                  </a:txBody>
                  <a:tcPr marL="77498" marR="77498" marT="38749" marB="38749"/>
                </a:tc>
                <a:tc>
                  <a:txBody>
                    <a:bodyPr/>
                    <a:lstStyle/>
                    <a:p>
                      <a:pPr algn="ctr"/>
                      <a:r>
                        <a:rPr lang="en-GB" sz="1000" b="1" dirty="0"/>
                        <a:t>0</a:t>
                      </a:r>
                    </a:p>
                  </a:txBody>
                  <a:tcPr marL="77498" marR="77498" marT="38749" marB="38749"/>
                </a:tc>
                <a:extLst>
                  <a:ext uri="{0D108BD9-81ED-4DB2-BD59-A6C34878D82A}">
                    <a16:rowId xmlns:a16="http://schemas.microsoft.com/office/drawing/2014/main" val="327291220"/>
                  </a:ext>
                </a:extLst>
              </a:tr>
              <a:tr h="732306">
                <a:tc gridSpan="2">
                  <a:txBody>
                    <a:bodyPr/>
                    <a:lstStyle/>
                    <a:p>
                      <a:pPr marL="171450" indent="-171450" algn="l">
                        <a:buFont typeface="Arial" panose="020B0604020202020204" pitchFamily="34" charset="0"/>
                        <a:buChar char="•"/>
                      </a:pPr>
                      <a:r>
                        <a:rPr lang="en-GB" sz="900" dirty="0"/>
                        <a:t>eat fish</a:t>
                      </a:r>
                    </a:p>
                    <a:p>
                      <a:pPr marL="171450" indent="-171450" algn="l">
                        <a:buFont typeface="Arial" panose="020B0604020202020204" pitchFamily="34" charset="0"/>
                        <a:buChar char="•"/>
                      </a:pPr>
                      <a:r>
                        <a:rPr lang="en-GB" sz="900" dirty="0"/>
                        <a:t>live on the coast in Antarctica</a:t>
                      </a:r>
                    </a:p>
                    <a:p>
                      <a:pPr marL="171450" indent="-171450" algn="l">
                        <a:buFont typeface="Arial" panose="020B0604020202020204" pitchFamily="34" charset="0"/>
                        <a:buChar char="•"/>
                      </a:pPr>
                      <a:r>
                        <a:rPr lang="en-GB" sz="900" dirty="0"/>
                        <a:t>do not hibernate </a:t>
                      </a:r>
                    </a:p>
                  </a:txBody>
                  <a:tcPr marL="77498" marR="77498" marT="38749" marB="38749"/>
                </a:tc>
                <a:tc hMerge="1">
                  <a:txBody>
                    <a:bodyPr/>
                    <a:lstStyle/>
                    <a:p>
                      <a:endParaRPr lang="en-GB" dirty="0"/>
                    </a:p>
                  </a:txBody>
                  <a:tcPr/>
                </a:tc>
                <a:extLst>
                  <a:ext uri="{0D108BD9-81ED-4DB2-BD59-A6C34878D82A}">
                    <a16:rowId xmlns:a16="http://schemas.microsoft.com/office/drawing/2014/main" val="3282387896"/>
                  </a:ext>
                </a:extLst>
              </a:tr>
            </a:tbl>
          </a:graphicData>
        </a:graphic>
      </p:graphicFrame>
      <p:sp>
        <p:nvSpPr>
          <p:cNvPr id="36" name="TextBox 35">
            <a:extLst>
              <a:ext uri="{FF2B5EF4-FFF2-40B4-BE49-F238E27FC236}">
                <a16:creationId xmlns:a16="http://schemas.microsoft.com/office/drawing/2014/main" id="{7A38C2F1-2D51-46B1-BA7B-8287F9DB3910}"/>
              </a:ext>
            </a:extLst>
          </p:cNvPr>
          <p:cNvSpPr txBox="1"/>
          <p:nvPr/>
        </p:nvSpPr>
        <p:spPr>
          <a:xfrm>
            <a:off x="228129" y="999047"/>
            <a:ext cx="1447026" cy="338554"/>
          </a:xfrm>
          <a:prstGeom prst="rect">
            <a:avLst/>
          </a:prstGeom>
          <a:noFill/>
        </p:spPr>
        <p:txBody>
          <a:bodyPr wrap="square" rtlCol="0">
            <a:spAutoFit/>
          </a:bodyPr>
          <a:lstStyle/>
          <a:p>
            <a:r>
              <a:rPr lang="en-GB" sz="1600" b="1" dirty="0"/>
              <a:t>Bumblebees</a:t>
            </a:r>
          </a:p>
        </p:txBody>
      </p:sp>
      <p:pic>
        <p:nvPicPr>
          <p:cNvPr id="37" name="Picture 36" descr="A picture containing text&#10;&#10;Description automatically generated">
            <a:extLst>
              <a:ext uri="{FF2B5EF4-FFF2-40B4-BE49-F238E27FC236}">
                <a16:creationId xmlns:a16="http://schemas.microsoft.com/office/drawing/2014/main" id="{50976A64-9672-4ABE-AAB2-DD6920A89106}"/>
              </a:ext>
            </a:extLst>
          </p:cNvPr>
          <p:cNvPicPr>
            <a:picLocks noChangeAspect="1"/>
          </p:cNvPicPr>
          <p:nvPr/>
        </p:nvPicPr>
        <p:blipFill>
          <a:blip r:embed="rId3"/>
          <a:stretch>
            <a:fillRect/>
          </a:stretch>
        </p:blipFill>
        <p:spPr>
          <a:xfrm>
            <a:off x="843628" y="1275351"/>
            <a:ext cx="831527" cy="640535"/>
          </a:xfrm>
          <a:prstGeom prst="rect">
            <a:avLst/>
          </a:prstGeom>
        </p:spPr>
      </p:pic>
      <p:sp>
        <p:nvSpPr>
          <p:cNvPr id="38" name="TextBox 37">
            <a:extLst>
              <a:ext uri="{FF2B5EF4-FFF2-40B4-BE49-F238E27FC236}">
                <a16:creationId xmlns:a16="http://schemas.microsoft.com/office/drawing/2014/main" id="{4612FF6B-06A5-4517-9BFF-FEF7A34E269F}"/>
              </a:ext>
            </a:extLst>
          </p:cNvPr>
          <p:cNvSpPr txBox="1"/>
          <p:nvPr/>
        </p:nvSpPr>
        <p:spPr>
          <a:xfrm>
            <a:off x="2341974" y="1036306"/>
            <a:ext cx="1514612" cy="338554"/>
          </a:xfrm>
          <a:prstGeom prst="rect">
            <a:avLst/>
          </a:prstGeom>
          <a:noFill/>
        </p:spPr>
        <p:txBody>
          <a:bodyPr wrap="square" rtlCol="0">
            <a:spAutoFit/>
          </a:bodyPr>
          <a:lstStyle/>
          <a:p>
            <a:r>
              <a:rPr lang="en-GB" sz="1600" b="1" dirty="0"/>
              <a:t>Ladybirds</a:t>
            </a:r>
          </a:p>
        </p:txBody>
      </p:sp>
      <p:pic>
        <p:nvPicPr>
          <p:cNvPr id="39" name="Picture 38">
            <a:extLst>
              <a:ext uri="{FF2B5EF4-FFF2-40B4-BE49-F238E27FC236}">
                <a16:creationId xmlns:a16="http://schemas.microsoft.com/office/drawing/2014/main" id="{E7D1C2E4-88DC-477F-BA48-F61CF051DEBE}"/>
              </a:ext>
            </a:extLst>
          </p:cNvPr>
          <p:cNvPicPr>
            <a:picLocks noChangeAspect="1"/>
          </p:cNvPicPr>
          <p:nvPr/>
        </p:nvPicPr>
        <p:blipFill>
          <a:blip r:embed="rId4"/>
          <a:stretch>
            <a:fillRect/>
          </a:stretch>
        </p:blipFill>
        <p:spPr>
          <a:xfrm>
            <a:off x="2778379" y="1271400"/>
            <a:ext cx="1078207" cy="761484"/>
          </a:xfrm>
          <a:prstGeom prst="rect">
            <a:avLst/>
          </a:prstGeom>
        </p:spPr>
      </p:pic>
      <p:sp>
        <p:nvSpPr>
          <p:cNvPr id="40" name="TextBox 39">
            <a:extLst>
              <a:ext uri="{FF2B5EF4-FFF2-40B4-BE49-F238E27FC236}">
                <a16:creationId xmlns:a16="http://schemas.microsoft.com/office/drawing/2014/main" id="{55719783-FE0D-4C43-A2C7-1881C6597EED}"/>
              </a:ext>
            </a:extLst>
          </p:cNvPr>
          <p:cNvSpPr txBox="1"/>
          <p:nvPr/>
        </p:nvSpPr>
        <p:spPr>
          <a:xfrm>
            <a:off x="4377917" y="1018320"/>
            <a:ext cx="1134039" cy="338554"/>
          </a:xfrm>
          <a:prstGeom prst="rect">
            <a:avLst/>
          </a:prstGeom>
          <a:noFill/>
        </p:spPr>
        <p:txBody>
          <a:bodyPr wrap="square" rtlCol="0">
            <a:spAutoFit/>
          </a:bodyPr>
          <a:lstStyle/>
          <a:p>
            <a:r>
              <a:rPr lang="en-GB" sz="1600" b="1" dirty="0"/>
              <a:t>Moth</a:t>
            </a:r>
          </a:p>
        </p:txBody>
      </p:sp>
      <p:pic>
        <p:nvPicPr>
          <p:cNvPr id="41" name="Picture 40">
            <a:extLst>
              <a:ext uri="{FF2B5EF4-FFF2-40B4-BE49-F238E27FC236}">
                <a16:creationId xmlns:a16="http://schemas.microsoft.com/office/drawing/2014/main" id="{3541AD3E-5B54-4160-9A61-A5BFE00E0C2A}"/>
              </a:ext>
            </a:extLst>
          </p:cNvPr>
          <p:cNvPicPr>
            <a:picLocks noChangeAspect="1"/>
          </p:cNvPicPr>
          <p:nvPr/>
        </p:nvPicPr>
        <p:blipFill>
          <a:blip r:embed="rId5"/>
          <a:stretch>
            <a:fillRect/>
          </a:stretch>
        </p:blipFill>
        <p:spPr>
          <a:xfrm>
            <a:off x="4792053" y="1330197"/>
            <a:ext cx="1158079" cy="600753"/>
          </a:xfrm>
          <a:prstGeom prst="rect">
            <a:avLst/>
          </a:prstGeom>
        </p:spPr>
      </p:pic>
      <p:sp>
        <p:nvSpPr>
          <p:cNvPr id="42" name="TextBox 41">
            <a:extLst>
              <a:ext uri="{FF2B5EF4-FFF2-40B4-BE49-F238E27FC236}">
                <a16:creationId xmlns:a16="http://schemas.microsoft.com/office/drawing/2014/main" id="{89D8065F-F5CE-4E21-AFDC-71E4AB26995D}"/>
              </a:ext>
            </a:extLst>
          </p:cNvPr>
          <p:cNvSpPr txBox="1"/>
          <p:nvPr/>
        </p:nvSpPr>
        <p:spPr>
          <a:xfrm>
            <a:off x="6423387" y="1010755"/>
            <a:ext cx="936977" cy="338554"/>
          </a:xfrm>
          <a:prstGeom prst="rect">
            <a:avLst/>
          </a:prstGeom>
          <a:noFill/>
        </p:spPr>
        <p:txBody>
          <a:bodyPr wrap="square" rtlCol="0">
            <a:spAutoFit/>
          </a:bodyPr>
          <a:lstStyle/>
          <a:p>
            <a:r>
              <a:rPr lang="en-GB" sz="1600" b="1" dirty="0"/>
              <a:t>Frog</a:t>
            </a:r>
          </a:p>
        </p:txBody>
      </p:sp>
      <p:pic>
        <p:nvPicPr>
          <p:cNvPr id="43" name="Picture 42" descr="A close-up of a shark&#10;&#10;Description automatically generated with medium confidence">
            <a:extLst>
              <a:ext uri="{FF2B5EF4-FFF2-40B4-BE49-F238E27FC236}">
                <a16:creationId xmlns:a16="http://schemas.microsoft.com/office/drawing/2014/main" id="{C2907764-1705-470A-8A8A-010D9B882A08}"/>
              </a:ext>
            </a:extLst>
          </p:cNvPr>
          <p:cNvPicPr>
            <a:picLocks noChangeAspect="1"/>
          </p:cNvPicPr>
          <p:nvPr/>
        </p:nvPicPr>
        <p:blipFill>
          <a:blip r:embed="rId6"/>
          <a:stretch>
            <a:fillRect/>
          </a:stretch>
        </p:blipFill>
        <p:spPr>
          <a:xfrm>
            <a:off x="6978362" y="1275351"/>
            <a:ext cx="1020529" cy="617898"/>
          </a:xfrm>
          <a:prstGeom prst="rect">
            <a:avLst/>
          </a:prstGeom>
        </p:spPr>
      </p:pic>
      <p:sp>
        <p:nvSpPr>
          <p:cNvPr id="44" name="TextBox 43">
            <a:extLst>
              <a:ext uri="{FF2B5EF4-FFF2-40B4-BE49-F238E27FC236}">
                <a16:creationId xmlns:a16="http://schemas.microsoft.com/office/drawing/2014/main" id="{9111562C-A07F-4AA3-B08F-7D4CE078D021}"/>
              </a:ext>
            </a:extLst>
          </p:cNvPr>
          <p:cNvSpPr txBox="1"/>
          <p:nvPr/>
        </p:nvSpPr>
        <p:spPr>
          <a:xfrm>
            <a:off x="291321" y="3512474"/>
            <a:ext cx="936588" cy="338554"/>
          </a:xfrm>
          <a:prstGeom prst="rect">
            <a:avLst/>
          </a:prstGeom>
          <a:noFill/>
        </p:spPr>
        <p:txBody>
          <a:bodyPr wrap="square" rtlCol="0">
            <a:spAutoFit/>
          </a:bodyPr>
          <a:lstStyle/>
          <a:p>
            <a:r>
              <a:rPr lang="en-GB" sz="1600" b="1" dirty="0"/>
              <a:t>Whale</a:t>
            </a:r>
          </a:p>
        </p:txBody>
      </p:sp>
      <p:sp>
        <p:nvSpPr>
          <p:cNvPr id="45" name="TextBox 44">
            <a:extLst>
              <a:ext uri="{FF2B5EF4-FFF2-40B4-BE49-F238E27FC236}">
                <a16:creationId xmlns:a16="http://schemas.microsoft.com/office/drawing/2014/main" id="{54930474-40E9-4615-B7C4-BAC6112B817E}"/>
              </a:ext>
            </a:extLst>
          </p:cNvPr>
          <p:cNvSpPr txBox="1"/>
          <p:nvPr/>
        </p:nvSpPr>
        <p:spPr>
          <a:xfrm>
            <a:off x="2327079" y="3487184"/>
            <a:ext cx="1447026" cy="338554"/>
          </a:xfrm>
          <a:prstGeom prst="rect">
            <a:avLst/>
          </a:prstGeom>
          <a:noFill/>
        </p:spPr>
        <p:txBody>
          <a:bodyPr wrap="square" rtlCol="0">
            <a:spAutoFit/>
          </a:bodyPr>
          <a:lstStyle/>
          <a:p>
            <a:r>
              <a:rPr lang="en-GB" sz="1600" b="1" dirty="0"/>
              <a:t>Penguin</a:t>
            </a:r>
          </a:p>
        </p:txBody>
      </p:sp>
      <p:sp>
        <p:nvSpPr>
          <p:cNvPr id="46" name="TextBox 45">
            <a:extLst>
              <a:ext uri="{FF2B5EF4-FFF2-40B4-BE49-F238E27FC236}">
                <a16:creationId xmlns:a16="http://schemas.microsoft.com/office/drawing/2014/main" id="{27513BCF-FFE8-4FFA-941A-C34F87CB9C17}"/>
              </a:ext>
            </a:extLst>
          </p:cNvPr>
          <p:cNvSpPr txBox="1"/>
          <p:nvPr/>
        </p:nvSpPr>
        <p:spPr>
          <a:xfrm>
            <a:off x="4404448" y="3512474"/>
            <a:ext cx="1447026" cy="338554"/>
          </a:xfrm>
          <a:prstGeom prst="rect">
            <a:avLst/>
          </a:prstGeom>
          <a:noFill/>
        </p:spPr>
        <p:txBody>
          <a:bodyPr wrap="square" rtlCol="0">
            <a:spAutoFit/>
          </a:bodyPr>
          <a:lstStyle/>
          <a:p>
            <a:r>
              <a:rPr lang="en-GB" sz="1600" b="1" dirty="0"/>
              <a:t>Polar Bear</a:t>
            </a:r>
          </a:p>
        </p:txBody>
      </p:sp>
      <p:sp>
        <p:nvSpPr>
          <p:cNvPr id="47" name="TextBox 46">
            <a:extLst>
              <a:ext uri="{FF2B5EF4-FFF2-40B4-BE49-F238E27FC236}">
                <a16:creationId xmlns:a16="http://schemas.microsoft.com/office/drawing/2014/main" id="{90D30019-80CC-43B3-8CF9-55D92823B83D}"/>
              </a:ext>
            </a:extLst>
          </p:cNvPr>
          <p:cNvSpPr txBox="1"/>
          <p:nvPr/>
        </p:nvSpPr>
        <p:spPr>
          <a:xfrm>
            <a:off x="6419640" y="3503015"/>
            <a:ext cx="1447026" cy="338554"/>
          </a:xfrm>
          <a:prstGeom prst="rect">
            <a:avLst/>
          </a:prstGeom>
          <a:noFill/>
        </p:spPr>
        <p:txBody>
          <a:bodyPr wrap="square" rtlCol="0">
            <a:spAutoFit/>
          </a:bodyPr>
          <a:lstStyle/>
          <a:p>
            <a:r>
              <a:rPr lang="en-GB" sz="1600" b="1" dirty="0"/>
              <a:t>Albatross</a:t>
            </a:r>
          </a:p>
        </p:txBody>
      </p:sp>
      <p:pic>
        <p:nvPicPr>
          <p:cNvPr id="3" name="Picture 2" descr="Logo&#10;&#10;Description automatically generated">
            <a:extLst>
              <a:ext uri="{FF2B5EF4-FFF2-40B4-BE49-F238E27FC236}">
                <a16:creationId xmlns:a16="http://schemas.microsoft.com/office/drawing/2014/main" id="{4A42ECD1-4C15-4E9A-BD69-F59EE3142914}"/>
              </a:ext>
            </a:extLst>
          </p:cNvPr>
          <p:cNvPicPr>
            <a:picLocks noChangeAspect="1"/>
          </p:cNvPicPr>
          <p:nvPr/>
        </p:nvPicPr>
        <p:blipFill>
          <a:blip r:embed="rId7"/>
          <a:stretch>
            <a:fillRect/>
          </a:stretch>
        </p:blipFill>
        <p:spPr>
          <a:xfrm flipH="1">
            <a:off x="724441" y="3612919"/>
            <a:ext cx="1239704" cy="888437"/>
          </a:xfrm>
          <a:prstGeom prst="rect">
            <a:avLst/>
          </a:prstGeom>
        </p:spPr>
      </p:pic>
      <p:pic>
        <p:nvPicPr>
          <p:cNvPr id="5" name="Picture 4" descr="A picture containing vector graphics, silhouette&#10;&#10;Description automatically generated">
            <a:extLst>
              <a:ext uri="{FF2B5EF4-FFF2-40B4-BE49-F238E27FC236}">
                <a16:creationId xmlns:a16="http://schemas.microsoft.com/office/drawing/2014/main" id="{7DC73DCF-2D7E-40FF-AAD3-8A4DFB0C9A32}"/>
              </a:ext>
            </a:extLst>
          </p:cNvPr>
          <p:cNvPicPr>
            <a:picLocks noChangeAspect="1"/>
          </p:cNvPicPr>
          <p:nvPr/>
        </p:nvPicPr>
        <p:blipFill>
          <a:blip r:embed="rId8"/>
          <a:stretch>
            <a:fillRect/>
          </a:stretch>
        </p:blipFill>
        <p:spPr>
          <a:xfrm>
            <a:off x="3099280" y="3605291"/>
            <a:ext cx="654332" cy="856386"/>
          </a:xfrm>
          <a:prstGeom prst="rect">
            <a:avLst/>
          </a:prstGeom>
        </p:spPr>
      </p:pic>
      <p:pic>
        <p:nvPicPr>
          <p:cNvPr id="7" name="Picture 6" descr="A crescent moon in the sky&#10;&#10;Description automatically generated with low confidence">
            <a:extLst>
              <a:ext uri="{FF2B5EF4-FFF2-40B4-BE49-F238E27FC236}">
                <a16:creationId xmlns:a16="http://schemas.microsoft.com/office/drawing/2014/main" id="{E97F8420-D4CE-4329-A6E7-FDDBFF720717}"/>
              </a:ext>
            </a:extLst>
          </p:cNvPr>
          <p:cNvPicPr>
            <a:picLocks noChangeAspect="1"/>
          </p:cNvPicPr>
          <p:nvPr/>
        </p:nvPicPr>
        <p:blipFill>
          <a:blip r:embed="rId9"/>
          <a:stretch>
            <a:fillRect/>
          </a:stretch>
        </p:blipFill>
        <p:spPr>
          <a:xfrm>
            <a:off x="5076183" y="3703909"/>
            <a:ext cx="980675" cy="796798"/>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3BF15F46-529C-42F9-AE2C-F83AFEE8D7B2}"/>
              </a:ext>
            </a:extLst>
          </p:cNvPr>
          <p:cNvPicPr>
            <a:picLocks noChangeAspect="1"/>
          </p:cNvPicPr>
          <p:nvPr/>
        </p:nvPicPr>
        <p:blipFill>
          <a:blip r:embed="rId10"/>
          <a:stretch>
            <a:fillRect/>
          </a:stretch>
        </p:blipFill>
        <p:spPr>
          <a:xfrm rot="20554268">
            <a:off x="6846015" y="3640734"/>
            <a:ext cx="1143316" cy="959314"/>
          </a:xfrm>
          <a:prstGeom prst="rect">
            <a:avLst/>
          </a:prstGeom>
        </p:spPr>
      </p:pic>
      <p:sp>
        <p:nvSpPr>
          <p:cNvPr id="26" name="Title 1">
            <a:extLst>
              <a:ext uri="{FF2B5EF4-FFF2-40B4-BE49-F238E27FC236}">
                <a16:creationId xmlns:a16="http://schemas.microsoft.com/office/drawing/2014/main" id="{14B55CBD-1DBC-446E-8CB8-AF17F9DBE342}"/>
              </a:ext>
            </a:extLst>
          </p:cNvPr>
          <p:cNvSpPr>
            <a:spLocks noGrp="1"/>
          </p:cNvSpPr>
          <p:nvPr>
            <p:ph type="title"/>
          </p:nvPr>
        </p:nvSpPr>
        <p:spPr>
          <a:xfrm rot="16200000">
            <a:off x="6663098" y="3146728"/>
            <a:ext cx="4114316" cy="785002"/>
          </a:xfrm>
        </p:spPr>
        <p:txBody>
          <a:bodyPr>
            <a:normAutofit/>
          </a:bodyPr>
          <a:lstStyle/>
          <a:p>
            <a:r>
              <a:rPr lang="en-GB" sz="3600" b="1" dirty="0">
                <a:latin typeface="Calibri" panose="020F0502020204030204" pitchFamily="34" charset="0"/>
                <a:cs typeface="Calibri" panose="020F0502020204030204" pitchFamily="34" charset="0"/>
              </a:rPr>
              <a:t>Hibernation -  Cards</a:t>
            </a:r>
          </a:p>
        </p:txBody>
      </p:sp>
    </p:spTree>
    <p:extLst>
      <p:ext uri="{BB962C8B-B14F-4D97-AF65-F5344CB8AC3E}">
        <p14:creationId xmlns:p14="http://schemas.microsoft.com/office/powerpoint/2010/main" val="382693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2">
            <a:extLst>
              <a:ext uri="{FF2B5EF4-FFF2-40B4-BE49-F238E27FC236}">
                <a16:creationId xmlns:a16="http://schemas.microsoft.com/office/drawing/2014/main" id="{9C7F3E1C-7FBC-4ED8-AC31-793860072E74}"/>
              </a:ext>
            </a:extLst>
          </p:cNvPr>
          <p:cNvGraphicFramePr>
            <a:graphicFrameLocks noGrp="1"/>
          </p:cNvGraphicFramePr>
          <p:nvPr/>
        </p:nvGraphicFramePr>
        <p:xfrm>
          <a:off x="4392629" y="3536618"/>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graphicFrame>
        <p:nvGraphicFramePr>
          <p:cNvPr id="25" name="Table 2">
            <a:extLst>
              <a:ext uri="{FF2B5EF4-FFF2-40B4-BE49-F238E27FC236}">
                <a16:creationId xmlns:a16="http://schemas.microsoft.com/office/drawing/2014/main" id="{A9673AAD-29EA-4FD8-8B1D-1011DAEE57AA}"/>
              </a:ext>
            </a:extLst>
          </p:cNvPr>
          <p:cNvGraphicFramePr>
            <a:graphicFrameLocks noGrp="1"/>
          </p:cNvGraphicFramePr>
          <p:nvPr/>
        </p:nvGraphicFramePr>
        <p:xfrm>
          <a:off x="291321" y="1022929"/>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graphicFrame>
        <p:nvGraphicFramePr>
          <p:cNvPr id="27" name="Table 2">
            <a:extLst>
              <a:ext uri="{FF2B5EF4-FFF2-40B4-BE49-F238E27FC236}">
                <a16:creationId xmlns:a16="http://schemas.microsoft.com/office/drawing/2014/main" id="{D52E6BF2-5DBC-47D0-A1F3-756A9189C7F3}"/>
              </a:ext>
            </a:extLst>
          </p:cNvPr>
          <p:cNvGraphicFramePr>
            <a:graphicFrameLocks noGrp="1"/>
          </p:cNvGraphicFramePr>
          <p:nvPr/>
        </p:nvGraphicFramePr>
        <p:xfrm>
          <a:off x="291320" y="3543466"/>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graphicFrame>
        <p:nvGraphicFramePr>
          <p:cNvPr id="28" name="Table 2">
            <a:extLst>
              <a:ext uri="{FF2B5EF4-FFF2-40B4-BE49-F238E27FC236}">
                <a16:creationId xmlns:a16="http://schemas.microsoft.com/office/drawing/2014/main" id="{5C8441FB-6A60-4903-A55C-ED110A617844}"/>
              </a:ext>
            </a:extLst>
          </p:cNvPr>
          <p:cNvGraphicFramePr>
            <a:graphicFrameLocks noGrp="1"/>
          </p:cNvGraphicFramePr>
          <p:nvPr/>
        </p:nvGraphicFramePr>
        <p:xfrm>
          <a:off x="2341976" y="1037352"/>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graphicFrame>
        <p:nvGraphicFramePr>
          <p:cNvPr id="29" name="Table 2">
            <a:extLst>
              <a:ext uri="{FF2B5EF4-FFF2-40B4-BE49-F238E27FC236}">
                <a16:creationId xmlns:a16="http://schemas.microsoft.com/office/drawing/2014/main" id="{14D0AD7E-CEF6-43EF-BDD9-515D4FBD61E3}"/>
              </a:ext>
            </a:extLst>
          </p:cNvPr>
          <p:cNvGraphicFramePr>
            <a:graphicFrameLocks noGrp="1"/>
          </p:cNvGraphicFramePr>
          <p:nvPr/>
        </p:nvGraphicFramePr>
        <p:xfrm>
          <a:off x="2341975" y="3536618"/>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graphicFrame>
        <p:nvGraphicFramePr>
          <p:cNvPr id="30" name="Table 2">
            <a:extLst>
              <a:ext uri="{FF2B5EF4-FFF2-40B4-BE49-F238E27FC236}">
                <a16:creationId xmlns:a16="http://schemas.microsoft.com/office/drawing/2014/main" id="{8F5F9AE3-A54C-4D67-965D-3FE71BF5EB6D}"/>
              </a:ext>
            </a:extLst>
          </p:cNvPr>
          <p:cNvGraphicFramePr>
            <a:graphicFrameLocks noGrp="1"/>
          </p:cNvGraphicFramePr>
          <p:nvPr/>
        </p:nvGraphicFramePr>
        <p:xfrm>
          <a:off x="4392630" y="1037352"/>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graphicFrame>
        <p:nvGraphicFramePr>
          <p:cNvPr id="32" name="Table 2">
            <a:extLst>
              <a:ext uri="{FF2B5EF4-FFF2-40B4-BE49-F238E27FC236}">
                <a16:creationId xmlns:a16="http://schemas.microsoft.com/office/drawing/2014/main" id="{C0E74631-C5F4-4FDD-9E43-0AE6D9A4ACF4}"/>
              </a:ext>
            </a:extLst>
          </p:cNvPr>
          <p:cNvGraphicFramePr>
            <a:graphicFrameLocks noGrp="1"/>
          </p:cNvGraphicFramePr>
          <p:nvPr/>
        </p:nvGraphicFramePr>
        <p:xfrm>
          <a:off x="6443283" y="1039963"/>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graphicFrame>
        <p:nvGraphicFramePr>
          <p:cNvPr id="33" name="Table 2">
            <a:extLst>
              <a:ext uri="{FF2B5EF4-FFF2-40B4-BE49-F238E27FC236}">
                <a16:creationId xmlns:a16="http://schemas.microsoft.com/office/drawing/2014/main" id="{AA65BAF6-ADBE-42AD-B447-41A3023DCBFE}"/>
              </a:ext>
            </a:extLst>
          </p:cNvPr>
          <p:cNvGraphicFramePr>
            <a:graphicFrameLocks noGrp="1"/>
          </p:cNvGraphicFramePr>
          <p:nvPr/>
        </p:nvGraphicFramePr>
        <p:xfrm>
          <a:off x="6443282" y="3539229"/>
          <a:ext cx="1857089" cy="2393399"/>
        </p:xfrm>
        <a:graphic>
          <a:graphicData uri="http://schemas.openxmlformats.org/drawingml/2006/table">
            <a:tbl>
              <a:tblPr firstRow="1" bandRow="1">
                <a:tableStyleId>{5940675A-B579-460E-94D1-54222C63F5DA}</a:tableStyleId>
              </a:tblPr>
              <a:tblGrid>
                <a:gridCol w="1857089">
                  <a:extLst>
                    <a:ext uri="{9D8B030D-6E8A-4147-A177-3AD203B41FA5}">
                      <a16:colId xmlns:a16="http://schemas.microsoft.com/office/drawing/2014/main" val="2700552012"/>
                    </a:ext>
                  </a:extLst>
                </a:gridCol>
              </a:tblGrid>
              <a:tr h="2393399">
                <a:tc>
                  <a:txBody>
                    <a:bodyPr/>
                    <a:lstStyle/>
                    <a:p>
                      <a:endParaRPr lang="en-GB" sz="1400" dirty="0"/>
                    </a:p>
                  </a:txBody>
                  <a:tcPr marL="77498" marR="77498" marT="38749" marB="38749"/>
                </a:tc>
                <a:extLst>
                  <a:ext uri="{0D108BD9-81ED-4DB2-BD59-A6C34878D82A}">
                    <a16:rowId xmlns:a16="http://schemas.microsoft.com/office/drawing/2014/main" val="185274864"/>
                  </a:ext>
                </a:extLst>
              </a:tr>
            </a:tbl>
          </a:graphicData>
        </a:graphic>
      </p:graphicFrame>
      <p:pic>
        <p:nvPicPr>
          <p:cNvPr id="3" name="Picture 2" descr="Text&#10;&#10;Description automatically generated">
            <a:extLst>
              <a:ext uri="{FF2B5EF4-FFF2-40B4-BE49-F238E27FC236}">
                <a16:creationId xmlns:a16="http://schemas.microsoft.com/office/drawing/2014/main" id="{CE7B7451-338C-45B6-810A-6707C7CFAB0A}"/>
              </a:ext>
            </a:extLst>
          </p:cNvPr>
          <p:cNvPicPr>
            <a:picLocks noChangeAspect="1"/>
          </p:cNvPicPr>
          <p:nvPr/>
        </p:nvPicPr>
        <p:blipFill>
          <a:blip r:embed="rId3"/>
          <a:stretch>
            <a:fillRect/>
          </a:stretch>
        </p:blipFill>
        <p:spPr>
          <a:xfrm>
            <a:off x="488661" y="2042440"/>
            <a:ext cx="1462406" cy="305943"/>
          </a:xfrm>
          <a:prstGeom prst="rect">
            <a:avLst/>
          </a:prstGeom>
        </p:spPr>
      </p:pic>
      <p:pic>
        <p:nvPicPr>
          <p:cNvPr id="15" name="Picture 14" descr="Text&#10;&#10;Description automatically generated">
            <a:extLst>
              <a:ext uri="{FF2B5EF4-FFF2-40B4-BE49-F238E27FC236}">
                <a16:creationId xmlns:a16="http://schemas.microsoft.com/office/drawing/2014/main" id="{321ADF80-1B34-411A-B92C-DE316073914E}"/>
              </a:ext>
            </a:extLst>
          </p:cNvPr>
          <p:cNvPicPr>
            <a:picLocks noChangeAspect="1"/>
          </p:cNvPicPr>
          <p:nvPr/>
        </p:nvPicPr>
        <p:blipFill>
          <a:blip r:embed="rId3"/>
          <a:stretch>
            <a:fillRect/>
          </a:stretch>
        </p:blipFill>
        <p:spPr>
          <a:xfrm>
            <a:off x="2537997" y="2042440"/>
            <a:ext cx="1462406" cy="305943"/>
          </a:xfrm>
          <a:prstGeom prst="rect">
            <a:avLst/>
          </a:prstGeom>
        </p:spPr>
      </p:pic>
      <p:pic>
        <p:nvPicPr>
          <p:cNvPr id="16" name="Picture 15" descr="Text&#10;&#10;Description automatically generated">
            <a:extLst>
              <a:ext uri="{FF2B5EF4-FFF2-40B4-BE49-F238E27FC236}">
                <a16:creationId xmlns:a16="http://schemas.microsoft.com/office/drawing/2014/main" id="{E5DEB401-5A35-4741-B709-17FF3A2F1212}"/>
              </a:ext>
            </a:extLst>
          </p:cNvPr>
          <p:cNvPicPr>
            <a:picLocks noChangeAspect="1"/>
          </p:cNvPicPr>
          <p:nvPr/>
        </p:nvPicPr>
        <p:blipFill>
          <a:blip r:embed="rId3"/>
          <a:stretch>
            <a:fillRect/>
          </a:stretch>
        </p:blipFill>
        <p:spPr>
          <a:xfrm>
            <a:off x="4589971" y="2042440"/>
            <a:ext cx="1462406" cy="305943"/>
          </a:xfrm>
          <a:prstGeom prst="rect">
            <a:avLst/>
          </a:prstGeom>
        </p:spPr>
      </p:pic>
      <p:pic>
        <p:nvPicPr>
          <p:cNvPr id="17" name="Picture 16" descr="Text&#10;&#10;Description automatically generated">
            <a:extLst>
              <a:ext uri="{FF2B5EF4-FFF2-40B4-BE49-F238E27FC236}">
                <a16:creationId xmlns:a16="http://schemas.microsoft.com/office/drawing/2014/main" id="{3BCF88D5-65C3-4F13-AAF9-8032E3A11262}"/>
              </a:ext>
            </a:extLst>
          </p:cNvPr>
          <p:cNvPicPr>
            <a:picLocks noChangeAspect="1"/>
          </p:cNvPicPr>
          <p:nvPr/>
        </p:nvPicPr>
        <p:blipFill>
          <a:blip r:embed="rId3"/>
          <a:stretch>
            <a:fillRect/>
          </a:stretch>
        </p:blipFill>
        <p:spPr>
          <a:xfrm>
            <a:off x="6710509" y="2042440"/>
            <a:ext cx="1462406" cy="305943"/>
          </a:xfrm>
          <a:prstGeom prst="rect">
            <a:avLst/>
          </a:prstGeom>
        </p:spPr>
      </p:pic>
      <p:pic>
        <p:nvPicPr>
          <p:cNvPr id="18" name="Picture 17" descr="Text&#10;&#10;Description automatically generated">
            <a:extLst>
              <a:ext uri="{FF2B5EF4-FFF2-40B4-BE49-F238E27FC236}">
                <a16:creationId xmlns:a16="http://schemas.microsoft.com/office/drawing/2014/main" id="{3A01A684-2EFF-4979-86A3-0BA0555FABDE}"/>
              </a:ext>
            </a:extLst>
          </p:cNvPr>
          <p:cNvPicPr>
            <a:picLocks noChangeAspect="1"/>
          </p:cNvPicPr>
          <p:nvPr/>
        </p:nvPicPr>
        <p:blipFill>
          <a:blip r:embed="rId3"/>
          <a:stretch>
            <a:fillRect/>
          </a:stretch>
        </p:blipFill>
        <p:spPr>
          <a:xfrm>
            <a:off x="453719" y="4589697"/>
            <a:ext cx="1462406" cy="305943"/>
          </a:xfrm>
          <a:prstGeom prst="rect">
            <a:avLst/>
          </a:prstGeom>
        </p:spPr>
      </p:pic>
      <p:pic>
        <p:nvPicPr>
          <p:cNvPr id="19" name="Picture 18" descr="Text&#10;&#10;Description automatically generated">
            <a:extLst>
              <a:ext uri="{FF2B5EF4-FFF2-40B4-BE49-F238E27FC236}">
                <a16:creationId xmlns:a16="http://schemas.microsoft.com/office/drawing/2014/main" id="{49DDE7BF-C871-4585-B784-04220134E321}"/>
              </a:ext>
            </a:extLst>
          </p:cNvPr>
          <p:cNvPicPr>
            <a:picLocks noChangeAspect="1"/>
          </p:cNvPicPr>
          <p:nvPr/>
        </p:nvPicPr>
        <p:blipFill>
          <a:blip r:embed="rId3"/>
          <a:stretch>
            <a:fillRect/>
          </a:stretch>
        </p:blipFill>
        <p:spPr>
          <a:xfrm>
            <a:off x="2503055" y="4589697"/>
            <a:ext cx="1462406" cy="305943"/>
          </a:xfrm>
          <a:prstGeom prst="rect">
            <a:avLst/>
          </a:prstGeom>
        </p:spPr>
      </p:pic>
      <p:pic>
        <p:nvPicPr>
          <p:cNvPr id="20" name="Picture 19" descr="Text&#10;&#10;Description automatically generated">
            <a:extLst>
              <a:ext uri="{FF2B5EF4-FFF2-40B4-BE49-F238E27FC236}">
                <a16:creationId xmlns:a16="http://schemas.microsoft.com/office/drawing/2014/main" id="{544BD1DD-D847-4927-A8C5-59952D72DD7D}"/>
              </a:ext>
            </a:extLst>
          </p:cNvPr>
          <p:cNvPicPr>
            <a:picLocks noChangeAspect="1"/>
          </p:cNvPicPr>
          <p:nvPr/>
        </p:nvPicPr>
        <p:blipFill>
          <a:blip r:embed="rId3"/>
          <a:stretch>
            <a:fillRect/>
          </a:stretch>
        </p:blipFill>
        <p:spPr>
          <a:xfrm>
            <a:off x="4555029" y="4589697"/>
            <a:ext cx="1462406" cy="305943"/>
          </a:xfrm>
          <a:prstGeom prst="rect">
            <a:avLst/>
          </a:prstGeom>
        </p:spPr>
      </p:pic>
      <p:pic>
        <p:nvPicPr>
          <p:cNvPr id="21" name="Picture 20" descr="Text&#10;&#10;Description automatically generated">
            <a:extLst>
              <a:ext uri="{FF2B5EF4-FFF2-40B4-BE49-F238E27FC236}">
                <a16:creationId xmlns:a16="http://schemas.microsoft.com/office/drawing/2014/main" id="{E4E33B61-4281-4859-8EF1-C70109F3B4C8}"/>
              </a:ext>
            </a:extLst>
          </p:cNvPr>
          <p:cNvPicPr>
            <a:picLocks noChangeAspect="1"/>
          </p:cNvPicPr>
          <p:nvPr/>
        </p:nvPicPr>
        <p:blipFill>
          <a:blip r:embed="rId3"/>
          <a:stretch>
            <a:fillRect/>
          </a:stretch>
        </p:blipFill>
        <p:spPr>
          <a:xfrm>
            <a:off x="6675567" y="4589697"/>
            <a:ext cx="1462406" cy="305943"/>
          </a:xfrm>
          <a:prstGeom prst="rect">
            <a:avLst/>
          </a:prstGeom>
        </p:spPr>
      </p:pic>
      <p:sp>
        <p:nvSpPr>
          <p:cNvPr id="22" name="Title 1">
            <a:extLst>
              <a:ext uri="{FF2B5EF4-FFF2-40B4-BE49-F238E27FC236}">
                <a16:creationId xmlns:a16="http://schemas.microsoft.com/office/drawing/2014/main" id="{5A5030E1-9B4F-4425-9279-D7CBC502A781}"/>
              </a:ext>
            </a:extLst>
          </p:cNvPr>
          <p:cNvSpPr>
            <a:spLocks noGrp="1"/>
          </p:cNvSpPr>
          <p:nvPr>
            <p:ph type="title"/>
          </p:nvPr>
        </p:nvSpPr>
        <p:spPr>
          <a:xfrm rot="16200000">
            <a:off x="6571407" y="3093417"/>
            <a:ext cx="4299043" cy="679889"/>
          </a:xfrm>
        </p:spPr>
        <p:txBody>
          <a:bodyPr>
            <a:normAutofit/>
          </a:bodyPr>
          <a:lstStyle/>
          <a:p>
            <a:r>
              <a:rPr lang="en-GB" sz="3600" b="1" dirty="0">
                <a:latin typeface="Calibri" panose="020F0502020204030204" pitchFamily="34" charset="0"/>
                <a:cs typeface="Calibri" panose="020F0502020204030204" pitchFamily="34" charset="0"/>
              </a:rPr>
              <a:t>Hibernation -  Cards</a:t>
            </a:r>
          </a:p>
        </p:txBody>
      </p:sp>
    </p:spTree>
    <p:extLst>
      <p:ext uri="{BB962C8B-B14F-4D97-AF65-F5344CB8AC3E}">
        <p14:creationId xmlns:p14="http://schemas.microsoft.com/office/powerpoint/2010/main" val="3578772154"/>
      </p:ext>
    </p:extLst>
  </p:cSld>
  <p:clrMapOvr>
    <a:masterClrMapping/>
  </p:clrMapOvr>
</p:sld>
</file>

<file path=ppt/theme/theme1.xml><?xml version="1.0" encoding="utf-8"?>
<a:theme xmlns:a="http://schemas.openxmlformats.org/drawingml/2006/main" name="adorable-advent-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adorable-advent-presentation</Template>
  <TotalTime>3014</TotalTime>
  <Words>729</Words>
  <Application>Microsoft Office PowerPoint</Application>
  <PresentationFormat>On-screen Show (4:3)</PresentationFormat>
  <Paragraphs>196</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Segoe UI Emoji</vt:lpstr>
      <vt:lpstr>Symbol</vt:lpstr>
      <vt:lpstr>Times New Roman</vt:lpstr>
      <vt:lpstr>adorable-advent-presentation</vt:lpstr>
      <vt:lpstr>PowerPoint Presentation</vt:lpstr>
      <vt:lpstr>PowerPoint Presentation</vt:lpstr>
      <vt:lpstr>What is hibernation? </vt:lpstr>
      <vt:lpstr>Hibernation -  card activity</vt:lpstr>
      <vt:lpstr>Hibernation -  Cards</vt:lpstr>
      <vt:lpstr>Hibernation -  Cards</vt:lpstr>
      <vt:lpstr>Hibernation -  Cards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that hibernate presentation</dc:title>
  <dc:creator>Attainment in Education Ltd</dc:creator>
  <cp:keywords>animals activity for kids, primary animals resource, primary habitat lesson plan, KS1 animals, KS2 nutrition, primary lesson plan</cp:keywords>
  <cp:lastModifiedBy>Neighbour,Marie</cp:lastModifiedBy>
  <cp:revision>170</cp:revision>
  <dcterms:created xsi:type="dcterms:W3CDTF">2017-06-28T15:11:57Z</dcterms:created>
  <dcterms:modified xsi:type="dcterms:W3CDTF">2021-11-05T08:27:39Z</dcterms:modified>
</cp:coreProperties>
</file>