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62" r:id="rId2"/>
    <p:sldId id="304" r:id="rId3"/>
    <p:sldId id="263" r:id="rId4"/>
    <p:sldId id="278" r:id="rId5"/>
    <p:sldId id="264" r:id="rId6"/>
    <p:sldId id="265" r:id="rId7"/>
    <p:sldId id="281" r:id="rId8"/>
    <p:sldId id="266" r:id="rId9"/>
    <p:sldId id="280" r:id="rId10"/>
    <p:sldId id="279" r:id="rId11"/>
    <p:sldId id="283" r:id="rId12"/>
    <p:sldId id="282" r:id="rId13"/>
    <p:sldId id="30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hills-taylor" initials="lht" lastIdx="2" clrIdx="0">
    <p:extLst>
      <p:ext uri="{19B8F6BF-5375-455C-9EA6-DF929625EA0E}">
        <p15:presenceInfo xmlns:p15="http://schemas.microsoft.com/office/powerpoint/2012/main" userId="7c2b0483735e346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797488-DFB0-4006-9877-59913EA31276}" v="1" dt="2021-10-02T19:16:10.5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8"/>
    <p:restoredTop sz="89072" autoAdjust="0"/>
  </p:normalViewPr>
  <p:slideViewPr>
    <p:cSldViewPr snapToGrid="0" snapToObjects="1">
      <p:cViewPr varScale="1">
        <p:scale>
          <a:sx n="76" d="100"/>
          <a:sy n="76" d="100"/>
        </p:scale>
        <p:origin x="164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09A993-2584-4396-A44A-2166213B9DE1}" type="datetimeFigureOut">
              <a:rPr lang="en-GB" smtClean="0"/>
              <a:t>01/11/2021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4404A4-B4D3-461C-B700-14898CF7D366}" type="slidenum">
              <a:rPr lang="en-GB" smtClean="0"/>
              <a:t>‹#›</a:t>
            </a:fld>
            <a:endParaRPr lang="en-GB"/>
          </a:p>
        </p:txBody>
      </p:sp>
    </p:spTree>
    <p:extLst>
      <p:ext uri="{BB962C8B-B14F-4D97-AF65-F5344CB8AC3E}">
        <p14:creationId xmlns:p14="http://schemas.microsoft.com/office/powerpoint/2010/main" val="378872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3A9601D-D636-4E8B-B88A-597CF0D1A0CF}" type="slidenum">
              <a:rPr lang="en-GB" smtClean="0"/>
              <a:t>1</a:t>
            </a:fld>
            <a:endParaRPr lang="en-GB"/>
          </a:p>
        </p:txBody>
      </p:sp>
    </p:spTree>
    <p:extLst>
      <p:ext uri="{BB962C8B-B14F-4D97-AF65-F5344CB8AC3E}">
        <p14:creationId xmlns:p14="http://schemas.microsoft.com/office/powerpoint/2010/main" val="1114291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3A9601D-D636-4E8B-B88A-597CF0D1A0CF}" type="slidenum">
              <a:rPr lang="en-GB" smtClean="0"/>
              <a:t>2</a:t>
            </a:fld>
            <a:endParaRPr lang="en-GB"/>
          </a:p>
        </p:txBody>
      </p:sp>
    </p:spTree>
    <p:extLst>
      <p:ext uri="{BB962C8B-B14F-4D97-AF65-F5344CB8AC3E}">
        <p14:creationId xmlns:p14="http://schemas.microsoft.com/office/powerpoint/2010/main" val="1606080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11/1/2021</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983455"/>
            <a:ext cx="7886700" cy="1325563"/>
          </a:xfrm>
        </p:spPr>
        <p:txBody>
          <a:bodyPr/>
          <a:lstStyle/>
          <a:p>
            <a:r>
              <a:rPr lang="en-US" dirty="0"/>
              <a:t>Click to edit Master title style</a:t>
            </a:r>
          </a:p>
        </p:txBody>
      </p:sp>
      <p:sp>
        <p:nvSpPr>
          <p:cNvPr id="3" name="Vertical Text Placeholder 2"/>
          <p:cNvSpPr>
            <a:spLocks noGrp="1"/>
          </p:cNvSpPr>
          <p:nvPr>
            <p:ph type="body" orient="vert" idx="1"/>
          </p:nvPr>
        </p:nvSpPr>
        <p:spPr>
          <a:xfrm>
            <a:off x="628650" y="2309018"/>
            <a:ext cx="7886700" cy="376452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11/1/2021</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193533"/>
            <a:ext cx="1971675" cy="4687503"/>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1193533"/>
            <a:ext cx="5800725" cy="46875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11/1/2021</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983455"/>
            <a:ext cx="7886700" cy="1325563"/>
          </a:xfrm>
        </p:spPr>
        <p:txBody>
          <a:bodyPr/>
          <a:lstStyle/>
          <a:p>
            <a:r>
              <a:rPr lang="en-US" dirty="0"/>
              <a:t>Click to edit Master title style</a:t>
            </a:r>
          </a:p>
        </p:txBody>
      </p:sp>
      <p:sp>
        <p:nvSpPr>
          <p:cNvPr id="3" name="Content Placeholder 2"/>
          <p:cNvSpPr>
            <a:spLocks noGrp="1"/>
          </p:cNvSpPr>
          <p:nvPr>
            <p:ph idx="1"/>
          </p:nvPr>
        </p:nvSpPr>
        <p:spPr>
          <a:xfrm>
            <a:off x="628650" y="2309017"/>
            <a:ext cx="7886700" cy="37548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11/1/2021</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11/1/2021</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990768"/>
            <a:ext cx="7886700" cy="1325563"/>
          </a:xfrm>
        </p:spPr>
        <p:txBody>
          <a:bodyPr>
            <a:normAutofit/>
          </a:bodyPr>
          <a:lstStyle>
            <a:lvl1pPr>
              <a:defRPr sz="3600"/>
            </a:lvl1pPr>
          </a:lstStyle>
          <a:p>
            <a:r>
              <a:rPr lang="en-US" dirty="0"/>
              <a:t>Click to edit Master title style</a:t>
            </a:r>
          </a:p>
        </p:txBody>
      </p:sp>
      <p:sp>
        <p:nvSpPr>
          <p:cNvPr id="3" name="Content Placeholder 2"/>
          <p:cNvSpPr>
            <a:spLocks noGrp="1"/>
          </p:cNvSpPr>
          <p:nvPr>
            <p:ph sz="half" idx="1"/>
          </p:nvPr>
        </p:nvSpPr>
        <p:spPr>
          <a:xfrm>
            <a:off x="628650" y="2300439"/>
            <a:ext cx="3886200" cy="3782728"/>
          </a:xfrm>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2300439"/>
            <a:ext cx="3886200" cy="3782728"/>
          </a:xfrm>
        </p:spPr>
        <p:txBody>
          <a:bodyPr/>
          <a:lstStyle>
            <a:lvl1pPr>
              <a:defRPr sz="2400"/>
            </a:lvl1pPr>
            <a:lvl2pPr>
              <a:defRPr sz="2400"/>
            </a:lvl2pPr>
            <a:lvl3pPr>
              <a:defRPr sz="24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11/1/2021</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1012824"/>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2338387"/>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3162299"/>
            <a:ext cx="3868340" cy="2930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2338387"/>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3162299"/>
            <a:ext cx="3887391" cy="29304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11/1/2021</a:t>
            </a:fld>
            <a:endParaRPr lang="en-US"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990768"/>
            <a:ext cx="7886700" cy="1325563"/>
          </a:xfrm>
        </p:spPr>
        <p:txBody>
          <a:bodyPr/>
          <a:lstStyle/>
          <a:p>
            <a:r>
              <a:rPr lang="en-US" dirty="0"/>
              <a:t>Click to edit Master title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11/1/2021</a:t>
            </a:fld>
            <a:endParaRPr lang="en-US"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11/1/2021</a:t>
            </a:fld>
            <a:endParaRPr lang="en-US"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92688"/>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522915"/>
            <a:ext cx="4629150" cy="45602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592888"/>
            <a:ext cx="2949178" cy="34902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11/1/2021</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92688"/>
            <a:ext cx="2949178"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1522915"/>
            <a:ext cx="4629150" cy="456987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592888"/>
            <a:ext cx="2949178" cy="349990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11/1/2021</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rmg.co.uk/royal-observatory" TargetMode="External"/><Relationship Id="rId2" Type="http://schemas.openxmlformats.org/officeDocument/2006/relationships/hyperlink" Target="http://www.sunsettimes.co.uk/"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9691" y="5059322"/>
            <a:ext cx="7724618" cy="830997"/>
          </a:xfrm>
        </p:spPr>
        <p:txBody>
          <a:bodyPr>
            <a:normAutofit/>
          </a:bodyPr>
          <a:lstStyle/>
          <a:p>
            <a:r>
              <a:rPr lang="en-GB" dirty="0">
                <a:latin typeface="+mn-lt"/>
              </a:rPr>
              <a:t>Looking at the way the length of the day changes over the year and predicting the longest and shortest days</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6246" y="2233246"/>
            <a:ext cx="2391508" cy="2391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F2C5CD7A-71D4-4EAA-8047-F9DEB45C7779}"/>
              </a:ext>
            </a:extLst>
          </p:cNvPr>
          <p:cNvSpPr txBox="1"/>
          <p:nvPr/>
        </p:nvSpPr>
        <p:spPr>
          <a:xfrm>
            <a:off x="85725" y="1064864"/>
            <a:ext cx="9004476" cy="830997"/>
          </a:xfrm>
          <a:prstGeom prst="rect">
            <a:avLst/>
          </a:prstGeom>
          <a:noFill/>
        </p:spPr>
        <p:txBody>
          <a:bodyPr wrap="square">
            <a:spAutoFit/>
          </a:bodyPr>
          <a:lstStyle/>
          <a:p>
            <a:pPr algn="ctr"/>
            <a:r>
              <a:rPr lang="en-GB" sz="4800" b="1" i="0" dirty="0">
                <a:solidFill>
                  <a:srgbClr val="201F1E"/>
                </a:solidFill>
                <a:effectLst/>
                <a:latin typeface="Arial" panose="020B0604020202020204" pitchFamily="34" charset="0"/>
                <a:cs typeface="Arial" panose="020B0604020202020204" pitchFamily="34" charset="0"/>
              </a:rPr>
              <a:t>Daylight hours maths activity</a:t>
            </a:r>
            <a:endParaRPr lang="en-GB"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5328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440" y="1149166"/>
            <a:ext cx="5943600" cy="727260"/>
          </a:xfrm>
        </p:spPr>
        <p:txBody>
          <a:bodyPr vert="horz" lIns="91440" tIns="45720" rIns="91440" bIns="45720" rtlCol="0" anchor="ctr">
            <a:normAutofit/>
          </a:bodyPr>
          <a:lstStyle/>
          <a:p>
            <a:r>
              <a:rPr lang="en-GB" sz="3600" b="1" dirty="0">
                <a:cs typeface="Arial" panose="020B0604020202020204" pitchFamily="34" charset="0"/>
              </a:rPr>
              <a:t>Step 3 – Plotting the data</a:t>
            </a:r>
          </a:p>
        </p:txBody>
      </p:sp>
      <p:sp>
        <p:nvSpPr>
          <p:cNvPr id="3" name="Content Placeholder 2"/>
          <p:cNvSpPr>
            <a:spLocks noGrp="1"/>
          </p:cNvSpPr>
          <p:nvPr>
            <p:ph idx="1"/>
          </p:nvPr>
        </p:nvSpPr>
        <p:spPr>
          <a:xfrm>
            <a:off x="182440" y="2047875"/>
            <a:ext cx="8627656" cy="1381126"/>
          </a:xfrm>
        </p:spPr>
        <p:txBody>
          <a:bodyPr vert="horz" lIns="91440" tIns="45720" rIns="91440" bIns="45720" rtlCol="0">
            <a:normAutofit/>
          </a:bodyPr>
          <a:lstStyle/>
          <a:p>
            <a:r>
              <a:rPr lang="en-GB" sz="2400" dirty="0">
                <a:cs typeface="Arial" panose="020B0604020202020204" pitchFamily="34" charset="0"/>
              </a:rPr>
              <a:t>At every day make a mark at how long the day is </a:t>
            </a:r>
          </a:p>
          <a:p>
            <a:r>
              <a:rPr lang="en-GB" sz="2400" dirty="0">
                <a:cs typeface="Arial" panose="020B0604020202020204" pitchFamily="34" charset="0"/>
              </a:rPr>
              <a:t>Can you see a shape? Try and draw a line through all the points to make a smooth curve</a:t>
            </a:r>
          </a:p>
        </p:txBody>
      </p:sp>
    </p:spTree>
    <p:extLst>
      <p:ext uri="{BB962C8B-B14F-4D97-AF65-F5344CB8AC3E}">
        <p14:creationId xmlns:p14="http://schemas.microsoft.com/office/powerpoint/2010/main" val="3930587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440" y="1139641"/>
            <a:ext cx="6257925" cy="727260"/>
          </a:xfrm>
        </p:spPr>
        <p:txBody>
          <a:bodyPr vert="horz" lIns="91440" tIns="45720" rIns="91440" bIns="45720" rtlCol="0" anchor="ctr">
            <a:normAutofit/>
          </a:bodyPr>
          <a:lstStyle/>
          <a:p>
            <a:r>
              <a:rPr lang="en-GB" sz="3600" b="1" dirty="0">
                <a:cs typeface="Arial" panose="020B0604020202020204" pitchFamily="34" charset="0"/>
              </a:rPr>
              <a:t>Step 4 – Analysing the data</a:t>
            </a:r>
          </a:p>
        </p:txBody>
      </p:sp>
      <p:sp>
        <p:nvSpPr>
          <p:cNvPr id="3" name="Content Placeholder 2"/>
          <p:cNvSpPr>
            <a:spLocks noGrp="1"/>
          </p:cNvSpPr>
          <p:nvPr>
            <p:ph idx="1"/>
          </p:nvPr>
        </p:nvSpPr>
        <p:spPr>
          <a:xfrm>
            <a:off x="258172" y="1948623"/>
            <a:ext cx="8627656" cy="3774558"/>
          </a:xfrm>
        </p:spPr>
        <p:txBody>
          <a:bodyPr vert="horz" lIns="91440" tIns="45720" rIns="91440" bIns="45720" rtlCol="0">
            <a:normAutofit/>
          </a:bodyPr>
          <a:lstStyle/>
          <a:p>
            <a:r>
              <a:rPr lang="en-GB" sz="2400" dirty="0">
                <a:cs typeface="Arial" panose="020B0604020202020204" pitchFamily="34" charset="0"/>
              </a:rPr>
              <a:t>Does your data rise and fall across the year?</a:t>
            </a:r>
          </a:p>
          <a:p>
            <a:r>
              <a:rPr lang="en-GB" sz="2400" dirty="0">
                <a:cs typeface="Arial" panose="020B0604020202020204" pitchFamily="34" charset="0"/>
              </a:rPr>
              <a:t>Where is the top of the curve? </a:t>
            </a:r>
          </a:p>
          <a:p>
            <a:r>
              <a:rPr lang="en-GB" sz="2400" dirty="0">
                <a:cs typeface="Arial" panose="020B0604020202020204" pitchFamily="34" charset="0"/>
              </a:rPr>
              <a:t>Where is the bottom? </a:t>
            </a:r>
          </a:p>
          <a:p>
            <a:r>
              <a:rPr lang="en-GB" sz="2400" dirty="0">
                <a:cs typeface="Arial" panose="020B0604020202020204" pitchFamily="34" charset="0"/>
              </a:rPr>
              <a:t>Put a cross where you think the longest day is and where the shortest day is</a:t>
            </a:r>
          </a:p>
          <a:p>
            <a:r>
              <a:rPr lang="en-GB" sz="2400" dirty="0">
                <a:cs typeface="Arial" panose="020B0604020202020204" pitchFamily="34" charset="0"/>
              </a:rPr>
              <a:t>Try and work out the date for these days</a:t>
            </a:r>
          </a:p>
        </p:txBody>
      </p:sp>
    </p:spTree>
    <p:extLst>
      <p:ext uri="{BB962C8B-B14F-4D97-AF65-F5344CB8AC3E}">
        <p14:creationId xmlns:p14="http://schemas.microsoft.com/office/powerpoint/2010/main" val="240543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440" y="1130115"/>
            <a:ext cx="6751760" cy="698685"/>
          </a:xfrm>
        </p:spPr>
        <p:txBody>
          <a:bodyPr vert="horz" lIns="91440" tIns="45720" rIns="91440" bIns="45720" rtlCol="0" anchor="ctr">
            <a:normAutofit/>
          </a:bodyPr>
          <a:lstStyle/>
          <a:p>
            <a:r>
              <a:rPr lang="en-GB" sz="3600" b="1" dirty="0">
                <a:cs typeface="Arial" panose="020B0604020202020204" pitchFamily="34" charset="0"/>
              </a:rPr>
              <a:t>Step 5 – Checking your result</a:t>
            </a:r>
          </a:p>
        </p:txBody>
      </p:sp>
      <p:sp>
        <p:nvSpPr>
          <p:cNvPr id="3" name="Content Placeholder 2"/>
          <p:cNvSpPr>
            <a:spLocks noGrp="1"/>
          </p:cNvSpPr>
          <p:nvPr>
            <p:ph idx="1"/>
          </p:nvPr>
        </p:nvSpPr>
        <p:spPr>
          <a:xfrm>
            <a:off x="258172" y="1962149"/>
            <a:ext cx="8627656" cy="3598405"/>
          </a:xfrm>
        </p:spPr>
        <p:txBody>
          <a:bodyPr vert="horz" lIns="91440" tIns="45720" rIns="91440" bIns="45720" rtlCol="0">
            <a:normAutofit/>
          </a:bodyPr>
          <a:lstStyle/>
          <a:p>
            <a:r>
              <a:rPr lang="en-GB" sz="2400" dirty="0">
                <a:cs typeface="Arial" panose="020B0604020202020204" pitchFamily="34" charset="0"/>
              </a:rPr>
              <a:t>In the Northern hemisphere (top half of the world) the longest day is </a:t>
            </a:r>
            <a:r>
              <a:rPr lang="en-GB" sz="2400" b="1" dirty="0">
                <a:cs typeface="Arial" panose="020B0604020202020204" pitchFamily="34" charset="0"/>
              </a:rPr>
              <a:t>June 21</a:t>
            </a:r>
            <a:r>
              <a:rPr lang="en-GB" sz="2400" b="1" baseline="30000" dirty="0">
                <a:cs typeface="Arial" panose="020B0604020202020204" pitchFamily="34" charset="0"/>
              </a:rPr>
              <a:t>st</a:t>
            </a:r>
            <a:endParaRPr lang="en-GB" sz="2400" b="1" dirty="0">
              <a:cs typeface="Arial" panose="020B0604020202020204" pitchFamily="34" charset="0"/>
            </a:endParaRPr>
          </a:p>
          <a:p>
            <a:endParaRPr lang="en-GB" sz="2400" dirty="0">
              <a:cs typeface="Arial" panose="020B0604020202020204" pitchFamily="34" charset="0"/>
            </a:endParaRPr>
          </a:p>
          <a:p>
            <a:r>
              <a:rPr lang="en-GB" sz="2400" dirty="0">
                <a:cs typeface="Arial" panose="020B0604020202020204" pitchFamily="34" charset="0"/>
              </a:rPr>
              <a:t>The shortest day is </a:t>
            </a:r>
            <a:r>
              <a:rPr lang="en-GB" sz="2400" b="1" dirty="0">
                <a:cs typeface="Arial" panose="020B0604020202020204" pitchFamily="34" charset="0"/>
              </a:rPr>
              <a:t>December 21</a:t>
            </a:r>
            <a:r>
              <a:rPr lang="en-GB" sz="2400" b="1" baseline="30000" dirty="0">
                <a:cs typeface="Arial" panose="020B0604020202020204" pitchFamily="34" charset="0"/>
              </a:rPr>
              <a:t>st</a:t>
            </a:r>
            <a:r>
              <a:rPr lang="en-GB" sz="2400" b="1" dirty="0">
                <a:cs typeface="Arial" panose="020B0604020202020204" pitchFamily="34" charset="0"/>
              </a:rPr>
              <a:t> </a:t>
            </a:r>
          </a:p>
          <a:p>
            <a:endParaRPr lang="en-GB" sz="2400" dirty="0">
              <a:cs typeface="Arial" panose="020B0604020202020204" pitchFamily="34" charset="0"/>
            </a:endParaRPr>
          </a:p>
          <a:p>
            <a:r>
              <a:rPr lang="en-GB" sz="2400" dirty="0">
                <a:cs typeface="Arial" panose="020B0604020202020204" pitchFamily="34" charset="0"/>
              </a:rPr>
              <a:t>How did you do?</a:t>
            </a:r>
          </a:p>
        </p:txBody>
      </p:sp>
    </p:spTree>
    <p:extLst>
      <p:ext uri="{BB962C8B-B14F-4D97-AF65-F5344CB8AC3E}">
        <p14:creationId xmlns:p14="http://schemas.microsoft.com/office/powerpoint/2010/main" val="2393016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11" y="1143758"/>
            <a:ext cx="2989189" cy="665236"/>
          </a:xfrm>
        </p:spPr>
        <p:txBody>
          <a:bodyPr vert="horz" lIns="91440" tIns="45720" rIns="91440" bIns="45720" rtlCol="0" anchor="ctr">
            <a:normAutofit/>
          </a:bodyPr>
          <a:lstStyle/>
          <a:p>
            <a:r>
              <a:rPr lang="en-GB" sz="3600" b="1" dirty="0">
                <a:cs typeface="Arial" panose="020B0604020202020204" pitchFamily="34" charset="0"/>
              </a:rPr>
              <a:t>Links Page</a:t>
            </a:r>
          </a:p>
        </p:txBody>
      </p:sp>
      <p:sp>
        <p:nvSpPr>
          <p:cNvPr id="3" name="Content Placeholder 2"/>
          <p:cNvSpPr>
            <a:spLocks noGrp="1"/>
          </p:cNvSpPr>
          <p:nvPr>
            <p:ph idx="1"/>
          </p:nvPr>
        </p:nvSpPr>
        <p:spPr>
          <a:xfrm>
            <a:off x="173111" y="1943099"/>
            <a:ext cx="5913364" cy="4223783"/>
          </a:xfrm>
        </p:spPr>
        <p:txBody>
          <a:bodyPr>
            <a:normAutofit/>
          </a:bodyPr>
          <a:lstStyle/>
          <a:p>
            <a:r>
              <a:rPr lang="en-GB" sz="2400" dirty="0">
                <a:cs typeface="Arial" panose="020B0604020202020204" pitchFamily="34" charset="0"/>
              </a:rPr>
              <a:t>The source of the data of sunrise and sunset </a:t>
            </a:r>
            <a:r>
              <a:rPr lang="en-GB" sz="2400" dirty="0">
                <a:cs typeface="Arial" panose="020B0604020202020204" pitchFamily="34" charset="0"/>
                <a:hlinkClick r:id="rId2"/>
              </a:rPr>
              <a:t>http://www.sunsettimes.co.uk/</a:t>
            </a:r>
            <a:endParaRPr lang="en-GB" sz="2400" dirty="0">
              <a:cs typeface="Arial" panose="020B0604020202020204" pitchFamily="34" charset="0"/>
            </a:endParaRPr>
          </a:p>
          <a:p>
            <a:endParaRPr lang="en-GB" sz="2400" dirty="0">
              <a:cs typeface="Arial" panose="020B0604020202020204" pitchFamily="34" charset="0"/>
            </a:endParaRPr>
          </a:p>
          <a:p>
            <a:r>
              <a:rPr lang="en-GB" sz="2400" dirty="0">
                <a:cs typeface="Arial" panose="020B0604020202020204" pitchFamily="34" charset="0"/>
              </a:rPr>
              <a:t>Greenwich Observatory </a:t>
            </a:r>
            <a:r>
              <a:rPr lang="en-GB" sz="2400" dirty="0">
                <a:cs typeface="Arial" panose="020B0604020202020204" pitchFamily="34" charset="0"/>
                <a:hlinkClick r:id="rId3"/>
              </a:rPr>
              <a:t>https://www.rmg.co.uk/royal-observatory</a:t>
            </a:r>
            <a:endParaRPr lang="en-GB" sz="2400" dirty="0">
              <a:cs typeface="Arial" panose="020B0604020202020204" pitchFamily="34" charset="0"/>
            </a:endParaRPr>
          </a:p>
          <a:p>
            <a:endParaRPr lang="en-GB" dirty="0">
              <a:latin typeface="+mn-lt"/>
            </a:endParaRPr>
          </a:p>
          <a:p>
            <a:endParaRPr lang="en-GB" dirty="0"/>
          </a:p>
          <a:p>
            <a:endParaRPr lang="en-GB" dirty="0"/>
          </a:p>
        </p:txBody>
      </p:sp>
      <p:pic>
        <p:nvPicPr>
          <p:cNvPr id="6146" name="Picture 2" descr="Sun, Happy, Sunshine, Golden, Yellow, Rays, Ligh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5898" y="1808994"/>
            <a:ext cx="2517286" cy="2142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2225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2C5CD7A-71D4-4EAA-8047-F9DEB45C7779}"/>
              </a:ext>
            </a:extLst>
          </p:cNvPr>
          <p:cNvSpPr txBox="1"/>
          <p:nvPr/>
        </p:nvSpPr>
        <p:spPr>
          <a:xfrm>
            <a:off x="85725" y="1064864"/>
            <a:ext cx="9004476" cy="830997"/>
          </a:xfrm>
          <a:prstGeom prst="rect">
            <a:avLst/>
          </a:prstGeom>
          <a:noFill/>
        </p:spPr>
        <p:txBody>
          <a:bodyPr wrap="square">
            <a:spAutoFit/>
          </a:bodyPr>
          <a:lstStyle/>
          <a:p>
            <a:pPr algn="ctr"/>
            <a:r>
              <a:rPr lang="en-GB" sz="4800" b="1" i="0" dirty="0">
                <a:solidFill>
                  <a:srgbClr val="201F1E"/>
                </a:solidFill>
                <a:effectLst/>
                <a:latin typeface="Arial" panose="020B0604020202020204" pitchFamily="34" charset="0"/>
                <a:cs typeface="Arial" panose="020B0604020202020204" pitchFamily="34" charset="0"/>
              </a:rPr>
              <a:t>Daylight hours maths activity</a:t>
            </a:r>
            <a:endParaRPr lang="en-GB" sz="4800" b="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0027DE88-747A-4AE1-8A50-6D1CFED6AD97}"/>
              </a:ext>
            </a:extLst>
          </p:cNvPr>
          <p:cNvSpPr txBox="1"/>
          <p:nvPr/>
        </p:nvSpPr>
        <p:spPr>
          <a:xfrm>
            <a:off x="1447800" y="2039864"/>
            <a:ext cx="6248400" cy="3785652"/>
          </a:xfrm>
          <a:prstGeom prst="rect">
            <a:avLst/>
          </a:prstGeom>
          <a:noFill/>
        </p:spPr>
        <p:txBody>
          <a:bodyPr wrap="square">
            <a:spAutoFit/>
          </a:bodyPr>
          <a:lstStyle/>
          <a:p>
            <a:pPr fontAlgn="base"/>
            <a:r>
              <a:rPr lang="en-GB" sz="1600" b="1" u="sng" dirty="0">
                <a:effectLst/>
                <a:latin typeface="Arial" panose="020B0604020202020204" pitchFamily="34" charset="0"/>
                <a:ea typeface="Times New Roman" panose="02020603050405020304" pitchFamily="18" charset="0"/>
              </a:rPr>
              <a:t>Stay safe</a:t>
            </a:r>
            <a:r>
              <a:rPr lang="en-GB" sz="1600" b="1"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2800" dirty="0">
              <a:effectLst/>
              <a:latin typeface="Times New Roman" panose="02020603050405020304" pitchFamily="18" charset="0"/>
              <a:ea typeface="Times New Roman" panose="02020603050405020304" pitchFamily="18" charset="0"/>
            </a:endParaRPr>
          </a:p>
          <a:p>
            <a:pPr fontAlgn="base"/>
            <a:r>
              <a:rPr lang="en-US"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16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39364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987" y="1046688"/>
            <a:ext cx="3931388" cy="794543"/>
          </a:xfrm>
        </p:spPr>
        <p:txBody>
          <a:bodyPr>
            <a:normAutofit/>
          </a:bodyPr>
          <a:lstStyle/>
          <a:p>
            <a:r>
              <a:rPr lang="en-GB" sz="3600" b="1" dirty="0">
                <a:cs typeface="Arial" panose="020B0604020202020204" pitchFamily="34" charset="0"/>
              </a:rPr>
              <a:t>Introduction 1</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4447" y="1717406"/>
            <a:ext cx="2857566" cy="2092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0C363C09-014E-4E8E-81B6-1D418164D98B}"/>
              </a:ext>
            </a:extLst>
          </p:cNvPr>
          <p:cNvSpPr txBox="1"/>
          <p:nvPr/>
        </p:nvSpPr>
        <p:spPr>
          <a:xfrm>
            <a:off x="211988" y="1717406"/>
            <a:ext cx="5746686" cy="4154984"/>
          </a:xfrm>
          <a:prstGeom prst="rect">
            <a:avLst/>
          </a:prstGeom>
          <a:noFill/>
        </p:spPr>
        <p:txBody>
          <a:bodyPr wrap="square">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We live on a planet called Earth. This is where we spend our lives! </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We work around the way that our planet moves</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 Earth turns once round every day</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 Moon goes round the Earth once a month</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 Earth goes round the sun once every year</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So, why are the days longer in the summer than the winter?</a:t>
            </a:r>
          </a:p>
        </p:txBody>
      </p:sp>
    </p:spTree>
    <p:extLst>
      <p:ext uri="{BB962C8B-B14F-4D97-AF65-F5344CB8AC3E}">
        <p14:creationId xmlns:p14="http://schemas.microsoft.com/office/powerpoint/2010/main" val="2304112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2" y="1107281"/>
            <a:ext cx="3912338" cy="607220"/>
          </a:xfrm>
        </p:spPr>
        <p:txBody>
          <a:bodyPr>
            <a:normAutofit/>
          </a:bodyPr>
          <a:lstStyle/>
          <a:p>
            <a:r>
              <a:rPr lang="en-GB" sz="3600" b="1" dirty="0">
                <a:cs typeface="Arial" panose="020B0604020202020204" pitchFamily="34" charset="0"/>
              </a:rPr>
              <a:t>Introduction 2</a:t>
            </a:r>
          </a:p>
        </p:txBody>
      </p:sp>
      <p:sp>
        <p:nvSpPr>
          <p:cNvPr id="3" name="Content Placeholder 2"/>
          <p:cNvSpPr>
            <a:spLocks noGrp="1"/>
          </p:cNvSpPr>
          <p:nvPr>
            <p:ph idx="1"/>
          </p:nvPr>
        </p:nvSpPr>
        <p:spPr>
          <a:xfrm>
            <a:off x="221512" y="1748932"/>
            <a:ext cx="5863915" cy="4127993"/>
          </a:xfrm>
        </p:spPr>
        <p:txBody>
          <a:bodyPr vert="horz" lIns="91440" tIns="45720" rIns="91440" bIns="45720" rtlCol="0">
            <a:noAutofit/>
          </a:bodyPr>
          <a:lstStyle/>
          <a:p>
            <a:r>
              <a:rPr lang="en-GB" sz="2400" dirty="0">
                <a:cs typeface="Arial" panose="020B0604020202020204" pitchFamily="34" charset="0"/>
              </a:rPr>
              <a:t>The Earth is tilted - this makes it wobble</a:t>
            </a:r>
          </a:p>
          <a:p>
            <a:r>
              <a:rPr lang="en-GB" sz="2400" dirty="0">
                <a:cs typeface="Arial" panose="020B0604020202020204" pitchFamily="34" charset="0"/>
              </a:rPr>
              <a:t>Sometimes it leans into the Sun, but when it gets round to the other side of the Sun it leans away</a:t>
            </a:r>
          </a:p>
          <a:p>
            <a:r>
              <a:rPr lang="en-GB" sz="2400" dirty="0">
                <a:cs typeface="Arial" panose="020B0604020202020204" pitchFamily="34" charset="0"/>
              </a:rPr>
              <a:t>This makes the length of the day change from longest in the summer to the shortest in the winter</a:t>
            </a:r>
          </a:p>
          <a:p>
            <a:r>
              <a:rPr lang="en-GB" sz="2400" dirty="0">
                <a:cs typeface="Arial" panose="020B0604020202020204" pitchFamily="34" charset="0"/>
              </a:rPr>
              <a:t>The longest day in the UK is in our summer - that is when Australia has its shortest day</a:t>
            </a:r>
          </a:p>
        </p:txBody>
      </p:sp>
      <p:grpSp>
        <p:nvGrpSpPr>
          <p:cNvPr id="6" name="Group 5"/>
          <p:cNvGrpSpPr/>
          <p:nvPr/>
        </p:nvGrpSpPr>
        <p:grpSpPr>
          <a:xfrm>
            <a:off x="6229350" y="1714501"/>
            <a:ext cx="2693138" cy="3438524"/>
            <a:chOff x="5345592" y="1201695"/>
            <a:chExt cx="3448050" cy="4290646"/>
          </a:xfrm>
        </p:grpSpPr>
        <p:cxnSp>
          <p:nvCxnSpPr>
            <p:cNvPr id="5" name="Straight Connector 4"/>
            <p:cNvCxnSpPr/>
            <p:nvPr/>
          </p:nvCxnSpPr>
          <p:spPr>
            <a:xfrm>
              <a:off x="6594832" y="1201695"/>
              <a:ext cx="993531" cy="4290646"/>
            </a:xfrm>
            <a:prstGeom prst="line">
              <a:avLst/>
            </a:prstGeom>
            <a:ln w="82550"/>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55837">
              <a:off x="5345592" y="1763304"/>
              <a:ext cx="3448050" cy="3343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503717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715" y="1150295"/>
            <a:ext cx="7886700" cy="697556"/>
          </a:xfrm>
        </p:spPr>
        <p:txBody>
          <a:bodyPr vert="horz" lIns="91440" tIns="45720" rIns="91440" bIns="45720" rtlCol="0" anchor="ctr">
            <a:normAutofit/>
          </a:bodyPr>
          <a:lstStyle/>
          <a:p>
            <a:r>
              <a:rPr lang="en-GB" sz="3600" b="1" dirty="0">
                <a:cs typeface="Arial" panose="020B0604020202020204" pitchFamily="34" charset="0"/>
              </a:rPr>
              <a:t>Resources</a:t>
            </a:r>
          </a:p>
        </p:txBody>
      </p:sp>
      <p:sp>
        <p:nvSpPr>
          <p:cNvPr id="3" name="Content Placeholder 2"/>
          <p:cNvSpPr>
            <a:spLocks noGrp="1"/>
          </p:cNvSpPr>
          <p:nvPr>
            <p:ph idx="1"/>
          </p:nvPr>
        </p:nvSpPr>
        <p:spPr>
          <a:xfrm>
            <a:off x="266699" y="2006645"/>
            <a:ext cx="8343901" cy="1422355"/>
          </a:xfrm>
        </p:spPr>
        <p:txBody>
          <a:bodyPr vert="horz" lIns="91440" tIns="45720" rIns="91440" bIns="45720" rtlCol="0">
            <a:normAutofit/>
          </a:bodyPr>
          <a:lstStyle/>
          <a:p>
            <a:pPr marL="0" indent="0">
              <a:buNone/>
            </a:pPr>
            <a:r>
              <a:rPr lang="en-GB" sz="2400" dirty="0">
                <a:cs typeface="Arial" panose="020B0604020202020204" pitchFamily="34" charset="0"/>
              </a:rPr>
              <a:t>You will need:</a:t>
            </a:r>
          </a:p>
          <a:p>
            <a:r>
              <a:rPr lang="en-GB" sz="2400" dirty="0">
                <a:cs typeface="Arial" panose="020B0604020202020204" pitchFamily="34" charset="0"/>
              </a:rPr>
              <a:t>Graph paper or the graph paper sheet printed out</a:t>
            </a:r>
          </a:p>
          <a:p>
            <a:r>
              <a:rPr lang="en-GB" sz="2400" dirty="0">
                <a:cs typeface="Arial" panose="020B0604020202020204" pitchFamily="34" charset="0"/>
              </a:rPr>
              <a:t>A pencil and rubber</a:t>
            </a:r>
            <a:endParaRPr lang="en-GB" sz="2400" dirty="0">
              <a:latin typeface="+mn-lt"/>
            </a:endParaRPr>
          </a:p>
        </p:txBody>
      </p:sp>
    </p:spTree>
    <p:extLst>
      <p:ext uri="{BB962C8B-B14F-4D97-AF65-F5344CB8AC3E}">
        <p14:creationId xmlns:p14="http://schemas.microsoft.com/office/powerpoint/2010/main" val="2014604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4" y="1126330"/>
            <a:ext cx="8439151" cy="673895"/>
          </a:xfrm>
        </p:spPr>
        <p:txBody>
          <a:bodyPr vert="horz" lIns="91440" tIns="45720" rIns="91440" bIns="45720" rtlCol="0" anchor="ctr">
            <a:normAutofit/>
          </a:bodyPr>
          <a:lstStyle/>
          <a:p>
            <a:r>
              <a:rPr lang="en-GB" sz="3600" b="1" dirty="0">
                <a:cs typeface="Arial" panose="020B0604020202020204" pitchFamily="34" charset="0"/>
              </a:rPr>
              <a:t>Step 1 – Interpreting the datasheet</a:t>
            </a:r>
          </a:p>
        </p:txBody>
      </p:sp>
      <p:sp>
        <p:nvSpPr>
          <p:cNvPr id="3" name="Content Placeholder 2"/>
          <p:cNvSpPr>
            <a:spLocks noGrp="1"/>
          </p:cNvSpPr>
          <p:nvPr>
            <p:ph idx="1"/>
          </p:nvPr>
        </p:nvSpPr>
        <p:spPr>
          <a:xfrm>
            <a:off x="238125" y="1943100"/>
            <a:ext cx="7917733" cy="3286125"/>
          </a:xfrm>
        </p:spPr>
        <p:txBody>
          <a:bodyPr vert="horz" lIns="91440" tIns="45720" rIns="91440" bIns="45720" rtlCol="0">
            <a:normAutofit/>
          </a:bodyPr>
          <a:lstStyle/>
          <a:p>
            <a:r>
              <a:rPr lang="en-GB" sz="2400" dirty="0">
                <a:cs typeface="Arial" panose="020B0604020202020204" pitchFamily="34" charset="0"/>
              </a:rPr>
              <a:t>Look at the datasheet. It shows what time the sun rises and sets at around the middle of each month</a:t>
            </a:r>
          </a:p>
          <a:p>
            <a:r>
              <a:rPr lang="en-GB" sz="2400" dirty="0">
                <a:cs typeface="Arial" panose="020B0604020202020204" pitchFamily="34" charset="0"/>
              </a:rPr>
              <a:t>Because the Earth is tilted these numbers are different for different places. These are for London.</a:t>
            </a:r>
          </a:p>
          <a:p>
            <a:r>
              <a:rPr lang="en-GB" sz="2400" dirty="0">
                <a:cs typeface="Arial" panose="020B0604020202020204" pitchFamily="34" charset="0"/>
              </a:rPr>
              <a:t>The difference between sunset and sunrise is the length of the day.</a:t>
            </a:r>
          </a:p>
        </p:txBody>
      </p:sp>
      <p:pic>
        <p:nvPicPr>
          <p:cNvPr id="5" name="Picture 4" descr="Circle&#10;&#10;Description automatically generated with medium confidence">
            <a:extLst>
              <a:ext uri="{FF2B5EF4-FFF2-40B4-BE49-F238E27FC236}">
                <a16:creationId xmlns:a16="http://schemas.microsoft.com/office/drawing/2014/main" id="{AAFD919F-D7D1-4A02-96BB-C36EDEF38057}"/>
              </a:ext>
            </a:extLst>
          </p:cNvPr>
          <p:cNvPicPr>
            <a:picLocks noChangeAspect="1"/>
          </p:cNvPicPr>
          <p:nvPr/>
        </p:nvPicPr>
        <p:blipFill>
          <a:blip r:embed="rId2"/>
          <a:stretch>
            <a:fillRect/>
          </a:stretch>
        </p:blipFill>
        <p:spPr>
          <a:xfrm>
            <a:off x="5318225" y="3967316"/>
            <a:ext cx="3587650" cy="1961996"/>
          </a:xfrm>
          <a:prstGeom prst="rect">
            <a:avLst/>
          </a:prstGeom>
        </p:spPr>
      </p:pic>
    </p:spTree>
    <p:extLst>
      <p:ext uri="{BB962C8B-B14F-4D97-AF65-F5344CB8AC3E}">
        <p14:creationId xmlns:p14="http://schemas.microsoft.com/office/powerpoint/2010/main" val="4149370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073" y="1103430"/>
            <a:ext cx="2445727" cy="312133"/>
          </a:xfrm>
        </p:spPr>
        <p:txBody>
          <a:bodyPr>
            <a:noAutofit/>
          </a:bodyPr>
          <a:lstStyle/>
          <a:p>
            <a:r>
              <a:rPr lang="en-GB" sz="3600" b="1" dirty="0"/>
              <a:t>Datasheet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3993464"/>
              </p:ext>
            </p:extLst>
          </p:nvPr>
        </p:nvGraphicFramePr>
        <p:xfrm>
          <a:off x="145073" y="1526602"/>
          <a:ext cx="5736742" cy="4508633"/>
        </p:xfrm>
        <a:graphic>
          <a:graphicData uri="http://schemas.openxmlformats.org/drawingml/2006/table">
            <a:tbl>
              <a:tblPr>
                <a:tableStyleId>{5940675A-B579-460E-94D1-54222C63F5DA}</a:tableStyleId>
              </a:tblPr>
              <a:tblGrid>
                <a:gridCol w="1306477">
                  <a:extLst>
                    <a:ext uri="{9D8B030D-6E8A-4147-A177-3AD203B41FA5}">
                      <a16:colId xmlns:a16="http://schemas.microsoft.com/office/drawing/2014/main" val="20000"/>
                    </a:ext>
                  </a:extLst>
                </a:gridCol>
                <a:gridCol w="1365245">
                  <a:extLst>
                    <a:ext uri="{9D8B030D-6E8A-4147-A177-3AD203B41FA5}">
                      <a16:colId xmlns:a16="http://schemas.microsoft.com/office/drawing/2014/main" val="20001"/>
                    </a:ext>
                  </a:extLst>
                </a:gridCol>
                <a:gridCol w="1401411">
                  <a:extLst>
                    <a:ext uri="{9D8B030D-6E8A-4147-A177-3AD203B41FA5}">
                      <a16:colId xmlns:a16="http://schemas.microsoft.com/office/drawing/2014/main" val="20002"/>
                    </a:ext>
                  </a:extLst>
                </a:gridCol>
                <a:gridCol w="1663609">
                  <a:extLst>
                    <a:ext uri="{9D8B030D-6E8A-4147-A177-3AD203B41FA5}">
                      <a16:colId xmlns:a16="http://schemas.microsoft.com/office/drawing/2014/main" val="20003"/>
                    </a:ext>
                  </a:extLst>
                </a:gridCol>
              </a:tblGrid>
              <a:tr h="176012">
                <a:tc>
                  <a:txBody>
                    <a:bodyPr/>
                    <a:lstStyle/>
                    <a:p>
                      <a:pPr algn="ctr" fontAlgn="b"/>
                      <a:r>
                        <a:rPr lang="en-GB" sz="1800" u="none" strike="noStrike" dirty="0">
                          <a:effectLst/>
                          <a:latin typeface="Arial" panose="020B0604020202020204" pitchFamily="34" charset="0"/>
                          <a:cs typeface="Arial" panose="020B0604020202020204" pitchFamily="34" charset="0"/>
                        </a:rPr>
                        <a:t>Date</a:t>
                      </a:r>
                      <a:endParaRPr lang="en-GB" sz="18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1800" u="none" strike="noStrike" dirty="0">
                          <a:effectLst/>
                          <a:latin typeface="Arial" panose="020B0604020202020204" pitchFamily="34" charset="0"/>
                          <a:cs typeface="Arial" panose="020B0604020202020204" pitchFamily="34" charset="0"/>
                        </a:rPr>
                        <a:t>Sunrise</a:t>
                      </a:r>
                      <a:endParaRPr lang="en-GB" sz="18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1800" u="none" strike="noStrike" dirty="0">
                          <a:effectLst/>
                          <a:latin typeface="Arial" panose="020B0604020202020204" pitchFamily="34" charset="0"/>
                          <a:cs typeface="Arial" panose="020B0604020202020204" pitchFamily="34" charset="0"/>
                        </a:rPr>
                        <a:t>Sunset</a:t>
                      </a:r>
                      <a:endParaRPr lang="en-GB" sz="18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1800" u="none" strike="noStrike" dirty="0">
                          <a:effectLst/>
                          <a:latin typeface="Arial" panose="020B0604020202020204" pitchFamily="34" charset="0"/>
                          <a:cs typeface="Arial" panose="020B0604020202020204" pitchFamily="34" charset="0"/>
                        </a:rPr>
                        <a:t>Length of day</a:t>
                      </a:r>
                      <a:endParaRPr lang="en-GB" sz="18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01/01/2021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08:06</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16:02</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07:56</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76012">
                <a:tc>
                  <a:txBody>
                    <a:bodyPr/>
                    <a:lstStyle/>
                    <a:p>
                      <a:pPr algn="ctr" fontAlgn="b"/>
                      <a:r>
                        <a:rPr lang="en-GB" sz="900" u="none" strike="noStrike" dirty="0">
                          <a:effectLst/>
                          <a:latin typeface="Arial" panose="020B0604020202020204" pitchFamily="34" charset="0"/>
                          <a:cs typeface="Arial" panose="020B0604020202020204" pitchFamily="34" charset="0"/>
                        </a:rPr>
                        <a:t>15/01/2021</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07:59</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16:21</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08:22</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01/02/2021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07:38</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16:05</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08:27</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15/02/2021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07:14</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17:16</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10:02</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01/03/2021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06:45</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17:41</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10:56</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15/03/2021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06:14</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18:05</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11:51</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6"/>
                  </a:ext>
                </a:extLst>
              </a:tr>
              <a:tr h="179777">
                <a:tc>
                  <a:txBody>
                    <a:bodyPr/>
                    <a:lstStyle/>
                    <a:p>
                      <a:pPr algn="ctr" fontAlgn="b"/>
                      <a:r>
                        <a:rPr lang="en-GB" sz="900" u="none" strike="noStrike">
                          <a:effectLst/>
                          <a:latin typeface="Arial" panose="020B0604020202020204" pitchFamily="34" charset="0"/>
                          <a:cs typeface="Arial" panose="020B0604020202020204" pitchFamily="34" charset="0"/>
                        </a:rPr>
                        <a:t>01/04/2021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06:36</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19:34</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12:58</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7"/>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15/04/2021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06:05</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19:57</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13:52</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8"/>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01/05/2021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05:32</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20:24</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14:52</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9"/>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15/05/2021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05:08</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20:46</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15:38</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10"/>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01/06/2021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04:49</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21:08</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16:19</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11"/>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15/06/2021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04:43</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21:19</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16:36</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12"/>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01/07/2021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04:48</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21:21</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16:33</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13"/>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15/07/2021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05:01</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21:11</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16:10</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14"/>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01/08/2021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05:24</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20:48</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15:24</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15"/>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15/08/2021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05:46</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20:23</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14:37</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16"/>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01/09/2021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06:13</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19:46</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13:33</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17"/>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15/09/2021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06:36</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19:15</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12:39</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18"/>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01/10/2021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07:01</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18:38</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11:37</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19"/>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15/10/2021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07:25</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18:07</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10:42</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20"/>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01/11/2021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06:54</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16:33</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09:39</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21"/>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15/11/2021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07:19</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16:11</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08:52</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22"/>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01/12/2021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07:44</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15:55</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08:11</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23"/>
                  </a:ext>
                </a:extLst>
              </a:tr>
              <a:tr h="176012">
                <a:tc>
                  <a:txBody>
                    <a:bodyPr/>
                    <a:lstStyle/>
                    <a:p>
                      <a:pPr algn="ctr" fontAlgn="b"/>
                      <a:r>
                        <a:rPr lang="en-GB" sz="900" u="none" strike="noStrike">
                          <a:effectLst/>
                          <a:latin typeface="Arial" panose="020B0604020202020204" pitchFamily="34" charset="0"/>
                          <a:cs typeface="Arial" panose="020B0604020202020204" pitchFamily="34" charset="0"/>
                        </a:rPr>
                        <a:t>15/12/2021</a:t>
                      </a:r>
                      <a:endParaRPr lang="en-GB" sz="900" b="0" i="0" u="none" strike="noStrike">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08:00</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15:52</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fontAlgn="b"/>
                      <a:r>
                        <a:rPr lang="en-GB" sz="900" u="none" strike="noStrike" dirty="0">
                          <a:effectLst/>
                          <a:latin typeface="Arial" panose="020B0604020202020204" pitchFamily="34" charset="0"/>
                          <a:cs typeface="Arial" panose="020B0604020202020204" pitchFamily="34" charset="0"/>
                        </a:rPr>
                        <a:t>07:52</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6260" marR="6260" marT="6260" marB="0" anchor="b">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24"/>
                  </a:ext>
                </a:extLst>
              </a:tr>
            </a:tbl>
          </a:graphicData>
        </a:graphic>
      </p:graphicFrame>
      <p:sp>
        <p:nvSpPr>
          <p:cNvPr id="5" name="Content Placeholder 2"/>
          <p:cNvSpPr txBox="1">
            <a:spLocks/>
          </p:cNvSpPr>
          <p:nvPr/>
        </p:nvSpPr>
        <p:spPr>
          <a:xfrm>
            <a:off x="6098196" y="1103430"/>
            <a:ext cx="2864827" cy="206809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cs typeface="Arial" panose="020B0604020202020204" pitchFamily="34" charset="0"/>
              </a:rPr>
              <a:t>Facts:</a:t>
            </a:r>
          </a:p>
          <a:p>
            <a:r>
              <a:rPr lang="en-GB" sz="2400" dirty="0">
                <a:cs typeface="Arial" panose="020B0604020202020204" pitchFamily="34" charset="0"/>
              </a:rPr>
              <a:t>All times are in the 24 hour clock</a:t>
            </a:r>
          </a:p>
          <a:p>
            <a:r>
              <a:rPr lang="en-GB" sz="2400" dirty="0">
                <a:cs typeface="Arial" panose="020B0604020202020204" pitchFamily="34" charset="0"/>
              </a:rPr>
              <a:t>Times are for London UK</a:t>
            </a:r>
            <a:endParaRPr lang="en-GB" dirty="0">
              <a:cs typeface="Arial" panose="020B0604020202020204" pitchFamily="34" charset="0"/>
            </a:endParaRPr>
          </a:p>
        </p:txBody>
      </p:sp>
      <p:grpSp>
        <p:nvGrpSpPr>
          <p:cNvPr id="6" name="Group 5"/>
          <p:cNvGrpSpPr/>
          <p:nvPr/>
        </p:nvGrpSpPr>
        <p:grpSpPr>
          <a:xfrm>
            <a:off x="6534953" y="3171529"/>
            <a:ext cx="1991311" cy="2583041"/>
            <a:chOff x="5345592" y="1201695"/>
            <a:chExt cx="3448050" cy="4290646"/>
          </a:xfrm>
        </p:grpSpPr>
        <p:cxnSp>
          <p:nvCxnSpPr>
            <p:cNvPr id="7" name="Straight Connector 6"/>
            <p:cNvCxnSpPr/>
            <p:nvPr/>
          </p:nvCxnSpPr>
          <p:spPr>
            <a:xfrm>
              <a:off x="6594832" y="1201695"/>
              <a:ext cx="993531" cy="4290646"/>
            </a:xfrm>
            <a:prstGeom prst="line">
              <a:avLst/>
            </a:prstGeom>
            <a:ln w="82550"/>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55837">
              <a:off x="5345592" y="1763304"/>
              <a:ext cx="3448050" cy="3343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62656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440" y="1106362"/>
            <a:ext cx="7084606" cy="736785"/>
          </a:xfrm>
        </p:spPr>
        <p:txBody>
          <a:bodyPr vert="horz" lIns="91440" tIns="45720" rIns="91440" bIns="45720" rtlCol="0" anchor="ctr">
            <a:normAutofit/>
          </a:bodyPr>
          <a:lstStyle/>
          <a:p>
            <a:r>
              <a:rPr lang="en-GB" sz="3600" b="1" dirty="0">
                <a:cs typeface="Arial" panose="020B0604020202020204" pitchFamily="34" charset="0"/>
              </a:rPr>
              <a:t>Step 2 – Laying out the axes </a:t>
            </a:r>
          </a:p>
        </p:txBody>
      </p:sp>
      <p:sp>
        <p:nvSpPr>
          <p:cNvPr id="3" name="Content Placeholder 2"/>
          <p:cNvSpPr>
            <a:spLocks noGrp="1"/>
          </p:cNvSpPr>
          <p:nvPr>
            <p:ph idx="1"/>
          </p:nvPr>
        </p:nvSpPr>
        <p:spPr>
          <a:xfrm>
            <a:off x="182440" y="1962852"/>
            <a:ext cx="8627656" cy="3774558"/>
          </a:xfrm>
        </p:spPr>
        <p:txBody>
          <a:bodyPr vert="horz" lIns="91440" tIns="45720" rIns="91440" bIns="45720" rtlCol="0">
            <a:normAutofit/>
          </a:bodyPr>
          <a:lstStyle/>
          <a:p>
            <a:r>
              <a:rPr lang="en-GB" sz="2400" dirty="0">
                <a:cs typeface="Arial" panose="020B0604020202020204" pitchFamily="34" charset="0"/>
              </a:rPr>
              <a:t>Using the graph (or worksheet) label the dates from the table across the bottom line (X axis) </a:t>
            </a:r>
          </a:p>
          <a:p>
            <a:r>
              <a:rPr lang="en-GB" sz="2400" dirty="0">
                <a:cs typeface="Arial" panose="020B0604020202020204" pitchFamily="34" charset="0"/>
              </a:rPr>
              <a:t>1-1-21, 15-1-21, 1-2-21 etc</a:t>
            </a:r>
          </a:p>
          <a:p>
            <a:r>
              <a:rPr lang="en-GB" sz="2400" dirty="0">
                <a:cs typeface="Arial" panose="020B0604020202020204" pitchFamily="34" charset="0"/>
              </a:rPr>
              <a:t>Up the side (Y axis), label the number of hours 0 to 24. </a:t>
            </a:r>
          </a:p>
          <a:p>
            <a:r>
              <a:rPr lang="en-GB" sz="2400" dirty="0">
                <a:cs typeface="Arial" panose="020B0604020202020204" pitchFamily="34" charset="0"/>
              </a:rPr>
              <a:t>You can’t get less than 0 or more than 24 hours in a day!</a:t>
            </a:r>
          </a:p>
        </p:txBody>
      </p:sp>
    </p:spTree>
    <p:extLst>
      <p:ext uri="{BB962C8B-B14F-4D97-AF65-F5344CB8AC3E}">
        <p14:creationId xmlns:p14="http://schemas.microsoft.com/office/powerpoint/2010/main" val="2697272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25" y="1002320"/>
            <a:ext cx="5371375" cy="482695"/>
          </a:xfrm>
        </p:spPr>
        <p:txBody>
          <a:bodyPr vert="horz" lIns="91440" tIns="45720" rIns="91440" bIns="45720" rtlCol="0" anchor="ctr">
            <a:normAutofit/>
          </a:bodyPr>
          <a:lstStyle/>
          <a:p>
            <a:r>
              <a:rPr lang="en-GB" sz="2800" b="1" dirty="0">
                <a:cs typeface="Arial" panose="020B0604020202020204" pitchFamily="34" charset="0"/>
              </a:rPr>
              <a:t>Worksheet for the graph</a:t>
            </a:r>
          </a:p>
        </p:txBody>
      </p:sp>
      <p:graphicFrame>
        <p:nvGraphicFramePr>
          <p:cNvPr id="5" name="Table 4"/>
          <p:cNvGraphicFramePr>
            <a:graphicFrameLocks noGrp="1"/>
          </p:cNvGraphicFramePr>
          <p:nvPr>
            <p:extLst>
              <p:ext uri="{D42A27DB-BD31-4B8C-83A1-F6EECF244321}">
                <p14:modId xmlns:p14="http://schemas.microsoft.com/office/powerpoint/2010/main" val="157049764"/>
              </p:ext>
            </p:extLst>
          </p:nvPr>
        </p:nvGraphicFramePr>
        <p:xfrm>
          <a:off x="96725" y="1485015"/>
          <a:ext cx="8845044" cy="4531552"/>
        </p:xfrm>
        <a:graphic>
          <a:graphicData uri="http://schemas.openxmlformats.org/drawingml/2006/table">
            <a:tbl>
              <a:tblPr firstRow="1" bandRow="1">
                <a:tableStyleId>{5940675A-B579-460E-94D1-54222C63F5DA}</a:tableStyleId>
              </a:tblPr>
              <a:tblGrid>
                <a:gridCol w="340194">
                  <a:extLst>
                    <a:ext uri="{9D8B030D-6E8A-4147-A177-3AD203B41FA5}">
                      <a16:colId xmlns:a16="http://schemas.microsoft.com/office/drawing/2014/main" val="20000"/>
                    </a:ext>
                  </a:extLst>
                </a:gridCol>
                <a:gridCol w="340194">
                  <a:extLst>
                    <a:ext uri="{9D8B030D-6E8A-4147-A177-3AD203B41FA5}">
                      <a16:colId xmlns:a16="http://schemas.microsoft.com/office/drawing/2014/main" val="20001"/>
                    </a:ext>
                  </a:extLst>
                </a:gridCol>
                <a:gridCol w="340194">
                  <a:extLst>
                    <a:ext uri="{9D8B030D-6E8A-4147-A177-3AD203B41FA5}">
                      <a16:colId xmlns:a16="http://schemas.microsoft.com/office/drawing/2014/main" val="20002"/>
                    </a:ext>
                  </a:extLst>
                </a:gridCol>
                <a:gridCol w="340194">
                  <a:extLst>
                    <a:ext uri="{9D8B030D-6E8A-4147-A177-3AD203B41FA5}">
                      <a16:colId xmlns:a16="http://schemas.microsoft.com/office/drawing/2014/main" val="20003"/>
                    </a:ext>
                  </a:extLst>
                </a:gridCol>
                <a:gridCol w="340194">
                  <a:extLst>
                    <a:ext uri="{9D8B030D-6E8A-4147-A177-3AD203B41FA5}">
                      <a16:colId xmlns:a16="http://schemas.microsoft.com/office/drawing/2014/main" val="20004"/>
                    </a:ext>
                  </a:extLst>
                </a:gridCol>
                <a:gridCol w="340194">
                  <a:extLst>
                    <a:ext uri="{9D8B030D-6E8A-4147-A177-3AD203B41FA5}">
                      <a16:colId xmlns:a16="http://schemas.microsoft.com/office/drawing/2014/main" val="20005"/>
                    </a:ext>
                  </a:extLst>
                </a:gridCol>
                <a:gridCol w="340194">
                  <a:extLst>
                    <a:ext uri="{9D8B030D-6E8A-4147-A177-3AD203B41FA5}">
                      <a16:colId xmlns:a16="http://schemas.microsoft.com/office/drawing/2014/main" val="20006"/>
                    </a:ext>
                  </a:extLst>
                </a:gridCol>
                <a:gridCol w="340194">
                  <a:extLst>
                    <a:ext uri="{9D8B030D-6E8A-4147-A177-3AD203B41FA5}">
                      <a16:colId xmlns:a16="http://schemas.microsoft.com/office/drawing/2014/main" val="20007"/>
                    </a:ext>
                  </a:extLst>
                </a:gridCol>
                <a:gridCol w="340194">
                  <a:extLst>
                    <a:ext uri="{9D8B030D-6E8A-4147-A177-3AD203B41FA5}">
                      <a16:colId xmlns:a16="http://schemas.microsoft.com/office/drawing/2014/main" val="20008"/>
                    </a:ext>
                  </a:extLst>
                </a:gridCol>
                <a:gridCol w="340194">
                  <a:extLst>
                    <a:ext uri="{9D8B030D-6E8A-4147-A177-3AD203B41FA5}">
                      <a16:colId xmlns:a16="http://schemas.microsoft.com/office/drawing/2014/main" val="20009"/>
                    </a:ext>
                  </a:extLst>
                </a:gridCol>
                <a:gridCol w="340194">
                  <a:extLst>
                    <a:ext uri="{9D8B030D-6E8A-4147-A177-3AD203B41FA5}">
                      <a16:colId xmlns:a16="http://schemas.microsoft.com/office/drawing/2014/main" val="20010"/>
                    </a:ext>
                  </a:extLst>
                </a:gridCol>
                <a:gridCol w="340194">
                  <a:extLst>
                    <a:ext uri="{9D8B030D-6E8A-4147-A177-3AD203B41FA5}">
                      <a16:colId xmlns:a16="http://schemas.microsoft.com/office/drawing/2014/main" val="20011"/>
                    </a:ext>
                  </a:extLst>
                </a:gridCol>
                <a:gridCol w="340194">
                  <a:extLst>
                    <a:ext uri="{9D8B030D-6E8A-4147-A177-3AD203B41FA5}">
                      <a16:colId xmlns:a16="http://schemas.microsoft.com/office/drawing/2014/main" val="20012"/>
                    </a:ext>
                  </a:extLst>
                </a:gridCol>
                <a:gridCol w="340194">
                  <a:extLst>
                    <a:ext uri="{9D8B030D-6E8A-4147-A177-3AD203B41FA5}">
                      <a16:colId xmlns:a16="http://schemas.microsoft.com/office/drawing/2014/main" val="20013"/>
                    </a:ext>
                  </a:extLst>
                </a:gridCol>
                <a:gridCol w="340194">
                  <a:extLst>
                    <a:ext uri="{9D8B030D-6E8A-4147-A177-3AD203B41FA5}">
                      <a16:colId xmlns:a16="http://schemas.microsoft.com/office/drawing/2014/main" val="20014"/>
                    </a:ext>
                  </a:extLst>
                </a:gridCol>
                <a:gridCol w="340194">
                  <a:extLst>
                    <a:ext uri="{9D8B030D-6E8A-4147-A177-3AD203B41FA5}">
                      <a16:colId xmlns:a16="http://schemas.microsoft.com/office/drawing/2014/main" val="20015"/>
                    </a:ext>
                  </a:extLst>
                </a:gridCol>
                <a:gridCol w="340194">
                  <a:extLst>
                    <a:ext uri="{9D8B030D-6E8A-4147-A177-3AD203B41FA5}">
                      <a16:colId xmlns:a16="http://schemas.microsoft.com/office/drawing/2014/main" val="20016"/>
                    </a:ext>
                  </a:extLst>
                </a:gridCol>
                <a:gridCol w="340194">
                  <a:extLst>
                    <a:ext uri="{9D8B030D-6E8A-4147-A177-3AD203B41FA5}">
                      <a16:colId xmlns:a16="http://schemas.microsoft.com/office/drawing/2014/main" val="20017"/>
                    </a:ext>
                  </a:extLst>
                </a:gridCol>
                <a:gridCol w="340194">
                  <a:extLst>
                    <a:ext uri="{9D8B030D-6E8A-4147-A177-3AD203B41FA5}">
                      <a16:colId xmlns:a16="http://schemas.microsoft.com/office/drawing/2014/main" val="20018"/>
                    </a:ext>
                  </a:extLst>
                </a:gridCol>
                <a:gridCol w="340194">
                  <a:extLst>
                    <a:ext uri="{9D8B030D-6E8A-4147-A177-3AD203B41FA5}">
                      <a16:colId xmlns:a16="http://schemas.microsoft.com/office/drawing/2014/main" val="20019"/>
                    </a:ext>
                  </a:extLst>
                </a:gridCol>
                <a:gridCol w="340194">
                  <a:extLst>
                    <a:ext uri="{9D8B030D-6E8A-4147-A177-3AD203B41FA5}">
                      <a16:colId xmlns:a16="http://schemas.microsoft.com/office/drawing/2014/main" val="20020"/>
                    </a:ext>
                  </a:extLst>
                </a:gridCol>
                <a:gridCol w="340194">
                  <a:extLst>
                    <a:ext uri="{9D8B030D-6E8A-4147-A177-3AD203B41FA5}">
                      <a16:colId xmlns:a16="http://schemas.microsoft.com/office/drawing/2014/main" val="20021"/>
                    </a:ext>
                  </a:extLst>
                </a:gridCol>
                <a:gridCol w="340194">
                  <a:extLst>
                    <a:ext uri="{9D8B030D-6E8A-4147-A177-3AD203B41FA5}">
                      <a16:colId xmlns:a16="http://schemas.microsoft.com/office/drawing/2014/main" val="20022"/>
                    </a:ext>
                  </a:extLst>
                </a:gridCol>
                <a:gridCol w="340194">
                  <a:extLst>
                    <a:ext uri="{9D8B030D-6E8A-4147-A177-3AD203B41FA5}">
                      <a16:colId xmlns:a16="http://schemas.microsoft.com/office/drawing/2014/main" val="20023"/>
                    </a:ext>
                  </a:extLst>
                </a:gridCol>
                <a:gridCol w="340194">
                  <a:extLst>
                    <a:ext uri="{9D8B030D-6E8A-4147-A177-3AD203B41FA5}">
                      <a16:colId xmlns:a16="http://schemas.microsoft.com/office/drawing/2014/main" val="20024"/>
                    </a:ext>
                  </a:extLst>
                </a:gridCol>
                <a:gridCol w="340194">
                  <a:extLst>
                    <a:ext uri="{9D8B030D-6E8A-4147-A177-3AD203B41FA5}">
                      <a16:colId xmlns:a16="http://schemas.microsoft.com/office/drawing/2014/main" val="20025"/>
                    </a:ext>
                  </a:extLst>
                </a:gridCol>
              </a:tblGrid>
              <a:tr h="168411">
                <a:tc>
                  <a:txBody>
                    <a:bodyPr/>
                    <a:lstStyle/>
                    <a:p>
                      <a:pPr algn="r"/>
                      <a:r>
                        <a:rPr lang="en-GB" sz="600" dirty="0"/>
                        <a:t>24</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168411">
                <a:tc>
                  <a:txBody>
                    <a:bodyPr/>
                    <a:lstStyle/>
                    <a:p>
                      <a:pPr algn="r"/>
                      <a:r>
                        <a:rPr lang="en-GB" sz="600" dirty="0"/>
                        <a:t>23</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68411">
                <a:tc>
                  <a:txBody>
                    <a:bodyPr/>
                    <a:lstStyle/>
                    <a:p>
                      <a:pPr algn="r"/>
                      <a:r>
                        <a:rPr lang="en-GB" sz="600" dirty="0"/>
                        <a:t>22</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168411">
                <a:tc>
                  <a:txBody>
                    <a:bodyPr/>
                    <a:lstStyle/>
                    <a:p>
                      <a:pPr algn="r"/>
                      <a:r>
                        <a:rPr lang="en-GB" sz="600" dirty="0"/>
                        <a:t>21</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168411">
                <a:tc>
                  <a:txBody>
                    <a:bodyPr/>
                    <a:lstStyle/>
                    <a:p>
                      <a:pPr algn="r"/>
                      <a:r>
                        <a:rPr lang="en-GB" sz="600" dirty="0"/>
                        <a:t>20</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r h="168411">
                <a:tc>
                  <a:txBody>
                    <a:bodyPr/>
                    <a:lstStyle/>
                    <a:p>
                      <a:pPr algn="r"/>
                      <a:r>
                        <a:rPr lang="en-GB" sz="600" dirty="0"/>
                        <a:t>19</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r h="168411">
                <a:tc>
                  <a:txBody>
                    <a:bodyPr/>
                    <a:lstStyle/>
                    <a:p>
                      <a:pPr algn="r"/>
                      <a:r>
                        <a:rPr lang="en-GB" sz="600" dirty="0"/>
                        <a:t>18</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06"/>
                  </a:ext>
                </a:extLst>
              </a:tr>
              <a:tr h="168411">
                <a:tc>
                  <a:txBody>
                    <a:bodyPr/>
                    <a:lstStyle/>
                    <a:p>
                      <a:pPr algn="r"/>
                      <a:r>
                        <a:rPr lang="en-GB" sz="600" dirty="0"/>
                        <a:t>17</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07"/>
                  </a:ext>
                </a:extLst>
              </a:tr>
              <a:tr h="168411">
                <a:tc>
                  <a:txBody>
                    <a:bodyPr/>
                    <a:lstStyle/>
                    <a:p>
                      <a:pPr algn="r"/>
                      <a:r>
                        <a:rPr lang="en-GB" sz="600" dirty="0"/>
                        <a:t>16</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08"/>
                  </a:ext>
                </a:extLst>
              </a:tr>
              <a:tr h="168411">
                <a:tc>
                  <a:txBody>
                    <a:bodyPr/>
                    <a:lstStyle/>
                    <a:p>
                      <a:pPr algn="r"/>
                      <a:r>
                        <a:rPr lang="en-GB" sz="600" dirty="0"/>
                        <a:t>15</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09"/>
                  </a:ext>
                </a:extLst>
              </a:tr>
              <a:tr h="168411">
                <a:tc>
                  <a:txBody>
                    <a:bodyPr/>
                    <a:lstStyle/>
                    <a:p>
                      <a:pPr algn="r"/>
                      <a:r>
                        <a:rPr lang="en-GB" sz="600" dirty="0"/>
                        <a:t>14</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10"/>
                  </a:ext>
                </a:extLst>
              </a:tr>
              <a:tr h="168411">
                <a:tc>
                  <a:txBody>
                    <a:bodyPr/>
                    <a:lstStyle/>
                    <a:p>
                      <a:pPr algn="r"/>
                      <a:r>
                        <a:rPr lang="en-GB" sz="600" dirty="0"/>
                        <a:t>13</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11"/>
                  </a:ext>
                </a:extLst>
              </a:tr>
              <a:tr h="168411">
                <a:tc>
                  <a:txBody>
                    <a:bodyPr/>
                    <a:lstStyle/>
                    <a:p>
                      <a:pPr algn="r"/>
                      <a:r>
                        <a:rPr lang="en-GB" sz="600" dirty="0"/>
                        <a:t>12</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12"/>
                  </a:ext>
                </a:extLst>
              </a:tr>
              <a:tr h="168411">
                <a:tc>
                  <a:txBody>
                    <a:bodyPr/>
                    <a:lstStyle/>
                    <a:p>
                      <a:pPr algn="r"/>
                      <a:r>
                        <a:rPr lang="en-GB" sz="600" dirty="0"/>
                        <a:t>11</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13"/>
                  </a:ext>
                </a:extLst>
              </a:tr>
              <a:tr h="168411">
                <a:tc>
                  <a:txBody>
                    <a:bodyPr/>
                    <a:lstStyle/>
                    <a:p>
                      <a:pPr algn="r"/>
                      <a:r>
                        <a:rPr lang="en-GB" sz="600" dirty="0"/>
                        <a:t>10</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14"/>
                  </a:ext>
                </a:extLst>
              </a:tr>
              <a:tr h="168411">
                <a:tc>
                  <a:txBody>
                    <a:bodyPr/>
                    <a:lstStyle/>
                    <a:p>
                      <a:pPr algn="r"/>
                      <a:r>
                        <a:rPr lang="en-GB" sz="600" dirty="0"/>
                        <a:t>9</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15"/>
                  </a:ext>
                </a:extLst>
              </a:tr>
              <a:tr h="168411">
                <a:tc>
                  <a:txBody>
                    <a:bodyPr/>
                    <a:lstStyle/>
                    <a:p>
                      <a:pPr algn="r"/>
                      <a:r>
                        <a:rPr lang="en-GB" sz="600" dirty="0"/>
                        <a:t>8</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16"/>
                  </a:ext>
                </a:extLst>
              </a:tr>
              <a:tr h="168411">
                <a:tc>
                  <a:txBody>
                    <a:bodyPr/>
                    <a:lstStyle/>
                    <a:p>
                      <a:pPr algn="r"/>
                      <a:r>
                        <a:rPr lang="en-GB" sz="600" dirty="0"/>
                        <a:t>7</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17"/>
                  </a:ext>
                </a:extLst>
              </a:tr>
              <a:tr h="168411">
                <a:tc>
                  <a:txBody>
                    <a:bodyPr/>
                    <a:lstStyle/>
                    <a:p>
                      <a:pPr algn="r"/>
                      <a:r>
                        <a:rPr lang="en-GB" sz="600" dirty="0"/>
                        <a:t>6</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18"/>
                  </a:ext>
                </a:extLst>
              </a:tr>
              <a:tr h="168411">
                <a:tc>
                  <a:txBody>
                    <a:bodyPr/>
                    <a:lstStyle/>
                    <a:p>
                      <a:pPr algn="r"/>
                      <a:r>
                        <a:rPr lang="en-GB" sz="600" dirty="0"/>
                        <a:t>5</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19"/>
                  </a:ext>
                </a:extLst>
              </a:tr>
              <a:tr h="168411">
                <a:tc>
                  <a:txBody>
                    <a:bodyPr/>
                    <a:lstStyle/>
                    <a:p>
                      <a:pPr algn="r"/>
                      <a:r>
                        <a:rPr lang="en-GB" sz="600" dirty="0"/>
                        <a:t>4</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20"/>
                  </a:ext>
                </a:extLst>
              </a:tr>
              <a:tr h="191785">
                <a:tc>
                  <a:txBody>
                    <a:bodyPr/>
                    <a:lstStyle/>
                    <a:p>
                      <a:pPr algn="r"/>
                      <a:r>
                        <a:rPr lang="en-GB" sz="600" dirty="0"/>
                        <a:t>3</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21"/>
                  </a:ext>
                </a:extLst>
              </a:tr>
              <a:tr h="191785">
                <a:tc>
                  <a:txBody>
                    <a:bodyPr/>
                    <a:lstStyle/>
                    <a:p>
                      <a:pPr algn="r"/>
                      <a:r>
                        <a:rPr lang="en-GB" sz="600" dirty="0"/>
                        <a:t>2</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22"/>
                  </a:ext>
                </a:extLst>
              </a:tr>
              <a:tr h="191785">
                <a:tc>
                  <a:txBody>
                    <a:bodyPr/>
                    <a:lstStyle/>
                    <a:p>
                      <a:pPr algn="r"/>
                      <a:r>
                        <a:rPr lang="en-GB" sz="600" dirty="0"/>
                        <a:t>1</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23"/>
                  </a:ext>
                </a:extLst>
              </a:tr>
              <a:tr h="191785">
                <a:tc>
                  <a:txBody>
                    <a:bodyPr/>
                    <a:lstStyle/>
                    <a:p>
                      <a:pPr algn="r"/>
                      <a:r>
                        <a:rPr lang="en-GB" sz="600" dirty="0"/>
                        <a:t>0</a:t>
                      </a:r>
                    </a:p>
                  </a:txBody>
                  <a:tcPr marL="18000" marR="18000" marT="18000" marB="18000" anchor="b">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19050"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24"/>
                  </a:ext>
                </a:extLst>
              </a:tr>
              <a:tr h="227781">
                <a:tc>
                  <a:txBody>
                    <a:bodyPr/>
                    <a:lstStyle/>
                    <a:p>
                      <a:pPr algn="r"/>
                      <a:endParaRPr lang="en-GB" sz="600" dirty="0"/>
                    </a:p>
                  </a:txBody>
                  <a:tcPr marL="45720" marR="45720" anchor="ctr">
                    <a:lnL w="3175" cap="flat" cmpd="sng" algn="ctr">
                      <a:solidFill>
                        <a:schemeClr val="bg2">
                          <a:lumMod val="75000"/>
                        </a:schemeClr>
                      </a:solidFill>
                      <a:prstDash val="solid"/>
                      <a:round/>
                      <a:headEnd type="none" w="med" len="med"/>
                      <a:tailEnd type="none" w="med" len="med"/>
                    </a:lnL>
                    <a:lnR w="190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190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tc>
                  <a:txBody>
                    <a:bodyPr/>
                    <a:lstStyle/>
                    <a:p>
                      <a:endParaRPr lang="en-GB" sz="500"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19050"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38008234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4929</TotalTime>
  <Words>731</Words>
  <Application>Microsoft Office PowerPoint</Application>
  <PresentationFormat>On-screen Show (4:3)</PresentationFormat>
  <Paragraphs>187</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Segoe UI Emoji</vt:lpstr>
      <vt:lpstr>Symbol</vt:lpstr>
      <vt:lpstr>Times New Roman</vt:lpstr>
      <vt:lpstr>Office Theme</vt:lpstr>
      <vt:lpstr>PowerPoint Presentation</vt:lpstr>
      <vt:lpstr>PowerPoint Presentation</vt:lpstr>
      <vt:lpstr>Introduction 1</vt:lpstr>
      <vt:lpstr>Introduction 2</vt:lpstr>
      <vt:lpstr>Resources</vt:lpstr>
      <vt:lpstr>Step 1 – Interpreting the datasheet</vt:lpstr>
      <vt:lpstr>Datasheet</vt:lpstr>
      <vt:lpstr>Step 2 – Laying out the axes </vt:lpstr>
      <vt:lpstr>Worksheet for the graph</vt:lpstr>
      <vt:lpstr>Step 3 – Plotting the data</vt:lpstr>
      <vt:lpstr>Step 4 – Analysing the data</vt:lpstr>
      <vt:lpstr>Step 5 – Checking your result</vt:lpstr>
      <vt:lpstr>Links Page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Daylight hours maths activity</dc:title>
  <dc:creator>Attainment in Education Ltd</dc:creator>
  <cp:keywords>KS3 science, KS3 maths graphs, secondary plotting graphs activity, graphs resource for lesson, graphs for secondary, KS3 plotting graphs resource, Christmas maths activity, Christmas KS3, Christmas graphs for secondary</cp:keywords>
  <cp:lastModifiedBy>Neighbour,Marie</cp:lastModifiedBy>
  <cp:revision>99</cp:revision>
  <dcterms:created xsi:type="dcterms:W3CDTF">2017-06-28T15:11:57Z</dcterms:created>
  <dcterms:modified xsi:type="dcterms:W3CDTF">2021-11-01T10:14:34Z</dcterms:modified>
</cp:coreProperties>
</file>