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69" r:id="rId2"/>
    <p:sldId id="289" r:id="rId3"/>
    <p:sldId id="278" r:id="rId4"/>
    <p:sldId id="288" r:id="rId5"/>
    <p:sldId id="283" r:id="rId6"/>
    <p:sldId id="284" r:id="rId7"/>
    <p:sldId id="279" r:id="rId8"/>
    <p:sldId id="285" r:id="rId9"/>
    <p:sldId id="286" r:id="rId10"/>
    <p:sldId id="28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p:restoredTop sz="94674"/>
  </p:normalViewPr>
  <p:slideViewPr>
    <p:cSldViewPr snapToGrid="0" snapToObjects="1">
      <p:cViewPr varScale="1">
        <p:scale>
          <a:sx n="68" d="100"/>
          <a:sy n="68" d="100"/>
        </p:scale>
        <p:origin x="1440"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E4D6D-B363-4131-BCEF-3DEC54E98C93}" type="datetimeFigureOut">
              <a:rPr lang="en-GB" smtClean="0"/>
              <a:t>12/11/2021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707AF-15F6-4390-8428-FE2D70DF4961}" type="slidenum">
              <a:rPr lang="en-GB" smtClean="0"/>
              <a:t>‹#›</a:t>
            </a:fld>
            <a:endParaRPr lang="en-GB"/>
          </a:p>
        </p:txBody>
      </p:sp>
    </p:spTree>
    <p:extLst>
      <p:ext uri="{BB962C8B-B14F-4D97-AF65-F5344CB8AC3E}">
        <p14:creationId xmlns:p14="http://schemas.microsoft.com/office/powerpoint/2010/main" val="28619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oYXoyvUv4DA&amp;list=PLS_EtymQc9PMPa2ALIwrAL-pInR5A27lr&amp;index=1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oYXoyvUv4DA&amp;list=PLS_EtymQc9PMPa2ALIwrAL-pInR5A27lr&amp;index=1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video explanation, please see </a:t>
            </a:r>
            <a:r>
              <a:rPr lang="en-GB" sz="1800" u="sng" dirty="0">
                <a:solidFill>
                  <a:srgbClr val="0000FF"/>
                </a:solidFill>
                <a:effectLst/>
                <a:latin typeface="Arial" panose="020B0604020202020204" pitchFamily="34" charset="0"/>
                <a:ea typeface="Times New Roman" panose="02020603050405020304" pitchFamily="18" charset="0"/>
                <a:hlinkClick r:id="rId3"/>
              </a:rPr>
              <a:t>https://www.youtube.com/watch?v=oYXoyvUv4DA&amp;list=PLS_EtymQc9PMPa2ALIwrAL-pInR5A27lr&amp;index=10</a:t>
            </a:r>
            <a:endParaRPr lang="en-GB" dirty="0"/>
          </a:p>
        </p:txBody>
      </p:sp>
      <p:sp>
        <p:nvSpPr>
          <p:cNvPr id="4" name="Slide Number Placeholder 3"/>
          <p:cNvSpPr>
            <a:spLocks noGrp="1"/>
          </p:cNvSpPr>
          <p:nvPr>
            <p:ph type="sldNum" sz="quarter" idx="5"/>
          </p:nvPr>
        </p:nvSpPr>
        <p:spPr/>
        <p:txBody>
          <a:bodyPr/>
          <a:lstStyle/>
          <a:p>
            <a:fld id="{DFB707AF-15F6-4390-8428-FE2D70DF4961}" type="slidenum">
              <a:rPr lang="en-GB" smtClean="0"/>
              <a:t>1</a:t>
            </a:fld>
            <a:endParaRPr lang="en-GB"/>
          </a:p>
        </p:txBody>
      </p:sp>
    </p:spTree>
    <p:extLst>
      <p:ext uri="{BB962C8B-B14F-4D97-AF65-F5344CB8AC3E}">
        <p14:creationId xmlns:p14="http://schemas.microsoft.com/office/powerpoint/2010/main" val="2490662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07E84F-45E6-4385-A61E-2A903B5C237C}" type="slidenum">
              <a:rPr lang="en-GB" smtClean="0"/>
              <a:t>10</a:t>
            </a:fld>
            <a:endParaRPr lang="en-GB"/>
          </a:p>
        </p:txBody>
      </p:sp>
    </p:spTree>
    <p:extLst>
      <p:ext uri="{BB962C8B-B14F-4D97-AF65-F5344CB8AC3E}">
        <p14:creationId xmlns:p14="http://schemas.microsoft.com/office/powerpoint/2010/main" val="81694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video explanation, please see </a:t>
            </a:r>
            <a:r>
              <a:rPr lang="en-GB" sz="1800" u="sng" dirty="0">
                <a:solidFill>
                  <a:srgbClr val="0000FF"/>
                </a:solidFill>
                <a:effectLst/>
                <a:latin typeface="Arial" panose="020B0604020202020204" pitchFamily="34" charset="0"/>
                <a:ea typeface="Times New Roman" panose="02020603050405020304" pitchFamily="18" charset="0"/>
                <a:hlinkClick r:id="rId3"/>
              </a:rPr>
              <a:t>https://www.youtube.com/watch?v=oYXoyvUv4DA&amp;list=PLS_EtymQc9PMPa2ALIwrAL-pInR5A27lr&amp;index=10</a:t>
            </a:r>
            <a:endParaRPr lang="en-GB" dirty="0"/>
          </a:p>
        </p:txBody>
      </p:sp>
      <p:sp>
        <p:nvSpPr>
          <p:cNvPr id="4" name="Slide Number Placeholder 3"/>
          <p:cNvSpPr>
            <a:spLocks noGrp="1"/>
          </p:cNvSpPr>
          <p:nvPr>
            <p:ph type="sldNum" sz="quarter" idx="5"/>
          </p:nvPr>
        </p:nvSpPr>
        <p:spPr/>
        <p:txBody>
          <a:bodyPr/>
          <a:lstStyle/>
          <a:p>
            <a:fld id="{DFB707AF-15F6-4390-8428-FE2D70DF4961}" type="slidenum">
              <a:rPr lang="en-GB" smtClean="0"/>
              <a:t>2</a:t>
            </a:fld>
            <a:endParaRPr lang="en-GB"/>
          </a:p>
        </p:txBody>
      </p:sp>
    </p:spTree>
    <p:extLst>
      <p:ext uri="{BB962C8B-B14F-4D97-AF65-F5344CB8AC3E}">
        <p14:creationId xmlns:p14="http://schemas.microsoft.com/office/powerpoint/2010/main" val="1859505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07E84F-45E6-4385-A61E-2A903B5C237C}" type="slidenum">
              <a:rPr lang="en-GB" smtClean="0"/>
              <a:t>3</a:t>
            </a:fld>
            <a:endParaRPr lang="en-GB"/>
          </a:p>
        </p:txBody>
      </p:sp>
    </p:spTree>
    <p:extLst>
      <p:ext uri="{BB962C8B-B14F-4D97-AF65-F5344CB8AC3E}">
        <p14:creationId xmlns:p14="http://schemas.microsoft.com/office/powerpoint/2010/main" val="299844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07E84F-45E6-4385-A61E-2A903B5C237C}" type="slidenum">
              <a:rPr lang="en-GB" smtClean="0"/>
              <a:t>4</a:t>
            </a:fld>
            <a:endParaRPr lang="en-GB"/>
          </a:p>
        </p:txBody>
      </p:sp>
    </p:spTree>
    <p:extLst>
      <p:ext uri="{BB962C8B-B14F-4D97-AF65-F5344CB8AC3E}">
        <p14:creationId xmlns:p14="http://schemas.microsoft.com/office/powerpoint/2010/main" val="496564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07E84F-45E6-4385-A61E-2A903B5C237C}" type="slidenum">
              <a:rPr lang="en-GB" smtClean="0"/>
              <a:t>5</a:t>
            </a:fld>
            <a:endParaRPr lang="en-GB"/>
          </a:p>
        </p:txBody>
      </p:sp>
    </p:spTree>
    <p:extLst>
      <p:ext uri="{BB962C8B-B14F-4D97-AF65-F5344CB8AC3E}">
        <p14:creationId xmlns:p14="http://schemas.microsoft.com/office/powerpoint/2010/main" val="21053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07E84F-45E6-4385-A61E-2A903B5C237C}" type="slidenum">
              <a:rPr lang="en-GB" smtClean="0"/>
              <a:t>6</a:t>
            </a:fld>
            <a:endParaRPr lang="en-GB"/>
          </a:p>
        </p:txBody>
      </p:sp>
    </p:spTree>
    <p:extLst>
      <p:ext uri="{BB962C8B-B14F-4D97-AF65-F5344CB8AC3E}">
        <p14:creationId xmlns:p14="http://schemas.microsoft.com/office/powerpoint/2010/main" val="397249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07E84F-45E6-4385-A61E-2A903B5C237C}" type="slidenum">
              <a:rPr lang="en-GB" smtClean="0"/>
              <a:t>7</a:t>
            </a:fld>
            <a:endParaRPr lang="en-GB"/>
          </a:p>
        </p:txBody>
      </p:sp>
    </p:spTree>
    <p:extLst>
      <p:ext uri="{BB962C8B-B14F-4D97-AF65-F5344CB8AC3E}">
        <p14:creationId xmlns:p14="http://schemas.microsoft.com/office/powerpoint/2010/main" val="133681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07E84F-45E6-4385-A61E-2A903B5C237C}" type="slidenum">
              <a:rPr lang="en-GB" smtClean="0"/>
              <a:t>8</a:t>
            </a:fld>
            <a:endParaRPr lang="en-GB"/>
          </a:p>
        </p:txBody>
      </p:sp>
    </p:spTree>
    <p:extLst>
      <p:ext uri="{BB962C8B-B14F-4D97-AF65-F5344CB8AC3E}">
        <p14:creationId xmlns:p14="http://schemas.microsoft.com/office/powerpoint/2010/main" val="111710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07E84F-45E6-4385-A61E-2A903B5C237C}" type="slidenum">
              <a:rPr lang="en-GB" smtClean="0"/>
              <a:t>9</a:t>
            </a:fld>
            <a:endParaRPr lang="en-GB"/>
          </a:p>
        </p:txBody>
      </p:sp>
    </p:spTree>
    <p:extLst>
      <p:ext uri="{BB962C8B-B14F-4D97-AF65-F5344CB8AC3E}">
        <p14:creationId xmlns:p14="http://schemas.microsoft.com/office/powerpoint/2010/main" val="169193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11/12/2021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11/12/2021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11/12/2021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11/12/2021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11/12/2021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11/12/2021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11/12/2021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11/12/2021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11/12/2021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11/12/2021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11/12/2021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6278B7-95B6-4F4B-8579-C61CB55F93EE}"/>
              </a:ext>
            </a:extLst>
          </p:cNvPr>
          <p:cNvSpPr txBox="1"/>
          <p:nvPr/>
        </p:nvSpPr>
        <p:spPr>
          <a:xfrm>
            <a:off x="1007604" y="1097600"/>
            <a:ext cx="7128792" cy="830997"/>
          </a:xfrm>
          <a:prstGeom prst="rect">
            <a:avLst/>
          </a:prstGeom>
          <a:noFill/>
        </p:spPr>
        <p:txBody>
          <a:bodyPr wrap="square" rtlCol="0">
            <a:spAutoFit/>
          </a:bodyPr>
          <a:lstStyle/>
          <a:p>
            <a:pPr algn="ctr"/>
            <a:r>
              <a:rPr lang="en-GB" sz="4800" b="1" dirty="0">
                <a:solidFill>
                  <a:srgbClr val="0093D3"/>
                </a:solidFill>
                <a:latin typeface="Arial"/>
                <a:cs typeface="Arial"/>
              </a:rPr>
              <a:t>Triangular numbers</a:t>
            </a:r>
          </a:p>
        </p:txBody>
      </p:sp>
      <p:sp>
        <p:nvSpPr>
          <p:cNvPr id="3" name="TextBox 2">
            <a:extLst>
              <a:ext uri="{FF2B5EF4-FFF2-40B4-BE49-F238E27FC236}">
                <a16:creationId xmlns:a16="http://schemas.microsoft.com/office/drawing/2014/main" id="{B02D9146-B32D-4498-BA59-6585B694DA5E}"/>
              </a:ext>
            </a:extLst>
          </p:cNvPr>
          <p:cNvSpPr txBox="1"/>
          <p:nvPr/>
        </p:nvSpPr>
        <p:spPr>
          <a:xfrm>
            <a:off x="730166" y="5340323"/>
            <a:ext cx="7683665"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How to calculate triangular numbers</a:t>
            </a:r>
          </a:p>
        </p:txBody>
      </p:sp>
      <p:pic>
        <p:nvPicPr>
          <p:cNvPr id="6" name="Picture 5" descr="A picture containing text&#10;&#10;Description automatically generated">
            <a:extLst>
              <a:ext uri="{FF2B5EF4-FFF2-40B4-BE49-F238E27FC236}">
                <a16:creationId xmlns:a16="http://schemas.microsoft.com/office/drawing/2014/main" id="{BEFDF9CA-90B1-4BC6-BDD4-1AB78950AA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4990" y="1928597"/>
            <a:ext cx="5614019" cy="3157886"/>
          </a:xfrm>
          <a:prstGeom prst="rect">
            <a:avLst/>
          </a:prstGeom>
        </p:spPr>
      </p:pic>
      <p:sp>
        <p:nvSpPr>
          <p:cNvPr id="8" name="Isosceles Triangle 7">
            <a:extLst>
              <a:ext uri="{FF2B5EF4-FFF2-40B4-BE49-F238E27FC236}">
                <a16:creationId xmlns:a16="http://schemas.microsoft.com/office/drawing/2014/main" id="{54C2EAC5-2A69-4890-9745-F2F462594FA4}"/>
              </a:ext>
            </a:extLst>
          </p:cNvPr>
          <p:cNvSpPr/>
          <p:nvPr/>
        </p:nvSpPr>
        <p:spPr>
          <a:xfrm>
            <a:off x="3260336" y="2413270"/>
            <a:ext cx="2623326" cy="2188539"/>
          </a:xfrm>
          <a:prstGeom prst="triangle">
            <a:avLst/>
          </a:prstGeom>
          <a:solidFill>
            <a:schemeClr val="accent1"/>
          </a:solidFill>
          <a:ln w="168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787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B5BF3E-F4ED-45BE-9FE7-9B3376D9E483}"/>
              </a:ext>
            </a:extLst>
          </p:cNvPr>
          <p:cNvSpPr txBox="1"/>
          <p:nvPr/>
        </p:nvSpPr>
        <p:spPr>
          <a:xfrm>
            <a:off x="7825394" y="4741371"/>
            <a:ext cx="695325" cy="584775"/>
          </a:xfrm>
          <a:prstGeom prst="rect">
            <a:avLst/>
          </a:prstGeom>
          <a:noFill/>
        </p:spPr>
        <p:txBody>
          <a:bodyPr wrap="square" rtlCol="0">
            <a:spAutoFit/>
          </a:bodyPr>
          <a:lstStyle/>
          <a:p>
            <a:r>
              <a:rPr lang="en-GB" sz="3200" b="1" dirty="0">
                <a:solidFill>
                  <a:schemeClr val="bg1"/>
                </a:solidFill>
              </a:rPr>
              <a:t>?</a:t>
            </a:r>
          </a:p>
        </p:txBody>
      </p:sp>
      <p:sp>
        <p:nvSpPr>
          <p:cNvPr id="7" name="TextBox 6">
            <a:extLst>
              <a:ext uri="{FF2B5EF4-FFF2-40B4-BE49-F238E27FC236}">
                <a16:creationId xmlns:a16="http://schemas.microsoft.com/office/drawing/2014/main" id="{A3DB4C24-8B60-45F8-986A-8A7B2F468762}"/>
              </a:ext>
            </a:extLst>
          </p:cNvPr>
          <p:cNvSpPr txBox="1"/>
          <p:nvPr/>
        </p:nvSpPr>
        <p:spPr>
          <a:xfrm>
            <a:off x="122663" y="1701305"/>
            <a:ext cx="7886699" cy="1877437"/>
          </a:xfrm>
          <a:prstGeom prst="rect">
            <a:avLst/>
          </a:prstGeom>
          <a:noFill/>
        </p:spPr>
        <p:txBody>
          <a:bodyPr wrap="square" rtlCol="0">
            <a:spAutoFit/>
          </a:bodyPr>
          <a:lstStyle/>
          <a:p>
            <a:pPr marL="457200" indent="-457200">
              <a:buFont typeface="Arial" panose="020B0604020202020204" pitchFamily="34" charset="0"/>
              <a:buChar char="•"/>
            </a:pPr>
            <a:r>
              <a:rPr lang="en-GB" sz="2800" b="1" i="1" dirty="0"/>
              <a:t>n</a:t>
            </a:r>
            <a:r>
              <a:rPr lang="en-GB" sz="2800" dirty="0"/>
              <a:t> is any number</a:t>
            </a:r>
          </a:p>
          <a:p>
            <a:pPr marL="457200" indent="-457200">
              <a:buFont typeface="Arial" panose="020B0604020202020204" pitchFamily="34" charset="0"/>
              <a:buChar char="•"/>
            </a:pPr>
            <a:r>
              <a:rPr lang="en-GB" sz="2800" dirty="0"/>
              <a:t>Choose a number for </a:t>
            </a:r>
            <a:r>
              <a:rPr lang="en-GB" sz="2800" b="1" i="1" dirty="0"/>
              <a:t>n </a:t>
            </a:r>
            <a:r>
              <a:rPr lang="en-GB" sz="2800" dirty="0"/>
              <a:t>and calculate the triangular number</a:t>
            </a:r>
          </a:p>
          <a:p>
            <a:pPr marL="457200" indent="-457200">
              <a:buFont typeface="Arial" panose="020B0604020202020204" pitchFamily="34" charset="0"/>
              <a:buChar char="•"/>
            </a:pPr>
            <a:endParaRPr lang="en-GB" sz="3200" dirty="0"/>
          </a:p>
        </p:txBody>
      </p:sp>
      <p:sp>
        <p:nvSpPr>
          <p:cNvPr id="8" name="Title 1">
            <a:extLst>
              <a:ext uri="{FF2B5EF4-FFF2-40B4-BE49-F238E27FC236}">
                <a16:creationId xmlns:a16="http://schemas.microsoft.com/office/drawing/2014/main" id="{7B56712F-385D-40D0-9688-F8748028BF91}"/>
              </a:ext>
            </a:extLst>
          </p:cNvPr>
          <p:cNvSpPr>
            <a:spLocks noGrp="1"/>
          </p:cNvSpPr>
          <p:nvPr>
            <p:ph type="title"/>
          </p:nvPr>
        </p:nvSpPr>
        <p:spPr>
          <a:xfrm>
            <a:off x="0" y="865499"/>
            <a:ext cx="7886700" cy="926933"/>
          </a:xfrm>
        </p:spPr>
        <p:txBody>
          <a:bodyPr>
            <a:normAutofit fontScale="90000"/>
          </a:bodyPr>
          <a:lstStyle/>
          <a:p>
            <a:r>
              <a:rPr lang="en-GB" b="1" dirty="0">
                <a:latin typeface="+mn-lt"/>
              </a:rPr>
              <a:t>Triangular number formula using  </a:t>
            </a:r>
            <a:r>
              <a:rPr lang="en-GB" b="1" i="1" dirty="0">
                <a:latin typeface="+mn-lt"/>
              </a:rPr>
              <a:t>n</a:t>
            </a:r>
          </a:p>
        </p:txBody>
      </p:sp>
      <p:grpSp>
        <p:nvGrpSpPr>
          <p:cNvPr id="4" name="Group 3">
            <a:extLst>
              <a:ext uri="{FF2B5EF4-FFF2-40B4-BE49-F238E27FC236}">
                <a16:creationId xmlns:a16="http://schemas.microsoft.com/office/drawing/2014/main" id="{4CA0046E-72FA-44D9-8CE9-8B07358270F3}"/>
              </a:ext>
            </a:extLst>
          </p:cNvPr>
          <p:cNvGrpSpPr/>
          <p:nvPr/>
        </p:nvGrpSpPr>
        <p:grpSpPr>
          <a:xfrm>
            <a:off x="2107581" y="3478163"/>
            <a:ext cx="5140711" cy="2379906"/>
            <a:chOff x="2107581" y="3478163"/>
            <a:chExt cx="5140711" cy="2379906"/>
          </a:xfrm>
        </p:grpSpPr>
        <p:pic>
          <p:nvPicPr>
            <p:cNvPr id="9" name="Picture 8">
              <a:extLst>
                <a:ext uri="{FF2B5EF4-FFF2-40B4-BE49-F238E27FC236}">
                  <a16:creationId xmlns:a16="http://schemas.microsoft.com/office/drawing/2014/main" id="{B334CA34-1270-49E3-BFD1-D740898935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7581" y="3478163"/>
              <a:ext cx="5140711" cy="2379906"/>
            </a:xfrm>
            <a:prstGeom prst="rect">
              <a:avLst/>
            </a:prstGeom>
          </p:spPr>
        </p:pic>
        <p:sp>
          <p:nvSpPr>
            <p:cNvPr id="3" name="TextBox 2">
              <a:extLst>
                <a:ext uri="{FF2B5EF4-FFF2-40B4-BE49-F238E27FC236}">
                  <a16:creationId xmlns:a16="http://schemas.microsoft.com/office/drawing/2014/main" id="{726675AC-9113-463F-AA70-EC8029170DB4}"/>
                </a:ext>
              </a:extLst>
            </p:cNvPr>
            <p:cNvSpPr txBox="1"/>
            <p:nvPr/>
          </p:nvSpPr>
          <p:spPr>
            <a:xfrm>
              <a:off x="2297151" y="4939990"/>
              <a:ext cx="1126273" cy="584775"/>
            </a:xfrm>
            <a:prstGeom prst="rect">
              <a:avLst/>
            </a:prstGeom>
            <a:solidFill>
              <a:schemeClr val="bg1"/>
            </a:solidFill>
          </p:spPr>
          <p:txBody>
            <a:bodyPr wrap="square" rtlCol="0">
              <a:spAutoFit/>
            </a:bodyPr>
            <a:lstStyle/>
            <a:p>
              <a:r>
                <a:rPr lang="en-GB" sz="3200" b="1" i="1" dirty="0"/>
                <a:t>N</a:t>
              </a:r>
              <a:r>
                <a:rPr lang="en-GB" sz="3200" dirty="0"/>
                <a:t> = ?</a:t>
              </a:r>
            </a:p>
          </p:txBody>
        </p:sp>
      </p:grpSp>
    </p:spTree>
    <p:extLst>
      <p:ext uri="{BB962C8B-B14F-4D97-AF65-F5344CB8AC3E}">
        <p14:creationId xmlns:p14="http://schemas.microsoft.com/office/powerpoint/2010/main" val="342795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6278B7-95B6-4F4B-8579-C61CB55F93EE}"/>
              </a:ext>
            </a:extLst>
          </p:cNvPr>
          <p:cNvSpPr txBox="1"/>
          <p:nvPr/>
        </p:nvSpPr>
        <p:spPr>
          <a:xfrm>
            <a:off x="1007604" y="1097600"/>
            <a:ext cx="7128792" cy="830997"/>
          </a:xfrm>
          <a:prstGeom prst="rect">
            <a:avLst/>
          </a:prstGeom>
          <a:noFill/>
        </p:spPr>
        <p:txBody>
          <a:bodyPr wrap="square" rtlCol="0">
            <a:spAutoFit/>
          </a:bodyPr>
          <a:lstStyle/>
          <a:p>
            <a:pPr algn="ctr"/>
            <a:r>
              <a:rPr lang="en-GB" sz="4800" b="1" dirty="0">
                <a:solidFill>
                  <a:srgbClr val="0093D3"/>
                </a:solidFill>
                <a:latin typeface="Arial"/>
                <a:cs typeface="Arial"/>
              </a:rPr>
              <a:t>Triangular numbers</a:t>
            </a:r>
          </a:p>
        </p:txBody>
      </p:sp>
      <p:sp>
        <p:nvSpPr>
          <p:cNvPr id="7" name="TextBox 6">
            <a:extLst>
              <a:ext uri="{FF2B5EF4-FFF2-40B4-BE49-F238E27FC236}">
                <a16:creationId xmlns:a16="http://schemas.microsoft.com/office/drawing/2014/main" id="{312BC212-A8E8-4BE4-A518-D03AAE418927}"/>
              </a:ext>
            </a:extLst>
          </p:cNvPr>
          <p:cNvSpPr txBox="1"/>
          <p:nvPr/>
        </p:nvSpPr>
        <p:spPr>
          <a:xfrm>
            <a:off x="688157" y="2039864"/>
            <a:ext cx="7448239" cy="3293209"/>
          </a:xfrm>
          <a:prstGeom prst="rect">
            <a:avLst/>
          </a:prstGeom>
          <a:noFill/>
        </p:spPr>
        <p:txBody>
          <a:bodyPr wrap="square">
            <a:spAutoFit/>
          </a:body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4187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8BDC51-7525-4BF6-9A55-3629CEA3E1DE}"/>
              </a:ext>
            </a:extLst>
          </p:cNvPr>
          <p:cNvPicPr>
            <a:picLocks noChangeAspect="1"/>
          </p:cNvPicPr>
          <p:nvPr/>
        </p:nvPicPr>
        <p:blipFill>
          <a:blip r:embed="rId3"/>
          <a:stretch>
            <a:fillRect/>
          </a:stretch>
        </p:blipFill>
        <p:spPr>
          <a:xfrm>
            <a:off x="557566" y="2172969"/>
            <a:ext cx="7482958" cy="1923585"/>
          </a:xfrm>
          <a:prstGeom prst="rect">
            <a:avLst/>
          </a:prstGeom>
        </p:spPr>
      </p:pic>
      <p:sp>
        <p:nvSpPr>
          <p:cNvPr id="4" name="Title 1">
            <a:extLst>
              <a:ext uri="{FF2B5EF4-FFF2-40B4-BE49-F238E27FC236}">
                <a16:creationId xmlns:a16="http://schemas.microsoft.com/office/drawing/2014/main" id="{516C49A7-F59D-40A9-BFA6-CB2E9E5F3F5B}"/>
              </a:ext>
            </a:extLst>
          </p:cNvPr>
          <p:cNvSpPr>
            <a:spLocks noGrp="1"/>
          </p:cNvSpPr>
          <p:nvPr>
            <p:ph type="title"/>
          </p:nvPr>
        </p:nvSpPr>
        <p:spPr>
          <a:xfrm>
            <a:off x="-1" y="865499"/>
            <a:ext cx="9757317" cy="926933"/>
          </a:xfrm>
        </p:spPr>
        <p:txBody>
          <a:bodyPr>
            <a:normAutofit/>
          </a:bodyPr>
          <a:lstStyle/>
          <a:p>
            <a:r>
              <a:rPr lang="en-GB" b="1" dirty="0">
                <a:latin typeface="+mn-lt"/>
              </a:rPr>
              <a:t>Triangular numbers – what are they?</a:t>
            </a:r>
          </a:p>
        </p:txBody>
      </p:sp>
      <p:sp>
        <p:nvSpPr>
          <p:cNvPr id="8" name="TextBox 7">
            <a:extLst>
              <a:ext uri="{FF2B5EF4-FFF2-40B4-BE49-F238E27FC236}">
                <a16:creationId xmlns:a16="http://schemas.microsoft.com/office/drawing/2014/main" id="{F90ED0D2-0366-42FF-A2A5-7A6ACB55DA02}"/>
              </a:ext>
            </a:extLst>
          </p:cNvPr>
          <p:cNvSpPr txBox="1"/>
          <p:nvPr/>
        </p:nvSpPr>
        <p:spPr>
          <a:xfrm>
            <a:off x="121733" y="1649749"/>
            <a:ext cx="8631973" cy="523220"/>
          </a:xfrm>
          <a:prstGeom prst="rect">
            <a:avLst/>
          </a:prstGeom>
          <a:noFill/>
        </p:spPr>
        <p:txBody>
          <a:bodyPr wrap="square" rtlCol="0">
            <a:spAutoFit/>
          </a:bodyPr>
          <a:lstStyle/>
          <a:p>
            <a:r>
              <a:rPr lang="en-GB" sz="2800" dirty="0"/>
              <a:t>Numbers can be drawn so that they make triangles as dots</a:t>
            </a:r>
          </a:p>
        </p:txBody>
      </p:sp>
      <p:sp>
        <p:nvSpPr>
          <p:cNvPr id="6" name="TextBox 5">
            <a:extLst>
              <a:ext uri="{FF2B5EF4-FFF2-40B4-BE49-F238E27FC236}">
                <a16:creationId xmlns:a16="http://schemas.microsoft.com/office/drawing/2014/main" id="{5965F69F-0EFF-41A9-93B5-81DC3DFE1109}"/>
              </a:ext>
            </a:extLst>
          </p:cNvPr>
          <p:cNvSpPr txBox="1"/>
          <p:nvPr/>
        </p:nvSpPr>
        <p:spPr>
          <a:xfrm>
            <a:off x="387541" y="4462741"/>
            <a:ext cx="8366165" cy="954107"/>
          </a:xfrm>
          <a:prstGeom prst="rect">
            <a:avLst/>
          </a:prstGeom>
          <a:noFill/>
        </p:spPr>
        <p:txBody>
          <a:bodyPr wrap="square" rtlCol="0">
            <a:spAutoFit/>
          </a:bodyPr>
          <a:lstStyle>
            <a:defPPr>
              <a:defRPr lang="en-US"/>
            </a:defPPr>
            <a:lvl1pPr>
              <a:defRPr sz="2800"/>
            </a:lvl1pPr>
          </a:lstStyle>
          <a:p>
            <a:pPr algn="ctr"/>
            <a:r>
              <a:rPr lang="en-GB" dirty="0"/>
              <a:t>The number of dots in the bottom row of the triangle </a:t>
            </a:r>
          </a:p>
          <a:p>
            <a:pPr algn="ctr"/>
            <a:r>
              <a:rPr lang="en-GB" dirty="0"/>
              <a:t>= the number of rows</a:t>
            </a:r>
          </a:p>
        </p:txBody>
      </p:sp>
    </p:spTree>
    <p:extLst>
      <p:ext uri="{BB962C8B-B14F-4D97-AF65-F5344CB8AC3E}">
        <p14:creationId xmlns:p14="http://schemas.microsoft.com/office/powerpoint/2010/main" val="343330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8BDC51-7525-4BF6-9A55-3629CEA3E1DE}"/>
              </a:ext>
            </a:extLst>
          </p:cNvPr>
          <p:cNvPicPr>
            <a:picLocks noChangeAspect="1"/>
          </p:cNvPicPr>
          <p:nvPr/>
        </p:nvPicPr>
        <p:blipFill>
          <a:blip r:embed="rId3"/>
          <a:stretch>
            <a:fillRect/>
          </a:stretch>
        </p:blipFill>
        <p:spPr>
          <a:xfrm>
            <a:off x="830520" y="1796815"/>
            <a:ext cx="7482958" cy="1923585"/>
          </a:xfrm>
          <a:prstGeom prst="rect">
            <a:avLst/>
          </a:prstGeom>
        </p:spPr>
      </p:pic>
      <p:sp>
        <p:nvSpPr>
          <p:cNvPr id="4" name="Title 1">
            <a:extLst>
              <a:ext uri="{FF2B5EF4-FFF2-40B4-BE49-F238E27FC236}">
                <a16:creationId xmlns:a16="http://schemas.microsoft.com/office/drawing/2014/main" id="{516C49A7-F59D-40A9-BFA6-CB2E9E5F3F5B}"/>
              </a:ext>
            </a:extLst>
          </p:cNvPr>
          <p:cNvSpPr>
            <a:spLocks noGrp="1"/>
          </p:cNvSpPr>
          <p:nvPr>
            <p:ph type="title"/>
          </p:nvPr>
        </p:nvSpPr>
        <p:spPr>
          <a:xfrm>
            <a:off x="-1" y="865499"/>
            <a:ext cx="9757317" cy="926933"/>
          </a:xfrm>
        </p:spPr>
        <p:txBody>
          <a:bodyPr>
            <a:normAutofit/>
          </a:bodyPr>
          <a:lstStyle/>
          <a:p>
            <a:r>
              <a:rPr lang="en-GB" b="1" dirty="0">
                <a:latin typeface="+mn-lt"/>
              </a:rPr>
              <a:t>Triangular numbers – what are they?</a:t>
            </a:r>
          </a:p>
        </p:txBody>
      </p:sp>
      <p:sp>
        <p:nvSpPr>
          <p:cNvPr id="6" name="TextBox 5">
            <a:extLst>
              <a:ext uri="{FF2B5EF4-FFF2-40B4-BE49-F238E27FC236}">
                <a16:creationId xmlns:a16="http://schemas.microsoft.com/office/drawing/2014/main" id="{5965F69F-0EFF-41A9-93B5-81DC3DFE1109}"/>
              </a:ext>
            </a:extLst>
          </p:cNvPr>
          <p:cNvSpPr txBox="1"/>
          <p:nvPr/>
        </p:nvSpPr>
        <p:spPr>
          <a:xfrm>
            <a:off x="388917" y="3947615"/>
            <a:ext cx="8366165" cy="1815882"/>
          </a:xfrm>
          <a:prstGeom prst="rect">
            <a:avLst/>
          </a:prstGeom>
          <a:noFill/>
        </p:spPr>
        <p:txBody>
          <a:bodyPr wrap="square" rtlCol="0">
            <a:spAutoFit/>
          </a:bodyPr>
          <a:lstStyle>
            <a:defPPr>
              <a:defRPr lang="en-US"/>
            </a:defPPr>
            <a:lvl1pPr>
              <a:defRPr sz="2800"/>
            </a:lvl1pPr>
          </a:lstStyle>
          <a:p>
            <a:pPr marL="457200" indent="-457200">
              <a:buFont typeface="Arial" panose="020B0604020202020204" pitchFamily="34" charset="0"/>
              <a:buChar char="•"/>
            </a:pPr>
            <a:r>
              <a:rPr lang="en-GB" dirty="0"/>
              <a:t>To get the total, add up the dots in each row</a:t>
            </a:r>
          </a:p>
          <a:p>
            <a:pPr marL="457200" indent="-457200">
              <a:buFont typeface="Arial" panose="020B0604020202020204" pitchFamily="34" charset="0"/>
              <a:buChar char="•"/>
            </a:pPr>
            <a:r>
              <a:rPr lang="en-GB" dirty="0"/>
              <a:t>For example 1 + 2 + 3 + 4 = 10</a:t>
            </a:r>
          </a:p>
          <a:p>
            <a:pPr marL="457200" indent="-457200">
              <a:buFont typeface="Arial" panose="020B0604020202020204" pitchFamily="34" charset="0"/>
              <a:buChar char="•"/>
            </a:pPr>
            <a:r>
              <a:rPr lang="en-GB" dirty="0"/>
              <a:t>The next triangle will have 5 dots in the bottom row – so 1 + 2 + 3 + 4 + 5 = 15</a:t>
            </a:r>
          </a:p>
        </p:txBody>
      </p:sp>
    </p:spTree>
    <p:extLst>
      <p:ext uri="{BB962C8B-B14F-4D97-AF65-F5344CB8AC3E}">
        <p14:creationId xmlns:p14="http://schemas.microsoft.com/office/powerpoint/2010/main" val="54023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92C440-F7DD-4315-98C9-EDC7A21478F5}"/>
              </a:ext>
            </a:extLst>
          </p:cNvPr>
          <p:cNvSpPr txBox="1"/>
          <p:nvPr/>
        </p:nvSpPr>
        <p:spPr>
          <a:xfrm>
            <a:off x="121733" y="1610893"/>
            <a:ext cx="8805195" cy="2677656"/>
          </a:xfrm>
          <a:prstGeom prst="rect">
            <a:avLst/>
          </a:prstGeom>
          <a:noFill/>
        </p:spPr>
        <p:txBody>
          <a:bodyPr wrap="square" rtlCol="0">
            <a:spAutoFit/>
          </a:bodyPr>
          <a:lstStyle/>
          <a:p>
            <a:r>
              <a:rPr lang="en-GB" sz="2800" dirty="0"/>
              <a:t>We can add together numbers using a triangular staircase</a:t>
            </a:r>
          </a:p>
          <a:p>
            <a:pPr marL="457200" indent="-457200">
              <a:buFont typeface="Arial" panose="020B0604020202020204" pitchFamily="34" charset="0"/>
              <a:buChar char="•"/>
            </a:pPr>
            <a:r>
              <a:rPr lang="en-GB" sz="2800" dirty="0"/>
              <a:t>Set out numbers 1 to 10 in columns</a:t>
            </a:r>
          </a:p>
          <a:p>
            <a:pPr marL="457200" indent="-457200">
              <a:buFont typeface="Arial" panose="020B0604020202020204" pitchFamily="34" charset="0"/>
              <a:buChar char="•"/>
            </a:pPr>
            <a:r>
              <a:rPr lang="en-GB" sz="2800" dirty="0"/>
              <a:t>Cut the columns in half</a:t>
            </a:r>
          </a:p>
          <a:p>
            <a:pPr marL="457200" indent="-457200">
              <a:buFont typeface="Arial" panose="020B0604020202020204" pitchFamily="34" charset="0"/>
              <a:buChar char="•"/>
            </a:pPr>
            <a:r>
              <a:rPr lang="en-GB" sz="2800" dirty="0"/>
              <a:t>Rotate one of the halves and place on top</a:t>
            </a:r>
          </a:p>
          <a:p>
            <a:pPr marL="457200" indent="-457200">
              <a:buFont typeface="Arial" panose="020B0604020202020204" pitchFamily="34" charset="0"/>
              <a:buChar char="•"/>
            </a:pPr>
            <a:r>
              <a:rPr lang="en-GB" sz="2800" dirty="0"/>
              <a:t>Multiply the length by height to get the total</a:t>
            </a:r>
          </a:p>
          <a:p>
            <a:pPr marL="457200" indent="-457200">
              <a:buFont typeface="Arial" panose="020B0604020202020204" pitchFamily="34" charset="0"/>
              <a:buChar char="•"/>
            </a:pPr>
            <a:r>
              <a:rPr lang="en-GB" sz="2800" dirty="0"/>
              <a:t>11 x 5 = 55</a:t>
            </a:r>
          </a:p>
        </p:txBody>
      </p:sp>
      <p:sp>
        <p:nvSpPr>
          <p:cNvPr id="4" name="Title 1">
            <a:extLst>
              <a:ext uri="{FF2B5EF4-FFF2-40B4-BE49-F238E27FC236}">
                <a16:creationId xmlns:a16="http://schemas.microsoft.com/office/drawing/2014/main" id="{516C49A7-F59D-40A9-BFA6-CB2E9E5F3F5B}"/>
              </a:ext>
            </a:extLst>
          </p:cNvPr>
          <p:cNvSpPr>
            <a:spLocks noGrp="1"/>
          </p:cNvSpPr>
          <p:nvPr>
            <p:ph type="title"/>
          </p:nvPr>
        </p:nvSpPr>
        <p:spPr>
          <a:xfrm>
            <a:off x="0" y="865499"/>
            <a:ext cx="7886700" cy="926933"/>
          </a:xfrm>
        </p:spPr>
        <p:txBody>
          <a:bodyPr/>
          <a:lstStyle/>
          <a:p>
            <a:r>
              <a:rPr lang="en-GB" b="1" dirty="0">
                <a:latin typeface="+mn-lt"/>
              </a:rPr>
              <a:t>Triangular number staircase</a:t>
            </a:r>
          </a:p>
        </p:txBody>
      </p:sp>
      <p:pic>
        <p:nvPicPr>
          <p:cNvPr id="5" name="Picture 4">
            <a:extLst>
              <a:ext uri="{FF2B5EF4-FFF2-40B4-BE49-F238E27FC236}">
                <a16:creationId xmlns:a16="http://schemas.microsoft.com/office/drawing/2014/main" id="{CFABF943-E683-44A7-BF8A-0ED5D4D826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3602" r="-1"/>
          <a:stretch/>
        </p:blipFill>
        <p:spPr>
          <a:xfrm>
            <a:off x="730348" y="4194348"/>
            <a:ext cx="1953365" cy="1798153"/>
          </a:xfrm>
          <a:prstGeom prst="rect">
            <a:avLst/>
          </a:prstGeom>
        </p:spPr>
      </p:pic>
      <p:pic>
        <p:nvPicPr>
          <p:cNvPr id="9" name="Picture 8">
            <a:extLst>
              <a:ext uri="{FF2B5EF4-FFF2-40B4-BE49-F238E27FC236}">
                <a16:creationId xmlns:a16="http://schemas.microsoft.com/office/drawing/2014/main" id="{2E1F7022-5D00-4332-B724-A46139E43E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3463" y="4194349"/>
            <a:ext cx="2034540" cy="1798152"/>
          </a:xfrm>
          <a:prstGeom prst="rect">
            <a:avLst/>
          </a:prstGeom>
        </p:spPr>
      </p:pic>
      <p:pic>
        <p:nvPicPr>
          <p:cNvPr id="11" name="Picture 10">
            <a:extLst>
              <a:ext uri="{FF2B5EF4-FFF2-40B4-BE49-F238E27FC236}">
                <a16:creationId xmlns:a16="http://schemas.microsoft.com/office/drawing/2014/main" id="{2B3FC5BD-C96D-4B4C-876E-C26CFB4B68A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4759"/>
          <a:stretch/>
        </p:blipFill>
        <p:spPr>
          <a:xfrm>
            <a:off x="6273397" y="4194349"/>
            <a:ext cx="1899906" cy="1798152"/>
          </a:xfrm>
          <a:prstGeom prst="rect">
            <a:avLst/>
          </a:prstGeom>
        </p:spPr>
      </p:pic>
    </p:spTree>
    <p:extLst>
      <p:ext uri="{BB962C8B-B14F-4D97-AF65-F5344CB8AC3E}">
        <p14:creationId xmlns:p14="http://schemas.microsoft.com/office/powerpoint/2010/main" val="166688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B5BF3E-F4ED-45BE-9FE7-9B3376D9E483}"/>
              </a:ext>
            </a:extLst>
          </p:cNvPr>
          <p:cNvSpPr txBox="1"/>
          <p:nvPr/>
        </p:nvSpPr>
        <p:spPr>
          <a:xfrm>
            <a:off x="7825394" y="4741371"/>
            <a:ext cx="695325" cy="584775"/>
          </a:xfrm>
          <a:prstGeom prst="rect">
            <a:avLst/>
          </a:prstGeom>
          <a:noFill/>
        </p:spPr>
        <p:txBody>
          <a:bodyPr wrap="square" rtlCol="0">
            <a:spAutoFit/>
          </a:bodyPr>
          <a:lstStyle/>
          <a:p>
            <a:r>
              <a:rPr lang="en-GB" sz="3200" b="1" dirty="0">
                <a:solidFill>
                  <a:schemeClr val="bg1"/>
                </a:solidFill>
              </a:rPr>
              <a:t>?</a:t>
            </a:r>
          </a:p>
        </p:txBody>
      </p:sp>
      <p:pic>
        <p:nvPicPr>
          <p:cNvPr id="10" name="Picture 9">
            <a:extLst>
              <a:ext uri="{FF2B5EF4-FFF2-40B4-BE49-F238E27FC236}">
                <a16:creationId xmlns:a16="http://schemas.microsoft.com/office/drawing/2014/main" id="{7F303F25-5957-462A-8A1B-7F12463689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312" y="3320753"/>
            <a:ext cx="2315346" cy="2074403"/>
          </a:xfrm>
          <a:prstGeom prst="rect">
            <a:avLst/>
          </a:prstGeom>
        </p:spPr>
      </p:pic>
      <p:sp>
        <p:nvSpPr>
          <p:cNvPr id="12" name="TextBox 11">
            <a:extLst>
              <a:ext uri="{FF2B5EF4-FFF2-40B4-BE49-F238E27FC236}">
                <a16:creationId xmlns:a16="http://schemas.microsoft.com/office/drawing/2014/main" id="{45BD5AD7-569E-4579-8BC7-93A423CA0DD9}"/>
              </a:ext>
            </a:extLst>
          </p:cNvPr>
          <p:cNvSpPr txBox="1"/>
          <p:nvPr/>
        </p:nvSpPr>
        <p:spPr>
          <a:xfrm>
            <a:off x="89209" y="1631160"/>
            <a:ext cx="6869151" cy="1384995"/>
          </a:xfrm>
          <a:prstGeom prst="rect">
            <a:avLst/>
          </a:prstGeom>
          <a:noFill/>
        </p:spPr>
        <p:txBody>
          <a:bodyPr wrap="square" rtlCol="0">
            <a:spAutoFit/>
          </a:bodyPr>
          <a:lstStyle/>
          <a:p>
            <a:pPr marL="457200" indent="-457200">
              <a:buFont typeface="Arial" panose="020B0604020202020204" pitchFamily="34" charset="0"/>
              <a:buChar char="•"/>
            </a:pPr>
            <a:r>
              <a:rPr lang="en-GB" sz="2800" dirty="0"/>
              <a:t>Draw staircase grid 1 to 15</a:t>
            </a:r>
          </a:p>
          <a:p>
            <a:pPr marL="457200" indent="-457200">
              <a:buFont typeface="Arial" panose="020B0604020202020204" pitchFamily="34" charset="0"/>
              <a:buChar char="•"/>
            </a:pPr>
            <a:r>
              <a:rPr lang="en-GB" sz="2800" dirty="0"/>
              <a:t>Fold in half</a:t>
            </a:r>
          </a:p>
          <a:p>
            <a:pPr marL="457200" indent="-457200">
              <a:buFont typeface="Arial" panose="020B0604020202020204" pitchFamily="34" charset="0"/>
              <a:buChar char="•"/>
            </a:pPr>
            <a:r>
              <a:rPr lang="en-GB" sz="2800" dirty="0"/>
              <a:t>Carefully cut in half with scissors </a:t>
            </a:r>
            <a:r>
              <a:rPr lang="en-GB" sz="2800" dirty="0">
                <a:effectLst/>
                <a:latin typeface="Arial" panose="020B0604020202020204" pitchFamily="34" charset="0"/>
                <a:ea typeface="Times New Roman" panose="02020603050405020304" pitchFamily="18" charset="0"/>
              </a:rPr>
              <a:t> </a:t>
            </a:r>
            <a:r>
              <a:rPr lang="en-GB" sz="28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800" dirty="0">
                <a:effectLst/>
                <a:latin typeface="Arial" panose="020B0604020202020204" pitchFamily="34" charset="0"/>
                <a:ea typeface="Times New Roman" panose="02020603050405020304" pitchFamily="18" charset="0"/>
              </a:rPr>
              <a:t> </a:t>
            </a:r>
            <a:endParaRPr lang="en-GB" sz="2800" dirty="0"/>
          </a:p>
        </p:txBody>
      </p:sp>
      <p:pic>
        <p:nvPicPr>
          <p:cNvPr id="14" name="Picture 13">
            <a:extLst>
              <a:ext uri="{FF2B5EF4-FFF2-40B4-BE49-F238E27FC236}">
                <a16:creationId xmlns:a16="http://schemas.microsoft.com/office/drawing/2014/main" id="{6415022A-5C1E-42A1-A8E9-6ED63322B8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8752" r="25121"/>
          <a:stretch/>
        </p:blipFill>
        <p:spPr>
          <a:xfrm>
            <a:off x="2879168" y="3291993"/>
            <a:ext cx="2733410" cy="2162779"/>
          </a:xfrm>
          <a:prstGeom prst="rect">
            <a:avLst/>
          </a:prstGeom>
        </p:spPr>
      </p:pic>
      <p:sp>
        <p:nvSpPr>
          <p:cNvPr id="8" name="Title 1">
            <a:extLst>
              <a:ext uri="{FF2B5EF4-FFF2-40B4-BE49-F238E27FC236}">
                <a16:creationId xmlns:a16="http://schemas.microsoft.com/office/drawing/2014/main" id="{0CF65F3B-D8DB-4E5F-8FAA-78427ADDB200}"/>
              </a:ext>
            </a:extLst>
          </p:cNvPr>
          <p:cNvSpPr>
            <a:spLocks noGrp="1"/>
          </p:cNvSpPr>
          <p:nvPr>
            <p:ph type="title"/>
          </p:nvPr>
        </p:nvSpPr>
        <p:spPr>
          <a:xfrm>
            <a:off x="0" y="865499"/>
            <a:ext cx="7886700" cy="926933"/>
          </a:xfrm>
        </p:spPr>
        <p:txBody>
          <a:bodyPr>
            <a:normAutofit fontScale="90000"/>
          </a:bodyPr>
          <a:lstStyle/>
          <a:p>
            <a:r>
              <a:rPr lang="en-GB" b="1" dirty="0">
                <a:latin typeface="+mn-lt"/>
              </a:rPr>
              <a:t>Triangular number staircase 1 to 15</a:t>
            </a:r>
          </a:p>
        </p:txBody>
      </p:sp>
      <p:pic>
        <p:nvPicPr>
          <p:cNvPr id="9" name="Picture 8">
            <a:extLst>
              <a:ext uri="{FF2B5EF4-FFF2-40B4-BE49-F238E27FC236}">
                <a16:creationId xmlns:a16="http://schemas.microsoft.com/office/drawing/2014/main" id="{FC468A11-B0BA-473B-B9D9-963EBFBDB1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7430" r="5069"/>
          <a:stretch/>
        </p:blipFill>
        <p:spPr>
          <a:xfrm>
            <a:off x="5788859" y="3276564"/>
            <a:ext cx="3010829" cy="2162779"/>
          </a:xfrm>
          <a:prstGeom prst="rect">
            <a:avLst/>
          </a:prstGeom>
        </p:spPr>
      </p:pic>
      <p:sp>
        <p:nvSpPr>
          <p:cNvPr id="13" name="Title 1">
            <a:extLst>
              <a:ext uri="{FF2B5EF4-FFF2-40B4-BE49-F238E27FC236}">
                <a16:creationId xmlns:a16="http://schemas.microsoft.com/office/drawing/2014/main" id="{876E1443-7492-48C9-A86C-8A4286C4A24B}"/>
              </a:ext>
            </a:extLst>
          </p:cNvPr>
          <p:cNvSpPr txBox="1">
            <a:spLocks/>
          </p:cNvSpPr>
          <p:nvPr/>
        </p:nvSpPr>
        <p:spPr>
          <a:xfrm>
            <a:off x="7980761" y="882169"/>
            <a:ext cx="1637854" cy="92693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mn-lt"/>
              </a:rPr>
              <a:t>1 of 2</a:t>
            </a:r>
          </a:p>
        </p:txBody>
      </p:sp>
    </p:spTree>
    <p:extLst>
      <p:ext uri="{BB962C8B-B14F-4D97-AF65-F5344CB8AC3E}">
        <p14:creationId xmlns:p14="http://schemas.microsoft.com/office/powerpoint/2010/main" val="39476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B5BF3E-F4ED-45BE-9FE7-9B3376D9E483}"/>
              </a:ext>
            </a:extLst>
          </p:cNvPr>
          <p:cNvSpPr txBox="1"/>
          <p:nvPr/>
        </p:nvSpPr>
        <p:spPr>
          <a:xfrm>
            <a:off x="7825394" y="4741371"/>
            <a:ext cx="695325" cy="584775"/>
          </a:xfrm>
          <a:prstGeom prst="rect">
            <a:avLst/>
          </a:prstGeom>
          <a:noFill/>
        </p:spPr>
        <p:txBody>
          <a:bodyPr wrap="square" rtlCol="0">
            <a:spAutoFit/>
          </a:bodyPr>
          <a:lstStyle/>
          <a:p>
            <a:r>
              <a:rPr lang="en-GB" sz="3200" b="1" dirty="0">
                <a:solidFill>
                  <a:schemeClr val="bg1"/>
                </a:solidFill>
              </a:rPr>
              <a:t>?</a:t>
            </a:r>
          </a:p>
        </p:txBody>
      </p:sp>
      <p:sp>
        <p:nvSpPr>
          <p:cNvPr id="12" name="TextBox 11">
            <a:extLst>
              <a:ext uri="{FF2B5EF4-FFF2-40B4-BE49-F238E27FC236}">
                <a16:creationId xmlns:a16="http://schemas.microsoft.com/office/drawing/2014/main" id="{45BD5AD7-569E-4579-8BC7-93A423CA0DD9}"/>
              </a:ext>
            </a:extLst>
          </p:cNvPr>
          <p:cNvSpPr txBox="1"/>
          <p:nvPr/>
        </p:nvSpPr>
        <p:spPr>
          <a:xfrm>
            <a:off x="161328" y="1854672"/>
            <a:ext cx="8982672" cy="1446550"/>
          </a:xfrm>
          <a:prstGeom prst="rect">
            <a:avLst/>
          </a:prstGeom>
          <a:noFill/>
        </p:spPr>
        <p:txBody>
          <a:bodyPr wrap="square" rtlCol="0">
            <a:spAutoFit/>
          </a:bodyPr>
          <a:lstStyle/>
          <a:p>
            <a:pPr marL="457200" indent="-457200">
              <a:buFont typeface="Arial" panose="020B0604020202020204" pitchFamily="34" charset="0"/>
              <a:buChar char="•"/>
            </a:pPr>
            <a:r>
              <a:rPr lang="en-GB" sz="2800" dirty="0"/>
              <a:t>Place cut half on top</a:t>
            </a:r>
          </a:p>
          <a:p>
            <a:pPr marL="457200" indent="-457200">
              <a:buFont typeface="Arial" panose="020B0604020202020204" pitchFamily="34" charset="0"/>
              <a:buChar char="•"/>
            </a:pPr>
            <a:r>
              <a:rPr lang="en-GB" sz="2800" dirty="0"/>
              <a:t>Multiply the number of columns by the number of rows</a:t>
            </a:r>
          </a:p>
          <a:p>
            <a:pPr marL="457200" indent="-457200">
              <a:buFont typeface="Arial" panose="020B0604020202020204" pitchFamily="34" charset="0"/>
              <a:buChar char="•"/>
            </a:pPr>
            <a:endParaRPr lang="en-GB" sz="3200" dirty="0"/>
          </a:p>
        </p:txBody>
      </p:sp>
      <p:pic>
        <p:nvPicPr>
          <p:cNvPr id="18" name="Picture 17">
            <a:extLst>
              <a:ext uri="{FF2B5EF4-FFF2-40B4-BE49-F238E27FC236}">
                <a16:creationId xmlns:a16="http://schemas.microsoft.com/office/drawing/2014/main" id="{586E2D0E-4F07-4FC1-95D1-3DC46AB780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538" r="8085"/>
          <a:stretch/>
        </p:blipFill>
        <p:spPr>
          <a:xfrm>
            <a:off x="375735" y="3408800"/>
            <a:ext cx="2655442" cy="2234111"/>
          </a:xfrm>
          <a:prstGeom prst="rect">
            <a:avLst/>
          </a:prstGeom>
        </p:spPr>
      </p:pic>
      <p:pic>
        <p:nvPicPr>
          <p:cNvPr id="20" name="Picture 19">
            <a:extLst>
              <a:ext uri="{FF2B5EF4-FFF2-40B4-BE49-F238E27FC236}">
                <a16:creationId xmlns:a16="http://schemas.microsoft.com/office/drawing/2014/main" id="{8A52CBF6-FF14-4C9C-B4E1-99E1253473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4651" t="39434" r="20989"/>
          <a:stretch/>
        </p:blipFill>
        <p:spPr>
          <a:xfrm>
            <a:off x="3247161" y="3397649"/>
            <a:ext cx="2304897" cy="2234111"/>
          </a:xfrm>
          <a:prstGeom prst="rect">
            <a:avLst/>
          </a:prstGeom>
        </p:spPr>
      </p:pic>
      <p:sp>
        <p:nvSpPr>
          <p:cNvPr id="21" name="Title 1">
            <a:extLst>
              <a:ext uri="{FF2B5EF4-FFF2-40B4-BE49-F238E27FC236}">
                <a16:creationId xmlns:a16="http://schemas.microsoft.com/office/drawing/2014/main" id="{C2901AD5-8351-4E7C-A6B7-493797DC249E}"/>
              </a:ext>
            </a:extLst>
          </p:cNvPr>
          <p:cNvSpPr>
            <a:spLocks noGrp="1"/>
          </p:cNvSpPr>
          <p:nvPr>
            <p:ph type="title"/>
          </p:nvPr>
        </p:nvSpPr>
        <p:spPr>
          <a:xfrm>
            <a:off x="0" y="865499"/>
            <a:ext cx="7886700" cy="926933"/>
          </a:xfrm>
        </p:spPr>
        <p:txBody>
          <a:bodyPr>
            <a:normAutofit fontScale="90000"/>
          </a:bodyPr>
          <a:lstStyle/>
          <a:p>
            <a:r>
              <a:rPr lang="en-GB" b="1" dirty="0">
                <a:latin typeface="+mn-lt"/>
              </a:rPr>
              <a:t>Triangular number staircase 1 to 15</a:t>
            </a:r>
          </a:p>
        </p:txBody>
      </p:sp>
      <p:sp>
        <p:nvSpPr>
          <p:cNvPr id="22" name="TextBox 21">
            <a:extLst>
              <a:ext uri="{FF2B5EF4-FFF2-40B4-BE49-F238E27FC236}">
                <a16:creationId xmlns:a16="http://schemas.microsoft.com/office/drawing/2014/main" id="{069562A3-F7A3-4EA7-A56F-3238A031A695}"/>
              </a:ext>
            </a:extLst>
          </p:cNvPr>
          <p:cNvSpPr txBox="1"/>
          <p:nvPr/>
        </p:nvSpPr>
        <p:spPr>
          <a:xfrm>
            <a:off x="5867891" y="3397649"/>
            <a:ext cx="3097690" cy="2431435"/>
          </a:xfrm>
          <a:prstGeom prst="rect">
            <a:avLst/>
          </a:prstGeom>
          <a:noFill/>
        </p:spPr>
        <p:txBody>
          <a:bodyPr wrap="square" rtlCol="0">
            <a:spAutoFit/>
          </a:bodyPr>
          <a:lstStyle/>
          <a:p>
            <a:pPr algn="ctr"/>
            <a:r>
              <a:rPr lang="en-GB" sz="2800" dirty="0"/>
              <a:t>Triangular Number 1 to 15</a:t>
            </a:r>
          </a:p>
          <a:p>
            <a:endParaRPr lang="en-GB" sz="3200" dirty="0"/>
          </a:p>
          <a:p>
            <a:r>
              <a:rPr lang="en-GB" sz="3200" dirty="0"/>
              <a:t>7</a:t>
            </a:r>
            <a:r>
              <a:rPr lang="en-GB" sz="2400" dirty="0"/>
              <a:t>1/2</a:t>
            </a:r>
            <a:r>
              <a:rPr lang="en-GB" sz="3200" dirty="0"/>
              <a:t> x 16 = </a:t>
            </a:r>
            <a:r>
              <a:rPr lang="en-GB" sz="3200" b="1" dirty="0"/>
              <a:t>120</a:t>
            </a:r>
          </a:p>
          <a:p>
            <a:r>
              <a:rPr lang="en-GB" sz="3200" dirty="0"/>
              <a:t>     </a:t>
            </a:r>
            <a:endParaRPr lang="en-GB" sz="3200" b="1" dirty="0"/>
          </a:p>
        </p:txBody>
      </p:sp>
      <p:sp>
        <p:nvSpPr>
          <p:cNvPr id="9" name="Title 1">
            <a:extLst>
              <a:ext uri="{FF2B5EF4-FFF2-40B4-BE49-F238E27FC236}">
                <a16:creationId xmlns:a16="http://schemas.microsoft.com/office/drawing/2014/main" id="{1EB66FDD-D614-452E-A4E4-7AA2C12C9DBF}"/>
              </a:ext>
            </a:extLst>
          </p:cNvPr>
          <p:cNvSpPr txBox="1">
            <a:spLocks/>
          </p:cNvSpPr>
          <p:nvPr/>
        </p:nvSpPr>
        <p:spPr>
          <a:xfrm>
            <a:off x="7980761" y="882169"/>
            <a:ext cx="1637854" cy="92693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mn-lt"/>
              </a:rPr>
              <a:t>2 of 2</a:t>
            </a:r>
          </a:p>
        </p:txBody>
      </p:sp>
    </p:spTree>
    <p:extLst>
      <p:ext uri="{BB962C8B-B14F-4D97-AF65-F5344CB8AC3E}">
        <p14:creationId xmlns:p14="http://schemas.microsoft.com/office/powerpoint/2010/main" val="2393726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5BD5AD7-569E-4579-8BC7-93A423CA0DD9}"/>
              </a:ext>
            </a:extLst>
          </p:cNvPr>
          <p:cNvSpPr txBox="1"/>
          <p:nvPr/>
        </p:nvSpPr>
        <p:spPr>
          <a:xfrm>
            <a:off x="122663" y="1701305"/>
            <a:ext cx="8619891" cy="2308324"/>
          </a:xfrm>
          <a:prstGeom prst="rect">
            <a:avLst/>
          </a:prstGeom>
          <a:noFill/>
        </p:spPr>
        <p:txBody>
          <a:bodyPr wrap="square" rtlCol="0">
            <a:spAutoFit/>
          </a:bodyPr>
          <a:lstStyle/>
          <a:p>
            <a:r>
              <a:rPr lang="en-GB" sz="2800" dirty="0"/>
              <a:t>We can calculate the sum when adding triangular numbers using a formula</a:t>
            </a:r>
          </a:p>
          <a:p>
            <a:pPr marL="457200" indent="-457200">
              <a:buFont typeface="Arial" panose="020B0604020202020204" pitchFamily="34" charset="0"/>
              <a:buChar char="•"/>
            </a:pPr>
            <a:r>
              <a:rPr lang="en-GB" sz="2800" b="1" i="1" dirty="0"/>
              <a:t>n</a:t>
            </a:r>
            <a:r>
              <a:rPr lang="en-GB" sz="2800" dirty="0"/>
              <a:t> is any number</a:t>
            </a:r>
          </a:p>
          <a:p>
            <a:pPr marL="457200" indent="-457200">
              <a:buFont typeface="Arial" panose="020B0604020202020204" pitchFamily="34" charset="0"/>
              <a:buChar char="•"/>
            </a:pPr>
            <a:r>
              <a:rPr lang="en-GB" sz="2800" dirty="0"/>
              <a:t>Example </a:t>
            </a:r>
            <a:r>
              <a:rPr lang="en-GB" sz="2800" b="1" i="1" dirty="0"/>
              <a:t>n </a:t>
            </a:r>
            <a:r>
              <a:rPr lang="en-GB" sz="2800" i="1" dirty="0"/>
              <a:t>=</a:t>
            </a:r>
            <a:r>
              <a:rPr lang="en-GB" sz="2800" dirty="0"/>
              <a:t> 15</a:t>
            </a:r>
          </a:p>
          <a:p>
            <a:pPr marL="457200" indent="-457200">
              <a:buFont typeface="Arial" panose="020B0604020202020204" pitchFamily="34" charset="0"/>
              <a:buChar char="•"/>
            </a:pPr>
            <a:endParaRPr lang="en-GB" sz="3200" dirty="0"/>
          </a:p>
        </p:txBody>
      </p:sp>
      <p:pic>
        <p:nvPicPr>
          <p:cNvPr id="4" name="Picture 3">
            <a:extLst>
              <a:ext uri="{FF2B5EF4-FFF2-40B4-BE49-F238E27FC236}">
                <a16:creationId xmlns:a16="http://schemas.microsoft.com/office/drawing/2014/main" id="{554DF8C9-D168-4CC0-B2C7-64262DDC84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3046592"/>
            <a:ext cx="5703670" cy="2640530"/>
          </a:xfrm>
          <a:prstGeom prst="rect">
            <a:avLst/>
          </a:prstGeom>
        </p:spPr>
      </p:pic>
      <p:sp>
        <p:nvSpPr>
          <p:cNvPr id="11" name="Title 1">
            <a:extLst>
              <a:ext uri="{FF2B5EF4-FFF2-40B4-BE49-F238E27FC236}">
                <a16:creationId xmlns:a16="http://schemas.microsoft.com/office/drawing/2014/main" id="{12D766FD-D8F5-4F0A-88FA-347ADA990D50}"/>
              </a:ext>
            </a:extLst>
          </p:cNvPr>
          <p:cNvSpPr>
            <a:spLocks noGrp="1"/>
          </p:cNvSpPr>
          <p:nvPr>
            <p:ph type="title"/>
          </p:nvPr>
        </p:nvSpPr>
        <p:spPr>
          <a:xfrm>
            <a:off x="0" y="865499"/>
            <a:ext cx="7886700" cy="926933"/>
          </a:xfrm>
        </p:spPr>
        <p:txBody>
          <a:bodyPr>
            <a:normAutofit fontScale="90000"/>
          </a:bodyPr>
          <a:lstStyle/>
          <a:p>
            <a:r>
              <a:rPr lang="en-GB" b="1" dirty="0">
                <a:latin typeface="+mn-lt"/>
              </a:rPr>
              <a:t>Triangular number formula using  </a:t>
            </a:r>
            <a:r>
              <a:rPr lang="en-GB" b="1" i="1" dirty="0">
                <a:latin typeface="+mn-lt"/>
              </a:rPr>
              <a:t>n</a:t>
            </a:r>
          </a:p>
        </p:txBody>
      </p:sp>
    </p:spTree>
    <p:extLst>
      <p:ext uri="{BB962C8B-B14F-4D97-AF65-F5344CB8AC3E}">
        <p14:creationId xmlns:p14="http://schemas.microsoft.com/office/powerpoint/2010/main" val="409209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B5BF3E-F4ED-45BE-9FE7-9B3376D9E483}"/>
              </a:ext>
            </a:extLst>
          </p:cNvPr>
          <p:cNvSpPr txBox="1"/>
          <p:nvPr/>
        </p:nvSpPr>
        <p:spPr>
          <a:xfrm>
            <a:off x="7825394" y="4741371"/>
            <a:ext cx="695325" cy="584775"/>
          </a:xfrm>
          <a:prstGeom prst="rect">
            <a:avLst/>
          </a:prstGeom>
          <a:noFill/>
        </p:spPr>
        <p:txBody>
          <a:bodyPr wrap="square" rtlCol="0">
            <a:spAutoFit/>
          </a:bodyPr>
          <a:lstStyle/>
          <a:p>
            <a:r>
              <a:rPr lang="en-GB" sz="3200" b="1" dirty="0">
                <a:solidFill>
                  <a:schemeClr val="bg1"/>
                </a:solidFill>
              </a:rPr>
              <a:t>?</a:t>
            </a:r>
          </a:p>
        </p:txBody>
      </p:sp>
      <p:pic>
        <p:nvPicPr>
          <p:cNvPr id="6" name="Picture 5">
            <a:extLst>
              <a:ext uri="{FF2B5EF4-FFF2-40B4-BE49-F238E27FC236}">
                <a16:creationId xmlns:a16="http://schemas.microsoft.com/office/drawing/2014/main" id="{7EF1CF73-3569-4A3D-A4D3-840EA2173E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9048" y="2938430"/>
            <a:ext cx="5541662" cy="3054071"/>
          </a:xfrm>
          <a:prstGeom prst="rect">
            <a:avLst/>
          </a:prstGeom>
        </p:spPr>
      </p:pic>
      <p:sp>
        <p:nvSpPr>
          <p:cNvPr id="7" name="TextBox 6">
            <a:extLst>
              <a:ext uri="{FF2B5EF4-FFF2-40B4-BE49-F238E27FC236}">
                <a16:creationId xmlns:a16="http://schemas.microsoft.com/office/drawing/2014/main" id="{A3DB4C24-8B60-45F8-986A-8A7B2F468762}"/>
              </a:ext>
            </a:extLst>
          </p:cNvPr>
          <p:cNvSpPr txBox="1"/>
          <p:nvPr/>
        </p:nvSpPr>
        <p:spPr>
          <a:xfrm>
            <a:off x="122664" y="1701305"/>
            <a:ext cx="5587690" cy="1569660"/>
          </a:xfrm>
          <a:prstGeom prst="rect">
            <a:avLst/>
          </a:prstGeom>
          <a:noFill/>
        </p:spPr>
        <p:txBody>
          <a:bodyPr wrap="square" rtlCol="0">
            <a:spAutoFit/>
          </a:bodyPr>
          <a:lstStyle/>
          <a:p>
            <a:pPr marL="457200" indent="-457200">
              <a:buFont typeface="Arial" panose="020B0604020202020204" pitchFamily="34" charset="0"/>
              <a:buChar char="•"/>
            </a:pPr>
            <a:r>
              <a:rPr lang="en-GB" sz="3200" b="1" i="1" dirty="0"/>
              <a:t>n</a:t>
            </a:r>
            <a:r>
              <a:rPr lang="en-GB" sz="3200" dirty="0"/>
              <a:t> is any number</a:t>
            </a:r>
          </a:p>
          <a:p>
            <a:pPr marL="457200" indent="-457200">
              <a:buFont typeface="Arial" panose="020B0604020202020204" pitchFamily="34" charset="0"/>
              <a:buChar char="•"/>
            </a:pPr>
            <a:r>
              <a:rPr lang="en-GB" sz="3200" dirty="0"/>
              <a:t>Example </a:t>
            </a:r>
            <a:r>
              <a:rPr lang="en-GB" sz="3200" b="1" i="1" dirty="0"/>
              <a:t>n </a:t>
            </a:r>
            <a:r>
              <a:rPr lang="en-GB" sz="3200" i="1" dirty="0"/>
              <a:t>=</a:t>
            </a:r>
            <a:r>
              <a:rPr lang="en-GB" sz="3200" b="1" i="1" dirty="0"/>
              <a:t> </a:t>
            </a:r>
            <a:r>
              <a:rPr lang="en-GB" sz="3200" dirty="0"/>
              <a:t>100</a:t>
            </a:r>
          </a:p>
          <a:p>
            <a:pPr marL="457200" indent="-457200">
              <a:buFont typeface="Arial" panose="020B0604020202020204" pitchFamily="34" charset="0"/>
              <a:buChar char="•"/>
            </a:pPr>
            <a:endParaRPr lang="en-GB" sz="3200" dirty="0"/>
          </a:p>
        </p:txBody>
      </p:sp>
      <p:sp>
        <p:nvSpPr>
          <p:cNvPr id="8" name="Title 1">
            <a:extLst>
              <a:ext uri="{FF2B5EF4-FFF2-40B4-BE49-F238E27FC236}">
                <a16:creationId xmlns:a16="http://schemas.microsoft.com/office/drawing/2014/main" id="{7B56712F-385D-40D0-9688-F8748028BF91}"/>
              </a:ext>
            </a:extLst>
          </p:cNvPr>
          <p:cNvSpPr>
            <a:spLocks noGrp="1"/>
          </p:cNvSpPr>
          <p:nvPr>
            <p:ph type="title"/>
          </p:nvPr>
        </p:nvSpPr>
        <p:spPr>
          <a:xfrm>
            <a:off x="0" y="865499"/>
            <a:ext cx="7886700" cy="926933"/>
          </a:xfrm>
        </p:spPr>
        <p:txBody>
          <a:bodyPr>
            <a:normAutofit fontScale="90000"/>
          </a:bodyPr>
          <a:lstStyle/>
          <a:p>
            <a:r>
              <a:rPr lang="en-GB" b="1" dirty="0">
                <a:latin typeface="+mn-lt"/>
              </a:rPr>
              <a:t>Triangular number formula using  </a:t>
            </a:r>
            <a:r>
              <a:rPr lang="en-GB" b="1" i="1" dirty="0">
                <a:latin typeface="+mn-lt"/>
              </a:rPr>
              <a:t>n</a:t>
            </a:r>
          </a:p>
        </p:txBody>
      </p:sp>
    </p:spTree>
    <p:extLst>
      <p:ext uri="{BB962C8B-B14F-4D97-AF65-F5344CB8AC3E}">
        <p14:creationId xmlns:p14="http://schemas.microsoft.com/office/powerpoint/2010/main" val="1259089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1103</TotalTime>
  <Words>455</Words>
  <Application>Microsoft Office PowerPoint</Application>
  <PresentationFormat>On-screen Show (4:3)</PresentationFormat>
  <Paragraphs>65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Segoe UI Emoji</vt:lpstr>
      <vt:lpstr>Symbol</vt:lpstr>
      <vt:lpstr>Times New Roman</vt:lpstr>
      <vt:lpstr>Office Theme</vt:lpstr>
      <vt:lpstr>PowerPoint Presentation</vt:lpstr>
      <vt:lpstr>PowerPoint Presentation</vt:lpstr>
      <vt:lpstr>Triangular numbers – what are they?</vt:lpstr>
      <vt:lpstr>Triangular numbers – what are they?</vt:lpstr>
      <vt:lpstr>Triangular number staircase</vt:lpstr>
      <vt:lpstr>Triangular number staircase 1 to 15</vt:lpstr>
      <vt:lpstr>Triangular number staircase 1 to 15</vt:lpstr>
      <vt:lpstr>Triangular number formula using  n</vt:lpstr>
      <vt:lpstr>Triangular number formula using  n</vt:lpstr>
      <vt:lpstr>Triangular number formula using  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Triangular numbers activity</dc:title>
  <dc:creator>Attainment in Education Ltd</dc:creator>
  <cp:keywords>Triangular numbers, maths activity ks2, ks2 addition, ks2 subtraction, ks2 maths staircases, ks2 maths triangles, primary maths resource, maths and DT, maths activity primary</cp:keywords>
  <cp:lastModifiedBy>Bolter,Becky</cp:lastModifiedBy>
  <cp:revision>136</cp:revision>
  <dcterms:created xsi:type="dcterms:W3CDTF">2017-06-28T15:11:57Z</dcterms:created>
  <dcterms:modified xsi:type="dcterms:W3CDTF">2021-11-12T14:47:33Z</dcterms:modified>
</cp:coreProperties>
</file>